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01" r:id="rId3"/>
    <p:sldId id="300" r:id="rId4"/>
    <p:sldId id="257" r:id="rId5"/>
    <p:sldId id="314" r:id="rId6"/>
    <p:sldId id="302" r:id="rId7"/>
    <p:sldId id="259" r:id="rId8"/>
    <p:sldId id="315" r:id="rId9"/>
    <p:sldId id="316" r:id="rId10"/>
    <p:sldId id="317" r:id="rId11"/>
    <p:sldId id="318" r:id="rId12"/>
    <p:sldId id="319" r:id="rId13"/>
    <p:sldId id="309" r:id="rId14"/>
    <p:sldId id="310" r:id="rId15"/>
    <p:sldId id="311" r:id="rId16"/>
    <p:sldId id="303" r:id="rId17"/>
    <p:sldId id="313" r:id="rId18"/>
    <p:sldId id="305" r:id="rId19"/>
    <p:sldId id="287" r:id="rId20"/>
    <p:sldId id="260" r:id="rId21"/>
    <p:sldId id="304" r:id="rId22"/>
    <p:sldId id="281" r:id="rId23"/>
    <p:sldId id="308" r:id="rId24"/>
    <p:sldId id="263" r:id="rId25"/>
    <p:sldId id="273" r:id="rId26"/>
    <p:sldId id="274" r:id="rId27"/>
    <p:sldId id="275" r:id="rId28"/>
    <p:sldId id="276" r:id="rId29"/>
    <p:sldId id="295" r:id="rId30"/>
    <p:sldId id="296" r:id="rId31"/>
    <p:sldId id="277" r:id="rId32"/>
    <p:sldId id="278" r:id="rId33"/>
    <p:sldId id="280" r:id="rId34"/>
    <p:sldId id="297" r:id="rId35"/>
    <p:sldId id="298" r:id="rId36"/>
    <p:sldId id="299" r:id="rId37"/>
    <p:sldId id="312" r:id="rId38"/>
    <p:sldId id="286" r:id="rId39"/>
    <p:sldId id="283" r:id="rId40"/>
    <p:sldId id="284" r:id="rId41"/>
    <p:sldId id="320" r:id="rId4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3"/>
  </p:normalViewPr>
  <p:slideViewPr>
    <p:cSldViewPr>
      <p:cViewPr varScale="1">
        <p:scale>
          <a:sx n="90" d="100"/>
          <a:sy n="90" d="100"/>
        </p:scale>
        <p:origin x="174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F5718C3-5362-4296-9A69-41FA68BB4E95}" type="datetimeFigureOut">
              <a:rPr lang="fr-CA" smtClean="0"/>
              <a:pPr/>
              <a:t>16-01-14</a:t>
            </a:fld>
            <a:endParaRPr lang="fr-CA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r-CA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359C0F4-15DA-4652-B5C8-A261819C1AAF}" type="slidenum">
              <a:rPr lang="fr-CA" smtClean="0"/>
              <a:pPr/>
              <a:t>‹#›</a:t>
            </a:fld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5718C3-5362-4296-9A69-41FA68BB4E95}" type="datetimeFigureOut">
              <a:rPr lang="fr-CA" smtClean="0"/>
              <a:pPr/>
              <a:t>16-01-14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59C0F4-15DA-4652-B5C8-A261819C1AAF}" type="slidenum">
              <a:rPr lang="fr-CA" smtClean="0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F5718C3-5362-4296-9A69-41FA68BB4E95}" type="datetimeFigureOut">
              <a:rPr lang="fr-CA" smtClean="0"/>
              <a:pPr/>
              <a:t>16-01-14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359C0F4-15DA-4652-B5C8-A261819C1AAF}" type="slidenum">
              <a:rPr lang="fr-CA" smtClean="0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5718C3-5362-4296-9A69-41FA68BB4E95}" type="datetimeFigureOut">
              <a:rPr lang="fr-CA" smtClean="0"/>
              <a:pPr/>
              <a:t>16-01-14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59C0F4-15DA-4652-B5C8-A261819C1AAF}" type="slidenum">
              <a:rPr lang="fr-CA" smtClean="0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F5718C3-5362-4296-9A69-41FA68BB4E95}" type="datetimeFigureOut">
              <a:rPr lang="fr-CA" smtClean="0"/>
              <a:pPr/>
              <a:t>16-01-14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359C0F4-15DA-4652-B5C8-A261819C1AAF}" type="slidenum">
              <a:rPr lang="fr-CA" smtClean="0"/>
              <a:pPr/>
              <a:t>‹#›</a:t>
            </a:fld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5718C3-5362-4296-9A69-41FA68BB4E95}" type="datetimeFigureOut">
              <a:rPr lang="fr-CA" smtClean="0"/>
              <a:pPr/>
              <a:t>16-01-14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59C0F4-15DA-4652-B5C8-A261819C1AAF}" type="slidenum">
              <a:rPr lang="fr-CA" smtClean="0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5718C3-5362-4296-9A69-41FA68BB4E95}" type="datetimeFigureOut">
              <a:rPr lang="fr-CA" smtClean="0"/>
              <a:pPr/>
              <a:t>16-01-14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59C0F4-15DA-4652-B5C8-A261819C1AAF}" type="slidenum">
              <a:rPr lang="fr-CA" smtClean="0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5718C3-5362-4296-9A69-41FA68BB4E95}" type="datetimeFigureOut">
              <a:rPr lang="fr-CA" smtClean="0"/>
              <a:pPr/>
              <a:t>16-01-14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59C0F4-15DA-4652-B5C8-A261819C1AAF}" type="slidenum">
              <a:rPr lang="fr-CA" smtClean="0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F5718C3-5362-4296-9A69-41FA68BB4E95}" type="datetimeFigureOut">
              <a:rPr lang="fr-CA" smtClean="0"/>
              <a:pPr/>
              <a:t>16-01-14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59C0F4-15DA-4652-B5C8-A261819C1AAF}" type="slidenum">
              <a:rPr lang="fr-CA" smtClean="0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5718C3-5362-4296-9A69-41FA68BB4E95}" type="datetimeFigureOut">
              <a:rPr lang="fr-CA" smtClean="0"/>
              <a:pPr/>
              <a:t>16-01-14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59C0F4-15DA-4652-B5C8-A261819C1AAF}" type="slidenum">
              <a:rPr lang="fr-CA" smtClean="0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5718C3-5362-4296-9A69-41FA68BB4E95}" type="datetimeFigureOut">
              <a:rPr lang="fr-CA" smtClean="0"/>
              <a:pPr/>
              <a:t>16-01-14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59C0F4-15DA-4652-B5C8-A261819C1AAF}" type="slidenum">
              <a:rPr lang="fr-CA" smtClean="0"/>
              <a:pPr/>
              <a:t>‹#›</a:t>
            </a:fld>
            <a:endParaRPr lang="fr-CA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F5718C3-5362-4296-9A69-41FA68BB4E95}" type="datetimeFigureOut">
              <a:rPr lang="fr-CA" smtClean="0"/>
              <a:pPr/>
              <a:t>16-01-14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r-CA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359C0F4-15DA-4652-B5C8-A261819C1AAF}" type="slidenum">
              <a:rPr lang="fr-CA" smtClean="0"/>
              <a:pPr/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www.google.ca/url?sa=i&amp;rct=j&amp;q=&amp;esrc=s&amp;frm=1&amp;source=images&amp;cd=&amp;cad=rja&amp;docid=rNhfJEQWKMyeJM&amp;tbnid=j3trihM9P0TJiM:&amp;ved=0CAUQjRw&amp;url=http://la-caverne-des-bienfaits.com/&amp;ei=1XBEUr6BCsrC4AOU54HoBw&amp;bvm=bv.53217764,d.dmg&amp;psig=AFQjCNFdblUz3E4qt3lUQHZKlbLi3o0r4w&amp;ust=1380303386534392" TargetMode="External"/><Relationship Id="rId3" Type="http://schemas.openxmlformats.org/officeDocument/2006/relationships/image" Target="../media/image11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7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2.gi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4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5.jpeg"/><Relationship Id="rId3" Type="http://schemas.openxmlformats.org/officeDocument/2006/relationships/image" Target="../media/image16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hyperlink" Target="http://www.google.ca/url?sa=i&amp;rct=j&amp;q=&amp;esrc=s&amp;frm=1&amp;source=images&amp;cd=&amp;cad=rja&amp;docid=pTigHTitRB54lM&amp;tbnid=c6f9gSHzNGqavM:&amp;ved=0CAUQjRw&amp;url=http://www.canstockphoto.fr/clipart-vecteur/humor.html&amp;ei=gnJEUpbgOvi44AOnqoDICw&amp;bvm=bv.53217764,d.dmg&amp;psig=AFQjCNG-a0E49Oyl059IMGNEhMcDOfnZsw&amp;ust=1380303823302312" TargetMode="External"/><Relationship Id="rId3" Type="http://schemas.openxmlformats.org/officeDocument/2006/relationships/image" Target="../media/image19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hyperlink" Target="http://1.bp.blogspot.com/-_bk7NjKBmnE/TaGlZ9L3wVI/AAAAAAAAANI/3sszXl1YDJU/s1600/accroche-porte2.jpg" TargetMode="External"/><Relationship Id="rId3" Type="http://schemas.openxmlformats.org/officeDocument/2006/relationships/image" Target="../media/image20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1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2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3.gi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4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5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6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7.jpe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8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tpe-le-stress-des-examens.e-monsite.com/pages/i-manifestations-du-stress-dans-le-corps.html" TargetMode="External"/><Relationship Id="rId4" Type="http://schemas.openxmlformats.org/officeDocument/2006/relationships/hyperlink" Target="http://www.aide.ulaval.ca/cms/site/aide/Accueil/Apprentissage_et_Reussite/Stress/Bien_vivre" TargetMode="External"/><Relationship Id="rId5" Type="http://schemas.openxmlformats.org/officeDocument/2006/relationships/hyperlink" Target="http://www.cmha.ca/fr/sante-mentale/votre-sante-mentale/le-stress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passeportsante.net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Gestion du stress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03848" y="6021288"/>
            <a:ext cx="4392488" cy="836712"/>
          </a:xfrm>
        </p:spPr>
        <p:txBody>
          <a:bodyPr>
            <a:normAutofit/>
          </a:bodyPr>
          <a:lstStyle/>
          <a:p>
            <a:r>
              <a:rPr lang="fr-CA" sz="1200" dirty="0" smtClean="0">
                <a:latin typeface="Baskerville Old Face" pitchFamily="18" charset="0"/>
              </a:rPr>
              <a:t>Atelier réalisé par </a:t>
            </a:r>
          </a:p>
          <a:p>
            <a:r>
              <a:rPr lang="fr-CA" sz="1200" dirty="0" smtClean="0">
                <a:latin typeface="Baskerville Old Face" pitchFamily="18" charset="0"/>
              </a:rPr>
              <a:t>Claudia Labbé et Marie-Christine Mouton, </a:t>
            </a:r>
          </a:p>
          <a:p>
            <a:r>
              <a:rPr lang="fr-CA" sz="1200" dirty="0" smtClean="0">
                <a:latin typeface="Baskerville Old Face" pitchFamily="18" charset="0"/>
              </a:rPr>
              <a:t>intervenantes psychosociales au projet Jeunes en action</a:t>
            </a:r>
          </a:p>
          <a:p>
            <a:endParaRPr lang="fr-CA" dirty="0"/>
          </a:p>
        </p:txBody>
      </p:sp>
      <p:pic>
        <p:nvPicPr>
          <p:cNvPr id="1030" name="Picture 6" descr="http://www.sceptiques.qc.ca/forum/images/denis/img/angoisse1.jpeg"/>
          <p:cNvPicPr>
            <a:picLocks noChangeAspect="1" noChangeArrowheads="1"/>
          </p:cNvPicPr>
          <p:nvPr/>
        </p:nvPicPr>
        <p:blipFill>
          <a:blip r:embed="rId2" cstate="print"/>
          <a:srcRect l="17786" t="16007" r="16007" b="8004"/>
          <a:stretch>
            <a:fillRect/>
          </a:stretch>
        </p:blipFill>
        <p:spPr bwMode="auto">
          <a:xfrm>
            <a:off x="0" y="1"/>
            <a:ext cx="2987824" cy="6858000"/>
          </a:xfrm>
          <a:prstGeom prst="rect">
            <a:avLst/>
          </a:prstGeom>
          <a:noFill/>
        </p:spPr>
      </p:pic>
      <p:pic>
        <p:nvPicPr>
          <p:cNvPr id="5" name="Image 4" descr="LogoCJESH-201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6362" y="6021288"/>
            <a:ext cx="1517638" cy="648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CA" dirty="0" smtClean="0">
                <a:sym typeface="Wingdings"/>
              </a:rPr>
              <a:t></a:t>
            </a:r>
            <a:r>
              <a:rPr lang="fr-CA" dirty="0" smtClean="0"/>
              <a:t> Savoir ce qu’est le stress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fr-CA" sz="900" dirty="0" smtClean="0">
              <a:sym typeface="Wingdings"/>
            </a:endParaRPr>
          </a:p>
          <a:p>
            <a:pPr>
              <a:buNone/>
            </a:pPr>
            <a:endParaRPr lang="fr-CA" sz="900" dirty="0" smtClean="0">
              <a:sym typeface="Wingdings"/>
            </a:endParaRPr>
          </a:p>
          <a:p>
            <a:pPr marL="0" indent="0" algn="just">
              <a:buNone/>
            </a:pPr>
            <a:r>
              <a:rPr lang="fr-CA" sz="3200" b="1" dirty="0" smtClean="0"/>
              <a:t>Dans votre sac à dos, vous avez tous un coffre à outils.</a:t>
            </a:r>
          </a:p>
          <a:p>
            <a:pPr lvl="3">
              <a:buFont typeface="Wingdings" pitchFamily="2" charset="2"/>
              <a:buChar char="¶"/>
            </a:pPr>
            <a:endParaRPr lang="fr-CA" sz="1800" dirty="0" smtClean="0"/>
          </a:p>
          <a:p>
            <a:pPr lvl="3">
              <a:buFont typeface="Wingdings" pitchFamily="2" charset="2"/>
              <a:buChar char="¶"/>
            </a:pPr>
            <a:endParaRPr lang="fr-CA" sz="1800" dirty="0" smtClean="0"/>
          </a:p>
          <a:p>
            <a:pPr lvl="3" algn="just">
              <a:buFont typeface="Wingdings" pitchFamily="2" charset="2"/>
              <a:buChar char="¶"/>
            </a:pPr>
            <a:r>
              <a:rPr lang="fr-CA" dirty="0" smtClean="0"/>
              <a:t>Comme son nom l’indique, celui-ci contient des outils qui vous aident dans votre cheminement, qui permet de réparer les erreurs, de confronter les obstacles et les difficultés que l’on peut rencontrer.</a:t>
            </a:r>
          </a:p>
          <a:p>
            <a:pPr>
              <a:buNone/>
            </a:pPr>
            <a:endParaRPr lang="fr-CA" sz="2400" dirty="0" smtClean="0"/>
          </a:p>
          <a:p>
            <a:pPr>
              <a:buFont typeface="Wingdings" pitchFamily="2" charset="2"/>
              <a:buChar char="¶"/>
            </a:pPr>
            <a:endParaRPr lang="fr-CA" sz="1400" dirty="0" smtClean="0"/>
          </a:p>
          <a:p>
            <a:pPr>
              <a:buFont typeface="Wingdings" pitchFamily="2" charset="2"/>
              <a:buChar char="¶"/>
            </a:pPr>
            <a:endParaRPr lang="fr-CA" dirty="0" smtClean="0"/>
          </a:p>
          <a:p>
            <a:pPr>
              <a:buNone/>
            </a:pPr>
            <a:endParaRPr lang="fr-CA" dirty="0"/>
          </a:p>
        </p:txBody>
      </p:sp>
      <p:pic>
        <p:nvPicPr>
          <p:cNvPr id="7" name="il_fi" descr="http://cartabledulutin.free.fr/SiteKim/sitimag/boitoutil_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780928"/>
            <a:ext cx="1944216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CA" dirty="0" smtClean="0">
                <a:sym typeface="Wingdings"/>
              </a:rPr>
              <a:t></a:t>
            </a:r>
            <a:r>
              <a:rPr lang="fr-CA" dirty="0" smtClean="0"/>
              <a:t> Savoir ce qu’est le stress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962672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fr-CA" sz="900" dirty="0" smtClean="0">
              <a:sym typeface="Wingdings"/>
            </a:endParaRPr>
          </a:p>
          <a:p>
            <a:pPr>
              <a:buNone/>
            </a:pPr>
            <a:endParaRPr lang="fr-CA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>
          <a:xfrm>
            <a:off x="3419872" y="1600200"/>
            <a:ext cx="4279376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fr-CA" sz="1700" dirty="0" smtClean="0">
              <a:sym typeface="Wingdings"/>
            </a:endParaRPr>
          </a:p>
          <a:p>
            <a:pPr>
              <a:buNone/>
            </a:pPr>
            <a:r>
              <a:rPr lang="fr-CA" sz="2600" dirty="0" smtClean="0">
                <a:sym typeface="Wingdings"/>
              </a:rPr>
              <a:t></a:t>
            </a:r>
            <a:r>
              <a:rPr lang="fr-CA" sz="2600" dirty="0" smtClean="0"/>
              <a:t> Vos habiletés à résoudre les problèmes</a:t>
            </a:r>
          </a:p>
          <a:p>
            <a:pPr>
              <a:buNone/>
            </a:pPr>
            <a:r>
              <a:rPr lang="fr-CA" sz="2600" dirty="0" smtClean="0">
                <a:sym typeface="Wingdings"/>
              </a:rPr>
              <a:t></a:t>
            </a:r>
            <a:r>
              <a:rPr lang="fr-CA" sz="2600" dirty="0" smtClean="0"/>
              <a:t> Vos aptitudes à être en relation avec les autres</a:t>
            </a:r>
          </a:p>
          <a:p>
            <a:pPr>
              <a:buNone/>
            </a:pPr>
            <a:r>
              <a:rPr lang="fr-CA" sz="2600" dirty="0" smtClean="0">
                <a:sym typeface="Wingdings"/>
              </a:rPr>
              <a:t></a:t>
            </a:r>
            <a:r>
              <a:rPr lang="fr-CA" sz="2600" dirty="0" smtClean="0"/>
              <a:t> Votre capacité à aller chercher de l’aide dont vous avez besoin</a:t>
            </a:r>
          </a:p>
          <a:p>
            <a:pPr>
              <a:buNone/>
            </a:pPr>
            <a:r>
              <a:rPr lang="fr-CA" sz="2600" dirty="0" smtClean="0">
                <a:sym typeface="Wingdings"/>
              </a:rPr>
              <a:t></a:t>
            </a:r>
            <a:r>
              <a:rPr lang="fr-CA" sz="2600" dirty="0" smtClean="0"/>
              <a:t> Votre connaissance de soi</a:t>
            </a:r>
          </a:p>
          <a:p>
            <a:pPr>
              <a:buNone/>
            </a:pPr>
            <a:r>
              <a:rPr lang="fr-CA" sz="2600" dirty="0" smtClean="0">
                <a:sym typeface="Wingdings"/>
              </a:rPr>
              <a:t></a:t>
            </a:r>
            <a:r>
              <a:rPr lang="fr-CA" sz="2600" dirty="0" smtClean="0"/>
              <a:t> Votre équilibre bio-psycho-social</a:t>
            </a:r>
          </a:p>
          <a:p>
            <a:endParaRPr lang="fr-CA" dirty="0"/>
          </a:p>
        </p:txBody>
      </p:sp>
      <p:pic>
        <p:nvPicPr>
          <p:cNvPr id="5" name="il_fi" descr="http://cartabledulutin.free.fr/SiteKim/sitimag/boitoutil_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36912"/>
            <a:ext cx="302433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CA" dirty="0" smtClean="0">
                <a:sym typeface="Wingdings"/>
              </a:rPr>
              <a:t></a:t>
            </a:r>
            <a:r>
              <a:rPr lang="fr-CA" dirty="0" smtClean="0"/>
              <a:t> Savoir ce qu’est le stress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03848" y="1609416"/>
            <a:ext cx="4492352" cy="4846320"/>
          </a:xfrm>
        </p:spPr>
        <p:txBody>
          <a:bodyPr>
            <a:normAutofit/>
          </a:bodyPr>
          <a:lstStyle/>
          <a:p>
            <a:pPr>
              <a:buNone/>
            </a:pPr>
            <a:endParaRPr lang="fr-CA" sz="900" dirty="0" smtClean="0">
              <a:sym typeface="Wingdings"/>
            </a:endParaRPr>
          </a:p>
          <a:p>
            <a:pPr>
              <a:buFont typeface="Wingdings" pitchFamily="2" charset="2"/>
              <a:buChar char="¶"/>
            </a:pPr>
            <a:r>
              <a:rPr lang="fr-CA" sz="2400" dirty="0" smtClean="0"/>
              <a:t>Tout comme votre sac, vous avez aussi le pouvoir de faire le ménage et de vous débarrasser des vieux outils qui ne fonctionnent plus ou qui fonctionnent mal.</a:t>
            </a:r>
          </a:p>
          <a:p>
            <a:pPr>
              <a:buNone/>
            </a:pPr>
            <a:endParaRPr lang="fr-CA" sz="1200" dirty="0" smtClean="0"/>
          </a:p>
          <a:p>
            <a:pPr>
              <a:buFont typeface="Wingdings" pitchFamily="2" charset="2"/>
              <a:buChar char="¶"/>
            </a:pPr>
            <a:r>
              <a:rPr lang="fr-CA" sz="2400" dirty="0" smtClean="0"/>
              <a:t>Vous pouvez toujours remplacer vos vieux outils par des neufs qui vous seront plus utiles sur votre chemin. </a:t>
            </a:r>
          </a:p>
          <a:p>
            <a:pPr>
              <a:buFont typeface="Wingdings" pitchFamily="2" charset="2"/>
              <a:buChar char="¶"/>
            </a:pPr>
            <a:endParaRPr lang="fr-CA" sz="1400" dirty="0" smtClean="0"/>
          </a:p>
          <a:p>
            <a:pPr>
              <a:buFont typeface="Wingdings" pitchFamily="2" charset="2"/>
              <a:buChar char="¶"/>
            </a:pPr>
            <a:endParaRPr lang="fr-CA" dirty="0" smtClean="0"/>
          </a:p>
          <a:p>
            <a:pPr>
              <a:buNone/>
            </a:pPr>
            <a:endParaRPr lang="fr-CA" dirty="0"/>
          </a:p>
        </p:txBody>
      </p:sp>
      <p:pic>
        <p:nvPicPr>
          <p:cNvPr id="5" name="il_fi" descr="http://cartabledulutin.free.fr/SiteKim/sitimag/boitoutil_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36912"/>
            <a:ext cx="302433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CA" dirty="0" smtClean="0"/>
              <a:t/>
            </a:r>
            <a:br>
              <a:rPr lang="fr-CA" dirty="0" smtClean="0"/>
            </a:br>
            <a:r>
              <a:rPr lang="fr-CA" dirty="0" smtClean="0"/>
              <a:t>3 STADES DANS LE STRESS</a:t>
            </a:r>
            <a:endParaRPr lang="fr-CA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fr-CA" sz="6000" dirty="0" smtClean="0"/>
              <a:t>1</a:t>
            </a:r>
          </a:p>
          <a:p>
            <a:pPr algn="ctr">
              <a:buNone/>
            </a:pPr>
            <a:r>
              <a:rPr lang="fr-CA" dirty="0" smtClean="0"/>
              <a:t>	La réaction d’alarme où le corps se prépare à réagir. Le cœur bat plus vite afin d’apporter plus de sang et d’oxygène aux muscles, la respiration devient courte et rapide, tandis que l’organisme "mobilise son carburant", le sucre et les graisses.</a:t>
            </a:r>
            <a:endParaRPr lang="fr-CA" dirty="0"/>
          </a:p>
        </p:txBody>
      </p:sp>
      <p:pic>
        <p:nvPicPr>
          <p:cNvPr id="8194" name="Picture 2" descr="Alarm System Clip 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7483647" y="-1057275"/>
            <a:ext cx="2857500" cy="2114550"/>
          </a:xfrm>
          <a:prstGeom prst="rect">
            <a:avLst/>
          </a:prstGeom>
          <a:noFill/>
        </p:spPr>
      </p:pic>
      <p:pic>
        <p:nvPicPr>
          <p:cNvPr id="8196" name="Picture 4" descr="Alarm System Clip 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7483647" y="-1057275"/>
            <a:ext cx="2857500" cy="2114550"/>
          </a:xfrm>
          <a:prstGeom prst="rect">
            <a:avLst/>
          </a:prstGeom>
          <a:noFill/>
        </p:spPr>
      </p:pic>
      <p:pic>
        <p:nvPicPr>
          <p:cNvPr id="8198" name="Picture 6" descr="Alarm System Clip 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7483647" y="-1057275"/>
            <a:ext cx="2857500" cy="2114550"/>
          </a:xfrm>
          <a:prstGeom prst="rect">
            <a:avLst/>
          </a:prstGeom>
          <a:noFill/>
        </p:spPr>
      </p:pic>
      <p:pic>
        <p:nvPicPr>
          <p:cNvPr id="8202" name="Picture 10" descr="http://www.clker.com/cliparts/m/t/i/A/p/W/alarm-system-m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157192"/>
            <a:ext cx="1965721" cy="14546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CA" dirty="0" smtClean="0"/>
              <a:t/>
            </a:r>
            <a:br>
              <a:rPr lang="fr-CA" dirty="0" smtClean="0"/>
            </a:br>
            <a:r>
              <a:rPr lang="fr-CA" dirty="0" smtClean="0"/>
              <a:t>3 STADES DANS LE STRESS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fr-CA" sz="6000" dirty="0" smtClean="0"/>
              <a:t>2</a:t>
            </a:r>
            <a:endParaRPr lang="fr-CA" dirty="0" smtClean="0"/>
          </a:p>
          <a:p>
            <a:pPr algn="ctr">
              <a:buNone/>
            </a:pPr>
            <a:r>
              <a:rPr lang="fr-CA" dirty="0" smtClean="0"/>
              <a:t>	La phase de résistance survient au moment où l’organisme "s'adapte à l’agression". Les réflexes sont rapides, les capacités physiques et intellectuelles en éveil maximal. D’autres phénomènes physiologiques interviennent pour permettre au corps de tenir.</a:t>
            </a:r>
            <a:endParaRPr lang="fr-CA" dirty="0"/>
          </a:p>
        </p:txBody>
      </p:sp>
      <p:pic>
        <p:nvPicPr>
          <p:cNvPr id="27649" name="Picture 1" descr="C:\Users\Conseiller0\AppData\Local\Microsoft\Windows\Temporary Internet Files\Content.IE5\Q9X0E51H\MC90031044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5589240"/>
            <a:ext cx="792088" cy="11091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CA" dirty="0" smtClean="0"/>
              <a:t>3 STADES DANS LE STRESS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fr-CA" sz="6000" dirty="0" smtClean="0"/>
              <a:t>3</a:t>
            </a:r>
          </a:p>
          <a:p>
            <a:pPr algn="ctr">
              <a:buNone/>
            </a:pPr>
            <a:r>
              <a:rPr lang="fr-CA" dirty="0" smtClean="0"/>
              <a:t>	La phase d’épuisement survient quand le stress persiste, ou est trop important pour la personne. Le corps ne peut plus alors assumer cette mobilisation de ressources. C’est à ce stade que les effets pathologiques du stress risquent de survenir.</a:t>
            </a:r>
            <a:endParaRPr lang="fr-CA" dirty="0"/>
          </a:p>
        </p:txBody>
      </p:sp>
      <p:pic>
        <p:nvPicPr>
          <p:cNvPr id="6146" name="Picture 2" descr="http://www.savoirpourmieuxagir.com/img/FatigueScaleFre.gif"/>
          <p:cNvPicPr>
            <a:picLocks noChangeAspect="1" noChangeArrowheads="1"/>
          </p:cNvPicPr>
          <p:nvPr/>
        </p:nvPicPr>
        <p:blipFill>
          <a:blip r:embed="rId2" cstate="print"/>
          <a:srcRect l="19193" r="19193" b="41231"/>
          <a:stretch>
            <a:fillRect/>
          </a:stretch>
        </p:blipFill>
        <p:spPr bwMode="auto">
          <a:xfrm>
            <a:off x="1691680" y="5229200"/>
            <a:ext cx="5256584" cy="12116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>
                <a:sym typeface="Wingdings"/>
              </a:rPr>
              <a:t> </a:t>
            </a:r>
            <a:r>
              <a:rPr lang="fr-CA" dirty="0" smtClean="0"/>
              <a:t>Établir notre niveau naturel de stress</a:t>
            </a:r>
            <a:endParaRPr lang="fr-CA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Passation du questionnaire: Testez votre stress (individuellement)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>
                <a:sym typeface="Wingdings"/>
              </a:rPr>
              <a:t> </a:t>
            </a:r>
            <a:r>
              <a:rPr lang="fr-CA" dirty="0" smtClean="0"/>
              <a:t>Établir notre niveau naturel de stress</a:t>
            </a:r>
            <a:endParaRPr lang="fr-CA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Passation du questionnaire: Inventaire de ses symptômes de stress </a:t>
            </a:r>
            <a:r>
              <a:rPr lang="fr-CA" smtClean="0"/>
              <a:t>(individuellement)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sz="3600" dirty="0" smtClean="0"/>
              <a:t>Questionnaire sur le stress</a:t>
            </a:r>
            <a:br>
              <a:rPr lang="fr-CA" sz="3600" dirty="0" smtClean="0"/>
            </a:br>
            <a:r>
              <a:rPr lang="fr-CA" sz="2400" dirty="0" smtClean="0"/>
              <a:t>(en équipe)</a:t>
            </a:r>
            <a:endParaRPr lang="fr-CA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type="subTitle" idx="1"/>
          </p:nvPr>
        </p:nvSpPr>
        <p:spPr>
          <a:xfrm>
            <a:off x="2987824" y="3539864"/>
            <a:ext cx="5832648" cy="1545320"/>
          </a:xfrm>
        </p:spPr>
        <p:txBody>
          <a:bodyPr>
            <a:normAutofit/>
          </a:bodyPr>
          <a:lstStyle/>
          <a:p>
            <a:pPr algn="l"/>
            <a:endParaRPr lang="fr-CA" sz="1000" b="1" dirty="0" smtClean="0"/>
          </a:p>
          <a:p>
            <a:pPr algn="l"/>
            <a:r>
              <a:rPr lang="fr-CA" b="1" dirty="0" smtClean="0"/>
              <a:t>PARTIE A	</a:t>
            </a:r>
            <a:r>
              <a:rPr lang="fr-CA" sz="1800" b="1" dirty="0" smtClean="0">
                <a:sym typeface="Wingdings"/>
              </a:rPr>
              <a:t> </a:t>
            </a:r>
            <a:r>
              <a:rPr lang="fr-CA" sz="1800" b="1" dirty="0" smtClean="0"/>
              <a:t>Les facteurs de stress</a:t>
            </a:r>
          </a:p>
          <a:p>
            <a:pPr algn="l"/>
            <a:r>
              <a:rPr lang="fr-CA" b="1" dirty="0" smtClean="0"/>
              <a:t>PARTIE B	</a:t>
            </a:r>
            <a:r>
              <a:rPr lang="fr-CA" sz="1800" b="1" dirty="0" smtClean="0">
                <a:sym typeface="Wingdings"/>
              </a:rPr>
              <a:t> </a:t>
            </a:r>
            <a:r>
              <a:rPr lang="fr-CA" sz="1800" b="1" dirty="0" smtClean="0"/>
              <a:t>Les symptômes du stress</a:t>
            </a:r>
          </a:p>
          <a:p>
            <a:pPr algn="l"/>
            <a:r>
              <a:rPr lang="fr-CA" b="1" dirty="0" smtClean="0"/>
              <a:t>PARTIE C</a:t>
            </a:r>
            <a:r>
              <a:rPr lang="fr-CA" sz="1800" b="1" dirty="0" smtClean="0"/>
              <a:t>	</a:t>
            </a:r>
            <a:r>
              <a:rPr lang="fr-CA" sz="1800" b="1" dirty="0" smtClean="0">
                <a:sym typeface="Wingdings"/>
              </a:rPr>
              <a:t> M</a:t>
            </a:r>
            <a:r>
              <a:rPr lang="fr-CA" sz="1800" b="1" dirty="0" smtClean="0"/>
              <a:t>oyens pour contrer le stress</a:t>
            </a:r>
          </a:p>
          <a:p>
            <a:pPr algn="l"/>
            <a:endParaRPr lang="fr-CA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Les facteurs de stress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fr-CA" dirty="0" smtClean="0"/>
          </a:p>
          <a:p>
            <a:r>
              <a:rPr lang="fr-CA" b="1" dirty="0" smtClean="0"/>
              <a:t>Réponses de la </a:t>
            </a:r>
            <a:r>
              <a:rPr lang="fr-CA" b="1" i="1" dirty="0" smtClean="0"/>
              <a:t>partie A </a:t>
            </a:r>
            <a:r>
              <a:rPr lang="fr-CA" b="1" dirty="0" smtClean="0"/>
              <a:t>du questionnaire</a:t>
            </a:r>
            <a:endParaRPr lang="fr-C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 smtClean="0"/>
              <a:t>3 règles de base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r-CA" sz="800" dirty="0" smtClean="0"/>
          </a:p>
          <a:p>
            <a:pPr algn="ctr">
              <a:buNone/>
            </a:pPr>
            <a:r>
              <a:rPr lang="fr-CA" b="1" dirty="0" smtClean="0">
                <a:sym typeface="Wingdings"/>
              </a:rPr>
              <a:t></a:t>
            </a:r>
            <a:r>
              <a:rPr lang="fr-CA" b="1" dirty="0" smtClean="0"/>
              <a:t> Savoir ce qu’est le stress;</a:t>
            </a:r>
          </a:p>
          <a:p>
            <a:pPr algn="ctr"/>
            <a:endParaRPr lang="fr-CA" sz="800" dirty="0" smtClean="0"/>
          </a:p>
          <a:p>
            <a:pPr algn="ctr">
              <a:buNone/>
            </a:pPr>
            <a:r>
              <a:rPr lang="fr-CA" b="1" dirty="0" smtClean="0">
                <a:sym typeface="Wingdings"/>
              </a:rPr>
              <a:t> </a:t>
            </a:r>
            <a:r>
              <a:rPr lang="fr-CA" b="1" dirty="0" smtClean="0"/>
              <a:t>Établir notre niveau naturel de stress; </a:t>
            </a:r>
            <a:r>
              <a:rPr lang="fr-CA" sz="2000" dirty="0" smtClean="0"/>
              <a:t>(apprendre à se connaître, nos limites, notre seuil de tolérance à la pression, notre rythme personnel, reconnaître nos signaux d’alarme et apprendre à s’écouter)</a:t>
            </a:r>
            <a:endParaRPr lang="fr-CA" b="1" dirty="0" smtClean="0"/>
          </a:p>
          <a:p>
            <a:pPr algn="ctr"/>
            <a:endParaRPr lang="fr-CA" sz="800" dirty="0" smtClean="0"/>
          </a:p>
          <a:p>
            <a:pPr algn="ctr">
              <a:buNone/>
            </a:pPr>
            <a:r>
              <a:rPr lang="fr-CA" b="1" dirty="0" smtClean="0">
                <a:sym typeface="Wingdings"/>
              </a:rPr>
              <a:t></a:t>
            </a:r>
            <a:r>
              <a:rPr lang="fr-CA" b="1" dirty="0" smtClean="0"/>
              <a:t> Établir ce que l’on veut vraiment faire de sa vie. </a:t>
            </a:r>
            <a:r>
              <a:rPr lang="fr-CA" sz="2000" dirty="0" smtClean="0"/>
              <a:t>(nos aspirations, savoir qu’est-ce qui nous rend heureux, établir ses priorités, concentrer nos énergies sur ce que nous jugeons important et éliminer les sources de stress inutiles et nuisibles)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Les facteurs de stress</a:t>
            </a:r>
            <a:br>
              <a:rPr lang="fr-CA" dirty="0" smtClean="0"/>
            </a:br>
            <a:endParaRPr lang="fr-C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r-CA" sz="2400" b="1" dirty="0" smtClean="0">
                <a:latin typeface="Algerian" pitchFamily="82" charset="0"/>
              </a:rPr>
              <a:t>Émotionnels</a:t>
            </a:r>
          </a:p>
          <a:p>
            <a:pPr>
              <a:buNone/>
            </a:pPr>
            <a:endParaRPr lang="fr-CA" sz="800" b="1" dirty="0" smtClean="0">
              <a:latin typeface="Algerian" pitchFamily="82" charset="0"/>
            </a:endParaRPr>
          </a:p>
          <a:p>
            <a:r>
              <a:rPr lang="fr-CA" sz="2400" b="1" dirty="0" smtClean="0">
                <a:latin typeface="Algerian" pitchFamily="82" charset="0"/>
              </a:rPr>
              <a:t>Familiaux</a:t>
            </a:r>
          </a:p>
          <a:p>
            <a:endParaRPr lang="fr-CA" sz="800" b="1" dirty="0" smtClean="0">
              <a:latin typeface="Algerian" pitchFamily="82" charset="0"/>
            </a:endParaRPr>
          </a:p>
          <a:p>
            <a:r>
              <a:rPr lang="fr-CA" sz="2400" b="1" dirty="0" smtClean="0">
                <a:latin typeface="Algerian" pitchFamily="82" charset="0"/>
              </a:rPr>
              <a:t>Liés aux changements</a:t>
            </a:r>
          </a:p>
          <a:p>
            <a:endParaRPr lang="fr-CA" sz="800" b="1" dirty="0" smtClean="0">
              <a:latin typeface="Algerian" pitchFamily="82" charset="0"/>
            </a:endParaRPr>
          </a:p>
          <a:p>
            <a:r>
              <a:rPr lang="fr-CA" sz="2400" b="1" dirty="0" smtClean="0">
                <a:latin typeface="Algerian" pitchFamily="82" charset="0"/>
              </a:rPr>
              <a:t>Chimiques</a:t>
            </a:r>
          </a:p>
          <a:p>
            <a:endParaRPr lang="fr-CA" sz="800" b="1" dirty="0" smtClean="0">
              <a:latin typeface="Algerian" pitchFamily="82" charset="0"/>
            </a:endParaRPr>
          </a:p>
          <a:p>
            <a:r>
              <a:rPr lang="fr-CA" sz="2400" b="1" dirty="0" smtClean="0">
                <a:latin typeface="Algerian" pitchFamily="82" charset="0"/>
              </a:rPr>
              <a:t>Liés au travail</a:t>
            </a:r>
          </a:p>
          <a:p>
            <a:endParaRPr lang="fr-CA" sz="800" b="1" dirty="0" smtClean="0">
              <a:latin typeface="Algerian" pitchFamily="82" charset="0"/>
            </a:endParaRPr>
          </a:p>
          <a:p>
            <a:r>
              <a:rPr lang="fr-CA" sz="2400" b="1" dirty="0" smtClean="0">
                <a:latin typeface="Algerian" pitchFamily="82" charset="0"/>
              </a:rPr>
              <a:t>Liés à L’argent</a:t>
            </a:r>
          </a:p>
          <a:p>
            <a:endParaRPr lang="fr-CA" sz="800" b="1" dirty="0" smtClean="0">
              <a:latin typeface="Algerian" pitchFamily="82" charset="0"/>
            </a:endParaRPr>
          </a:p>
          <a:p>
            <a:r>
              <a:rPr lang="fr-CA" sz="2400" b="1" dirty="0" smtClean="0">
                <a:latin typeface="Algerian" pitchFamily="82" charset="0"/>
              </a:rPr>
              <a:t>Liés aux décisions</a:t>
            </a:r>
            <a:endParaRPr lang="fr-CA" sz="2400" dirty="0">
              <a:latin typeface="Algerian" pitchFamily="82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r-CA" sz="2400" b="1" dirty="0" smtClean="0">
                <a:latin typeface="Algerian" pitchFamily="82" charset="0"/>
              </a:rPr>
              <a:t>Liés au quotidien</a:t>
            </a:r>
          </a:p>
          <a:p>
            <a:endParaRPr lang="fr-CA" sz="800" b="1" dirty="0" smtClean="0">
              <a:latin typeface="Algerian" pitchFamily="82" charset="0"/>
            </a:endParaRPr>
          </a:p>
          <a:p>
            <a:r>
              <a:rPr lang="fr-CA" sz="2400" b="1" dirty="0" smtClean="0">
                <a:latin typeface="Algerian" pitchFamily="82" charset="0"/>
              </a:rPr>
              <a:t>Liés à la santé</a:t>
            </a:r>
          </a:p>
          <a:p>
            <a:endParaRPr lang="fr-CA" sz="800" b="1" dirty="0" smtClean="0">
              <a:latin typeface="Algerian" pitchFamily="82" charset="0"/>
            </a:endParaRPr>
          </a:p>
          <a:p>
            <a:r>
              <a:rPr lang="fr-CA" sz="2400" b="1" dirty="0" smtClean="0">
                <a:latin typeface="Algerian" pitchFamily="82" charset="0"/>
              </a:rPr>
              <a:t>Liés à l’environnement</a:t>
            </a:r>
          </a:p>
          <a:p>
            <a:endParaRPr lang="fr-CA" sz="800" b="1" dirty="0" smtClean="0">
              <a:latin typeface="Algerian" pitchFamily="82" charset="0"/>
            </a:endParaRPr>
          </a:p>
          <a:p>
            <a:r>
              <a:rPr lang="fr-CA" sz="2400" b="1" dirty="0" smtClean="0">
                <a:latin typeface="Algerian" pitchFamily="82" charset="0"/>
              </a:rPr>
              <a:t>Liés à la sécurité à long terme</a:t>
            </a:r>
          </a:p>
          <a:p>
            <a:endParaRPr lang="fr-CA" sz="800" b="1" dirty="0" smtClean="0">
              <a:latin typeface="Algerian" pitchFamily="82" charset="0"/>
            </a:endParaRPr>
          </a:p>
          <a:p>
            <a:r>
              <a:rPr lang="fr-CA" sz="2400" b="1" dirty="0" smtClean="0">
                <a:latin typeface="Algerian" pitchFamily="82" charset="0"/>
              </a:rPr>
              <a:t>Liés au style de vie moderne</a:t>
            </a:r>
            <a:endParaRPr lang="fr-CA" sz="24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Les symptômes reliés au stress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endParaRPr lang="fr-CA" dirty="0" smtClean="0"/>
          </a:p>
          <a:p>
            <a:endParaRPr lang="fr-CA" dirty="0" smtClean="0"/>
          </a:p>
          <a:p>
            <a:r>
              <a:rPr lang="fr-CA" sz="3000" b="1" dirty="0" smtClean="0"/>
              <a:t>Réponses de la </a:t>
            </a:r>
            <a:r>
              <a:rPr lang="fr-CA" sz="3000" b="1" i="1" dirty="0" smtClean="0"/>
              <a:t>partie B </a:t>
            </a:r>
            <a:r>
              <a:rPr lang="fr-CA" sz="3000" b="1" dirty="0" smtClean="0"/>
              <a:t>du questionnaire</a:t>
            </a:r>
          </a:p>
        </p:txBody>
      </p:sp>
      <p:pic>
        <p:nvPicPr>
          <p:cNvPr id="20482" name="Picture 2" descr="http://la-caverne-des-bienfaits.com/wp-content/uploads/2013/04/stress-et-angoisse-symptom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4149080"/>
            <a:ext cx="3810000" cy="2533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876712"/>
          </a:xfrm>
        </p:spPr>
        <p:txBody>
          <a:bodyPr>
            <a:normAutofit/>
          </a:bodyPr>
          <a:lstStyle/>
          <a:p>
            <a:pPr algn="ctr"/>
            <a:r>
              <a:rPr lang="fr-CA" dirty="0" smtClean="0"/>
              <a:t>Les symptômes</a:t>
            </a:r>
            <a:endParaRPr lang="fr-CA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457200" y="1412776"/>
            <a:ext cx="3520440" cy="4713387"/>
          </a:xfrm>
        </p:spPr>
        <p:txBody>
          <a:bodyPr>
            <a:normAutofit fontScale="92500" lnSpcReduction="20000"/>
          </a:bodyPr>
          <a:lstStyle/>
          <a:p>
            <a:pPr algn="ctr"/>
            <a:endParaRPr lang="fr-CA" sz="800" dirty="0" smtClean="0"/>
          </a:p>
          <a:p>
            <a:pPr algn="ctr"/>
            <a:r>
              <a:rPr lang="fr-CA" dirty="0" smtClean="0"/>
              <a:t>Nausées </a:t>
            </a:r>
          </a:p>
          <a:p>
            <a:pPr algn="ctr"/>
            <a:endParaRPr lang="fr-CA" sz="900" dirty="0" smtClean="0"/>
          </a:p>
          <a:p>
            <a:pPr algn="ctr"/>
            <a:r>
              <a:rPr lang="fr-CA" dirty="0" smtClean="0"/>
              <a:t>Sensations d’engourdissement ou de picotements</a:t>
            </a:r>
          </a:p>
          <a:p>
            <a:pPr algn="ctr"/>
            <a:endParaRPr lang="fr-CA" sz="900" dirty="0" smtClean="0"/>
          </a:p>
          <a:p>
            <a:pPr algn="ctr"/>
            <a:r>
              <a:rPr lang="fr-CA" dirty="0" smtClean="0"/>
              <a:t>Tensions musculaires </a:t>
            </a:r>
          </a:p>
          <a:p>
            <a:pPr algn="ctr"/>
            <a:endParaRPr lang="fr-CA" sz="900" dirty="0" smtClean="0"/>
          </a:p>
          <a:p>
            <a:pPr algn="ctr"/>
            <a:r>
              <a:rPr lang="fr-CA" dirty="0" smtClean="0"/>
              <a:t>Irritabilité </a:t>
            </a:r>
          </a:p>
          <a:p>
            <a:pPr algn="ctr"/>
            <a:endParaRPr lang="fr-CA" sz="900" dirty="0" smtClean="0"/>
          </a:p>
          <a:p>
            <a:pPr algn="ctr"/>
            <a:r>
              <a:rPr lang="fr-CA" dirty="0" smtClean="0"/>
              <a:t>Insomnie</a:t>
            </a:r>
          </a:p>
          <a:p>
            <a:pPr algn="ctr"/>
            <a:endParaRPr lang="fr-CA" sz="900" dirty="0" smtClean="0"/>
          </a:p>
          <a:p>
            <a:pPr algn="ctr"/>
            <a:r>
              <a:rPr lang="fr-CA" dirty="0" smtClean="0"/>
              <a:t>Difficultés de concentration </a:t>
            </a:r>
          </a:p>
          <a:p>
            <a:pPr algn="ctr"/>
            <a:endParaRPr lang="fr-CA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2"/>
          </p:nvPr>
        </p:nvSpPr>
        <p:spPr>
          <a:xfrm>
            <a:off x="4178808" y="1484784"/>
            <a:ext cx="3520440" cy="464137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fr-CA" dirty="0" smtClean="0"/>
              <a:t>Palpitations </a:t>
            </a:r>
          </a:p>
          <a:p>
            <a:pPr algn="ctr"/>
            <a:endParaRPr lang="fr-CA" sz="1000" dirty="0" smtClean="0"/>
          </a:p>
          <a:p>
            <a:pPr algn="ctr"/>
            <a:r>
              <a:rPr lang="fr-CA" dirty="0" smtClean="0"/>
              <a:t>Pouls rapide </a:t>
            </a:r>
          </a:p>
          <a:p>
            <a:pPr algn="ctr"/>
            <a:endParaRPr lang="fr-CA" sz="1000" dirty="0" smtClean="0"/>
          </a:p>
          <a:p>
            <a:pPr algn="ctr"/>
            <a:r>
              <a:rPr lang="fr-CA" dirty="0" smtClean="0"/>
              <a:t>Étourdissements ou impression d’évanouissement</a:t>
            </a:r>
          </a:p>
          <a:p>
            <a:pPr algn="ctr"/>
            <a:endParaRPr lang="fr-CA" sz="1000" dirty="0" smtClean="0"/>
          </a:p>
          <a:p>
            <a:pPr algn="ctr"/>
            <a:r>
              <a:rPr lang="fr-CA" dirty="0" smtClean="0"/>
              <a:t>Essoufflements </a:t>
            </a:r>
          </a:p>
          <a:p>
            <a:pPr algn="ctr"/>
            <a:endParaRPr lang="fr-CA" sz="1000" dirty="0" smtClean="0"/>
          </a:p>
          <a:p>
            <a:pPr algn="ctr"/>
            <a:r>
              <a:rPr lang="fr-CA" dirty="0" smtClean="0"/>
              <a:t>Transpiration </a:t>
            </a:r>
          </a:p>
          <a:p>
            <a:pPr algn="ctr"/>
            <a:endParaRPr lang="fr-CA" sz="1000" dirty="0" smtClean="0"/>
          </a:p>
          <a:p>
            <a:pPr algn="ctr"/>
            <a:r>
              <a:rPr lang="fr-CA" dirty="0" smtClean="0"/>
              <a:t>Tremblements </a:t>
            </a:r>
          </a:p>
          <a:p>
            <a:pPr algn="ctr"/>
            <a:endParaRPr lang="fr-CA" sz="1000" dirty="0" smtClean="0"/>
          </a:p>
          <a:p>
            <a:pPr algn="ctr"/>
            <a:r>
              <a:rPr lang="fr-CA" dirty="0" smtClean="0"/>
              <a:t>Bouffées de chaleur</a:t>
            </a:r>
          </a:p>
          <a:p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>
                <a:sym typeface="Wingdings"/>
              </a:rPr>
              <a:t></a:t>
            </a:r>
            <a:r>
              <a:rPr lang="fr-CA" dirty="0" smtClean="0"/>
              <a:t> Établir ce que l’on veut vraiment faire de sa vie.</a:t>
            </a:r>
            <a:endParaRPr lang="fr-CA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b="1" dirty="0" smtClean="0"/>
              <a:t>Réponses de la </a:t>
            </a:r>
            <a:r>
              <a:rPr lang="fr-CA" b="1" i="1" dirty="0" smtClean="0"/>
              <a:t>partie C </a:t>
            </a:r>
            <a:r>
              <a:rPr lang="fr-CA" b="1" dirty="0" smtClean="0"/>
              <a:t>du questionnaire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CA" sz="3600" dirty="0" smtClean="0"/>
              <a:t>Moyens pour contrer le stress</a:t>
            </a:r>
            <a:endParaRPr lang="fr-CA" sz="3600" dirty="0"/>
          </a:p>
        </p:txBody>
      </p:sp>
      <p:sp>
        <p:nvSpPr>
          <p:cNvPr id="19" name="Espace réservé du texte 18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fr-CA" sz="2000" dirty="0" smtClean="0">
                <a:latin typeface="Algerian" pitchFamily="82" charset="0"/>
              </a:rPr>
              <a:t>Exercice Boite à outils </a:t>
            </a:r>
            <a:endParaRPr lang="fr-CA" sz="2000" dirty="0">
              <a:latin typeface="Algerian" pitchFamily="82" charset="0"/>
            </a:endParaRPr>
          </a:p>
        </p:txBody>
      </p:sp>
      <p:sp>
        <p:nvSpPr>
          <p:cNvPr id="18" name="Espace réservé pour une image  17"/>
          <p:cNvSpPr>
            <a:spLocks noGrp="1"/>
          </p:cNvSpPr>
          <p:nvPr>
            <p:ph type="pic" idx="1"/>
          </p:nvPr>
        </p:nvSpPr>
        <p:spPr/>
      </p:sp>
      <p:pic>
        <p:nvPicPr>
          <p:cNvPr id="17" name="il_fi" descr="http://cartabledulutin.free.fr/SiteKim/sitimag/boitoutil_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052736"/>
            <a:ext cx="4176464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4000" dirty="0" smtClean="0"/>
              <a:t>Activité physique</a:t>
            </a:r>
            <a:endParaRPr lang="fr-CA" sz="4000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1026" name="Picture 2" descr="http://carrefour-education.qc.ca/files/images/grand%20monde%20du%20pr%C3%A9scolaire/GMP_educ_physique01_clr.gif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9" b="19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200" dirty="0" smtClean="0"/>
              <a:t>Sommeil réparateur</a:t>
            </a:r>
            <a:endParaRPr lang="fr-CA" sz="32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5" name="Espace réservé pour une image  4"/>
          <p:cNvSpPr>
            <a:spLocks noGrp="1"/>
          </p:cNvSpPr>
          <p:nvPr>
            <p:ph type="pic" idx="1"/>
          </p:nvPr>
        </p:nvSpPr>
        <p:spPr/>
      </p:sp>
      <p:pic>
        <p:nvPicPr>
          <p:cNvPr id="6" name="il_fi" descr="http://farm2.static.flickr.com/1436/1275941756_b1b8396b90_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980728"/>
            <a:ext cx="4320480" cy="424847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200" dirty="0" smtClean="0"/>
              <a:t>Bien s’alimenter</a:t>
            </a:r>
            <a:endParaRPr lang="fr-CA" sz="32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32776" name="Picture 8" descr="http://mamanbidou.m.a.pic.centerblog.net/svuvwc27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3625" r="3625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4000" dirty="0" smtClean="0"/>
              <a:t>Être bien entouré</a:t>
            </a:r>
            <a:endParaRPr lang="fr-CA" sz="40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58552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fr-CA" sz="2400" dirty="0" smtClean="0"/>
              <a:t> Soutien et support de l’entourage</a:t>
            </a:r>
          </a:p>
          <a:p>
            <a:endParaRPr lang="fr-CA" sz="2400" dirty="0" smtClean="0"/>
          </a:p>
          <a:p>
            <a:pPr>
              <a:buFont typeface="Arial" pitchFamily="34" charset="0"/>
              <a:buChar char="•"/>
            </a:pPr>
            <a:endParaRPr lang="fr-CA" sz="2400" dirty="0" smtClean="0"/>
          </a:p>
        </p:txBody>
      </p:sp>
      <p:pic>
        <p:nvPicPr>
          <p:cNvPr id="10" name="il_fi" descr="http://montrealscience.info/images/upload/CINTRE-ALUMINIUM-DRCI05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052736"/>
            <a:ext cx="4248472" cy="424847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4339" name="Picture 3" descr="C:\Documents and Settings\Conseiller4\Local Settings\Temporary Internet Files\Content.IE5\F6W3JL4H\MC90007878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56002" y="4653136"/>
            <a:ext cx="2713038" cy="2012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4000" dirty="0" smtClean="0"/>
              <a:t>Parler de son stress</a:t>
            </a:r>
            <a:endParaRPr lang="fr-CA" sz="40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fr-CA" sz="800" dirty="0" smtClean="0"/>
          </a:p>
        </p:txBody>
      </p:sp>
      <p:pic>
        <p:nvPicPr>
          <p:cNvPr id="41988" name="Picture 4" descr="C:\Documents and Settings\Conseiller4\Local Settings\Temporary Internet Files\Content.IE5\4MX5KUYG\MC90043639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933056"/>
            <a:ext cx="1828572" cy="1244445"/>
          </a:xfrm>
          <a:prstGeom prst="rect">
            <a:avLst/>
          </a:prstGeom>
          <a:noFill/>
        </p:spPr>
      </p:pic>
      <p:pic>
        <p:nvPicPr>
          <p:cNvPr id="41990" name="Picture 6" descr="http://www.clipart-fr.com/data/icones/Applications/icones_011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980728"/>
            <a:ext cx="3456384" cy="30243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CA" dirty="0" smtClean="0">
                <a:sym typeface="Wingdings"/>
              </a:rPr>
              <a:t></a:t>
            </a:r>
            <a:r>
              <a:rPr lang="fr-CA" dirty="0" smtClean="0"/>
              <a:t> Savoir ce qu’est le stress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endParaRPr lang="fr-CA" dirty="0" smtClean="0"/>
          </a:p>
          <a:p>
            <a:pPr algn="ctr"/>
            <a:r>
              <a:rPr lang="fr-CA" dirty="0" smtClean="0"/>
              <a:t>C’est une sollicitation nouvelle de l’environnement qui nécessite un effort d’adaptation.</a:t>
            </a:r>
          </a:p>
          <a:p>
            <a:pPr>
              <a:buNone/>
            </a:pPr>
            <a:endParaRPr lang="fr-CA" sz="3200" dirty="0" smtClean="0"/>
          </a:p>
          <a:p>
            <a:pPr>
              <a:buNone/>
            </a:pPr>
            <a:endParaRPr lang="fr-CA" sz="2000" dirty="0" smtClean="0"/>
          </a:p>
          <a:p>
            <a:pPr>
              <a:buNone/>
            </a:pPr>
            <a:endParaRPr lang="fr-CA" sz="2000" dirty="0" smtClean="0"/>
          </a:p>
          <a:p>
            <a:endParaRPr lang="fr-CA" sz="3200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fr-CA" dirty="0" smtClean="0"/>
          </a:p>
          <a:p>
            <a:pPr algn="ctr"/>
            <a:r>
              <a:rPr lang="fr-CA" dirty="0" smtClean="0"/>
              <a:t>C’est lorsqu’une personne perçoit un événement ou une chose menaçante.</a:t>
            </a:r>
          </a:p>
          <a:p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4000" dirty="0" smtClean="0"/>
              <a:t>L’humour</a:t>
            </a:r>
            <a:endParaRPr lang="fr-CA" sz="40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585526"/>
          </a:xfrm>
        </p:spPr>
        <p:txBody>
          <a:bodyPr>
            <a:normAutofit/>
          </a:bodyPr>
          <a:lstStyle/>
          <a:p>
            <a:endParaRPr lang="fr-CA" sz="2400" dirty="0" smtClean="0"/>
          </a:p>
          <a:p>
            <a:pPr>
              <a:buFont typeface="Arial" pitchFamily="34" charset="0"/>
              <a:buChar char="•"/>
            </a:pPr>
            <a:endParaRPr lang="fr-CA" sz="2400" dirty="0" smtClean="0"/>
          </a:p>
        </p:txBody>
      </p:sp>
      <p:pic>
        <p:nvPicPr>
          <p:cNvPr id="11266" name="Picture 2" descr="http://ec.l.thumbs.canstockphoto.com/canstock14203519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315793">
            <a:off x="981682" y="1422857"/>
            <a:ext cx="3600400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600" dirty="0" smtClean="0"/>
              <a:t>Respecter ses limites</a:t>
            </a:r>
            <a:endParaRPr lang="fr-CA" sz="36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7" name="Image 6" descr="http://1.bp.blogspot.com/-_bk7NjKBmnE/TaGlZ9L3wVI/AAAAAAAAANI/3sszXl1YDJU/s320/accroche-porte2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315329">
            <a:off x="1547664" y="1124744"/>
            <a:ext cx="2304256" cy="41764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4000" dirty="0" smtClean="0"/>
              <a:t>Gestion du temps</a:t>
            </a:r>
            <a:endParaRPr lang="fr-CA" sz="40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12291" name="Picture 3" descr="http://4.bp.blogspot.com/_-VJdNS-4wvA/TR0fdQjbJcI/AAAAAAAACVE/7hEZCd2p8zA/s1600/schedule_clipart%2B450x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80728"/>
            <a:ext cx="4358258" cy="4297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600" dirty="0" smtClean="0"/>
              <a:t>Se</a:t>
            </a:r>
            <a:br>
              <a:rPr lang="fr-CA" sz="3600" dirty="0" smtClean="0"/>
            </a:br>
            <a:r>
              <a:rPr lang="fr-CA" sz="3600" dirty="0" smtClean="0"/>
              <a:t>détendre</a:t>
            </a:r>
            <a:endParaRPr lang="fr-CA" sz="36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fr-CA" sz="2400" dirty="0" smtClean="0"/>
              <a:t> Rien faire</a:t>
            </a:r>
          </a:p>
          <a:p>
            <a:pPr>
              <a:buFont typeface="Arial" pitchFamily="34" charset="0"/>
              <a:buChar char="•"/>
            </a:pPr>
            <a:r>
              <a:rPr lang="fr-CA" sz="2400" dirty="0" smtClean="0"/>
              <a:t> Prendre un bain</a:t>
            </a:r>
          </a:p>
          <a:p>
            <a:pPr>
              <a:buFont typeface="Arial" pitchFamily="34" charset="0"/>
              <a:buChar char="•"/>
            </a:pPr>
            <a:r>
              <a:rPr lang="fr-CA" sz="2400" dirty="0" smtClean="0"/>
              <a:t> Relaxation</a:t>
            </a:r>
          </a:p>
          <a:p>
            <a:pPr>
              <a:buFont typeface="Arial" pitchFamily="34" charset="0"/>
              <a:buChar char="•"/>
            </a:pPr>
            <a:r>
              <a:rPr lang="fr-CA" sz="2400" dirty="0" smtClean="0"/>
              <a:t> Yoga</a:t>
            </a:r>
          </a:p>
        </p:txBody>
      </p:sp>
      <p:sp>
        <p:nvSpPr>
          <p:cNvPr id="6" name="Espace réservé pour une image  5"/>
          <p:cNvSpPr>
            <a:spLocks noGrp="1"/>
          </p:cNvSpPr>
          <p:nvPr>
            <p:ph type="pic" idx="1"/>
          </p:nvPr>
        </p:nvSpPr>
        <p:spPr/>
      </p:sp>
      <p:pic>
        <p:nvPicPr>
          <p:cNvPr id="8" name="Picture 2" descr="C:\Documents and Settings\Conseiller4\Local Settings\Temporary Internet Files\Content.IE5\I1WVYPA5\MC90028651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052736"/>
            <a:ext cx="4115789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sz="3600" dirty="0" smtClean="0"/>
              <a:t>S’accorder des moments de plaisir</a:t>
            </a:r>
            <a:endParaRPr lang="fr-CA" sz="36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fr-CA" sz="2800" dirty="0" smtClean="0"/>
          </a:p>
          <a:p>
            <a:pPr>
              <a:buFont typeface="Arial" pitchFamily="34" charset="0"/>
              <a:buChar char="•"/>
            </a:pPr>
            <a:r>
              <a:rPr lang="fr-CA" sz="2800" dirty="0" smtClean="0"/>
              <a:t>Vacances</a:t>
            </a:r>
          </a:p>
          <a:p>
            <a:pPr>
              <a:buFont typeface="Arial" pitchFamily="34" charset="0"/>
              <a:buChar char="•"/>
            </a:pPr>
            <a:r>
              <a:rPr lang="fr-CA" sz="2800" dirty="0" smtClean="0"/>
              <a:t> Sorties</a:t>
            </a:r>
          </a:p>
          <a:p>
            <a:pPr>
              <a:buFont typeface="Arial" pitchFamily="34" charset="0"/>
              <a:buChar char="•"/>
            </a:pPr>
            <a:r>
              <a:rPr lang="fr-CA" sz="2800" dirty="0" smtClean="0"/>
              <a:t> Etc.</a:t>
            </a:r>
          </a:p>
          <a:p>
            <a:pPr>
              <a:buFont typeface="Arial" pitchFamily="34" charset="0"/>
              <a:buChar char="•"/>
            </a:pPr>
            <a:endParaRPr lang="fr-CA" dirty="0" smtClean="0"/>
          </a:p>
        </p:txBody>
      </p:sp>
      <p:sp>
        <p:nvSpPr>
          <p:cNvPr id="6" name="Espace réservé pour une image  5"/>
          <p:cNvSpPr>
            <a:spLocks noGrp="1"/>
          </p:cNvSpPr>
          <p:nvPr>
            <p:ph type="pic" idx="1"/>
          </p:nvPr>
        </p:nvSpPr>
        <p:spPr/>
      </p:sp>
      <p:pic>
        <p:nvPicPr>
          <p:cNvPr id="9" name="il_fi" descr="http://www.clipart-fr.com/data/clipart/voyage/voyage_017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052736"/>
            <a:ext cx="4176464" cy="4157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600" dirty="0" smtClean="0"/>
              <a:t>Passer à l’action</a:t>
            </a:r>
            <a:endParaRPr lang="fr-CA" sz="36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fr-CA" sz="2800" dirty="0" smtClean="0"/>
          </a:p>
          <a:p>
            <a:pPr>
              <a:buFont typeface="Arial" pitchFamily="34" charset="0"/>
              <a:buChar char="•"/>
            </a:pPr>
            <a:r>
              <a:rPr lang="fr-CA" sz="2800" dirty="0" smtClean="0"/>
              <a:t>Éviter d’être passif</a:t>
            </a:r>
          </a:p>
          <a:p>
            <a:pPr>
              <a:buFont typeface="Arial" pitchFamily="34" charset="0"/>
              <a:buChar char="•"/>
            </a:pPr>
            <a:endParaRPr lang="fr-CA" dirty="0" smtClean="0"/>
          </a:p>
        </p:txBody>
      </p:sp>
      <p:sp>
        <p:nvSpPr>
          <p:cNvPr id="6" name="Espace réservé pour une image  5"/>
          <p:cNvSpPr>
            <a:spLocks noGrp="1"/>
          </p:cNvSpPr>
          <p:nvPr>
            <p:ph type="pic" idx="1"/>
          </p:nvPr>
        </p:nvSpPr>
        <p:spPr/>
      </p:sp>
      <p:pic>
        <p:nvPicPr>
          <p:cNvPr id="45060" name="Picture 4" descr="http://photos3.fotosearch.com/bthumb/UNC/UNC252/u146330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052736"/>
            <a:ext cx="4322862" cy="41448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Changer son vocabulaire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fr-CA" sz="2400" dirty="0" smtClean="0"/>
          </a:p>
          <a:p>
            <a:pPr>
              <a:buFont typeface="Arial" pitchFamily="34" charset="0"/>
              <a:buChar char="•"/>
            </a:pPr>
            <a:r>
              <a:rPr lang="fr-CA" sz="2400" dirty="0" smtClean="0"/>
              <a:t> Être positif</a:t>
            </a:r>
          </a:p>
          <a:p>
            <a:pPr>
              <a:buFont typeface="Arial" pitchFamily="34" charset="0"/>
              <a:buChar char="•"/>
            </a:pPr>
            <a:r>
              <a:rPr lang="fr-CA" sz="2400" dirty="0" smtClean="0"/>
              <a:t> Tenter de voir la vie en rose</a:t>
            </a:r>
          </a:p>
          <a:p>
            <a:pPr>
              <a:buFont typeface="Arial" pitchFamily="34" charset="0"/>
              <a:buChar char="•"/>
            </a:pPr>
            <a:endParaRPr lang="fr-CA" dirty="0" smtClean="0"/>
          </a:p>
        </p:txBody>
      </p:sp>
      <p:sp>
        <p:nvSpPr>
          <p:cNvPr id="6" name="Espace réservé pour une image  5"/>
          <p:cNvSpPr>
            <a:spLocks noGrp="1"/>
          </p:cNvSpPr>
          <p:nvPr>
            <p:ph type="pic" idx="1"/>
          </p:nvPr>
        </p:nvSpPr>
        <p:spPr/>
      </p:sp>
      <p:pic>
        <p:nvPicPr>
          <p:cNvPr id="46082" name="Picture 2" descr="http://l.thumbs.canstockphoto.com/canstock52437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052736"/>
            <a:ext cx="4176464" cy="4176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PARTIE</a:t>
            </a:r>
            <a:br>
              <a:rPr lang="fr-CA" dirty="0" smtClean="0"/>
            </a:br>
            <a:r>
              <a:rPr lang="fr-CA" dirty="0" smtClean="0"/>
              <a:t>Relaxation</a:t>
            </a:r>
            <a:endParaRPr lang="fr-CA" dirty="0"/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8" name="Picture 4" descr="C:\Documents and Settings\Conseiller4\Local Settings\Temporary Internet Files\Content.IE5\SDGVWZ83\MC900382600[1].jpg"/>
          <p:cNvPicPr>
            <a:picLocks noChangeAspect="1" noChangeArrowheads="1"/>
          </p:cNvPicPr>
          <p:nvPr/>
        </p:nvPicPr>
        <p:blipFill>
          <a:blip r:embed="rId2" cstate="print"/>
          <a:srcRect l="3937" t="8999" r="5512" b="14061"/>
          <a:stretch>
            <a:fillRect/>
          </a:stretch>
        </p:blipFill>
        <p:spPr bwMode="auto">
          <a:xfrm>
            <a:off x="4283968" y="3789040"/>
            <a:ext cx="3530252" cy="27976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La respiration diaphragmatique</a:t>
            </a:r>
            <a:endParaRPr lang="fr-CA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Technique de relaxation</a:t>
            </a:r>
          </a:p>
        </p:txBody>
      </p:sp>
      <p:pic>
        <p:nvPicPr>
          <p:cNvPr id="35844" name="Picture 4" descr="http://t3.gstatic.com/images?q=tbn:ANd9GcSdAzQb76_ANqi89BKuT6whYmVLiHRkBubXeMYSIwwUufNMkXVT0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4221088"/>
            <a:ext cx="5688632" cy="2420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La relaxation musculaire progressive de Jacobson</a:t>
            </a:r>
            <a:endParaRPr lang="fr-CA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Technique de relaxation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CA" dirty="0" smtClean="0">
                <a:sym typeface="Wingdings"/>
              </a:rPr>
              <a:t></a:t>
            </a:r>
            <a:r>
              <a:rPr lang="fr-CA" dirty="0" smtClean="0"/>
              <a:t> Savoir ce qu’est le stress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fr-CA" sz="2000" dirty="0" smtClean="0"/>
          </a:p>
          <a:p>
            <a:pPr algn="ctr"/>
            <a:r>
              <a:rPr lang="fr-CA" sz="3200" dirty="0" smtClean="0"/>
              <a:t>Ce ne sont pas les événements eux-mêmes qui déterminent l’effet qu’aura le stress sur notre organisme, mais bien notre réaction et la signification qu’on donne à ces événements.</a:t>
            </a:r>
          </a:p>
          <a:p>
            <a:pPr algn="ctr">
              <a:buNone/>
            </a:pPr>
            <a:endParaRPr lang="fr-CA" sz="2000" dirty="0" smtClean="0"/>
          </a:p>
          <a:p>
            <a:pPr algn="ctr"/>
            <a:r>
              <a:rPr lang="fr-CA" sz="3200" dirty="0" smtClean="0"/>
              <a:t> Stress positif vs stress négatif</a:t>
            </a:r>
            <a:endParaRPr lang="fr-C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La visualisation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Technique de relaxation</a:t>
            </a:r>
          </a:p>
        </p:txBody>
      </p:sp>
      <p:pic>
        <p:nvPicPr>
          <p:cNvPr id="1028" name="Picture 4" descr="http://www.cours-de-guerison.ch/images/visualisation-Fotolia_665907_X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573016"/>
            <a:ext cx="3629025" cy="3000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Références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/>
              <a:t>DUMOULIN, Lucie &amp; MANTHA, Marie-</a:t>
            </a:r>
            <a:r>
              <a:rPr lang="en-US" sz="1400" dirty="0" err="1" smtClean="0"/>
              <a:t>Michèle</a:t>
            </a:r>
            <a:r>
              <a:rPr lang="en-US" sz="1400" dirty="0" smtClean="0"/>
              <a:t>. </a:t>
            </a:r>
            <a:r>
              <a:rPr lang="en-US" sz="1400" i="1" dirty="0" err="1" smtClean="0"/>
              <a:t>Qu’est-ce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que</a:t>
            </a:r>
            <a:r>
              <a:rPr lang="en-US" sz="1400" i="1" dirty="0" smtClean="0"/>
              <a:t> le stress?</a:t>
            </a:r>
            <a:r>
              <a:rPr lang="en-US" sz="1400" dirty="0" smtClean="0"/>
              <a:t>, [Document web]. </a:t>
            </a:r>
            <a:r>
              <a:rPr lang="en-US" sz="1400" dirty="0" err="1" smtClean="0"/>
              <a:t>Adresse</a:t>
            </a:r>
            <a:r>
              <a:rPr lang="en-US" sz="1400" dirty="0" smtClean="0"/>
              <a:t> Web : </a:t>
            </a:r>
            <a:r>
              <a:rPr lang="en-US" sz="1400" u="sng" dirty="0" smtClean="0">
                <a:hlinkClick r:id="rId2"/>
              </a:rPr>
              <a:t>www.passeportsante.net</a:t>
            </a:r>
            <a:r>
              <a:rPr lang="en-US" sz="1400" dirty="0" smtClean="0"/>
              <a:t> (</a:t>
            </a:r>
            <a:r>
              <a:rPr lang="en-US" sz="1400" dirty="0" err="1" smtClean="0"/>
              <a:t>consulté</a:t>
            </a:r>
            <a:r>
              <a:rPr lang="en-US" sz="1400" dirty="0" smtClean="0"/>
              <a:t> le 21 mars 2013)</a:t>
            </a:r>
          </a:p>
          <a:p>
            <a:pPr>
              <a:buNone/>
            </a:pPr>
            <a:endParaRPr lang="en-US" sz="1400" dirty="0" smtClean="0"/>
          </a:p>
          <a:p>
            <a:r>
              <a:rPr lang="en-US" sz="1400" dirty="0" smtClean="0"/>
              <a:t>GÉRARD, Elsa &amp; BAUER, </a:t>
            </a:r>
            <a:r>
              <a:rPr lang="en-US" sz="1400" dirty="0" err="1" smtClean="0"/>
              <a:t>Chloé</a:t>
            </a:r>
            <a:r>
              <a:rPr lang="en-US" sz="1400" dirty="0" smtClean="0"/>
              <a:t>. </a:t>
            </a:r>
            <a:r>
              <a:rPr lang="en-US" sz="1400" i="1" dirty="0" smtClean="0"/>
              <a:t>Le stress chez les </a:t>
            </a:r>
            <a:r>
              <a:rPr lang="en-US" sz="1400" i="1" dirty="0" err="1" smtClean="0"/>
              <a:t>étudiants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lors</a:t>
            </a:r>
            <a:r>
              <a:rPr lang="en-US" sz="1400" i="1" dirty="0" smtClean="0"/>
              <a:t> d’un </a:t>
            </a:r>
            <a:r>
              <a:rPr lang="en-US" sz="1400" i="1" dirty="0" err="1" smtClean="0"/>
              <a:t>examen</a:t>
            </a:r>
            <a:r>
              <a:rPr lang="en-US" sz="1400" dirty="0" smtClean="0"/>
              <a:t>, [Document web]. </a:t>
            </a:r>
            <a:r>
              <a:rPr lang="en-US" sz="1400" dirty="0" err="1" smtClean="0"/>
              <a:t>Adresse</a:t>
            </a:r>
            <a:r>
              <a:rPr lang="en-US" sz="1400" dirty="0" smtClean="0"/>
              <a:t> Web : </a:t>
            </a:r>
            <a:r>
              <a:rPr lang="en-US" sz="1400" u="sng" dirty="0" smtClean="0">
                <a:hlinkClick r:id="rId3"/>
              </a:rPr>
              <a:t>http://tpe-le-stress-des-examens.e-monsite.com/pages/i-manifestations-du-stress-dans-le-corps.html</a:t>
            </a:r>
            <a:r>
              <a:rPr lang="en-US" sz="1400" dirty="0" smtClean="0"/>
              <a:t> (</a:t>
            </a:r>
            <a:r>
              <a:rPr lang="en-US" sz="1400" dirty="0" err="1" smtClean="0"/>
              <a:t>consulté</a:t>
            </a:r>
            <a:r>
              <a:rPr lang="en-US" sz="1400" dirty="0" smtClean="0"/>
              <a:t> le 21 mars 2013)</a:t>
            </a:r>
          </a:p>
          <a:p>
            <a:pPr>
              <a:buNone/>
            </a:pPr>
            <a:endParaRPr lang="en-US" sz="1400" dirty="0" smtClean="0"/>
          </a:p>
          <a:p>
            <a:r>
              <a:rPr lang="en-US" sz="1400" dirty="0" smtClean="0"/>
              <a:t>LUPIEN, Sonia. </a:t>
            </a:r>
            <a:r>
              <a:rPr lang="en-US" sz="1400" i="1" dirty="0" smtClean="0"/>
              <a:t>Par amour du stress,</a:t>
            </a:r>
            <a:r>
              <a:rPr lang="en-US" sz="1400" dirty="0" smtClean="0"/>
              <a:t> Montréal, </a:t>
            </a:r>
            <a:r>
              <a:rPr lang="en-US" sz="1400" dirty="0" err="1" smtClean="0"/>
              <a:t>Éditions</a:t>
            </a:r>
            <a:r>
              <a:rPr lang="en-US" sz="1400" dirty="0" smtClean="0"/>
              <a:t> </a:t>
            </a:r>
            <a:r>
              <a:rPr lang="en-US" sz="1400" dirty="0" err="1" smtClean="0"/>
              <a:t>carré</a:t>
            </a:r>
            <a:r>
              <a:rPr lang="en-US" sz="1400" dirty="0" smtClean="0"/>
              <a:t>, 2010, 274 p.</a:t>
            </a:r>
          </a:p>
          <a:p>
            <a:pPr>
              <a:buNone/>
            </a:pPr>
            <a:endParaRPr lang="en-US" sz="1400" dirty="0" smtClean="0"/>
          </a:p>
          <a:p>
            <a:r>
              <a:rPr lang="fr-CA" sz="1400" dirty="0" smtClean="0"/>
              <a:t>MIMEAULT, Véronique. </a:t>
            </a:r>
            <a:r>
              <a:rPr lang="fr-CA" sz="1400" i="1" dirty="0" smtClean="0"/>
              <a:t>Bien vivre le stress dans vos études et votre carrière, </a:t>
            </a:r>
            <a:r>
              <a:rPr lang="fr-CA" sz="1400" dirty="0" smtClean="0"/>
              <a:t>Centre d’aide aux étudiants, Université Laval</a:t>
            </a:r>
            <a:r>
              <a:rPr lang="fr-CA" sz="1400" i="1" dirty="0" smtClean="0"/>
              <a:t>, </a:t>
            </a:r>
            <a:r>
              <a:rPr lang="en-US" sz="1400" dirty="0" smtClean="0"/>
              <a:t>[Document web]. </a:t>
            </a:r>
            <a:r>
              <a:rPr lang="en-US" sz="1400" dirty="0" err="1" smtClean="0"/>
              <a:t>Adresse</a:t>
            </a:r>
            <a:r>
              <a:rPr lang="en-US" sz="1400" dirty="0" smtClean="0"/>
              <a:t> Web : </a:t>
            </a:r>
            <a:r>
              <a:rPr lang="fr-CA" sz="1400" u="sng" dirty="0" smtClean="0">
                <a:hlinkClick r:id="rId4"/>
              </a:rPr>
              <a:t>www.aide.ulaval.ca/cms/site/aide/Accueil/Apprentissage_et_Reussite/Stress/Bien_vivre</a:t>
            </a:r>
            <a:r>
              <a:rPr lang="en-US" sz="1400" dirty="0" smtClean="0"/>
              <a:t>  (</a:t>
            </a:r>
            <a:r>
              <a:rPr lang="en-US" sz="1400" dirty="0" err="1" smtClean="0"/>
              <a:t>consulté</a:t>
            </a:r>
            <a:r>
              <a:rPr lang="en-US" sz="1400" dirty="0" smtClean="0"/>
              <a:t> le 19 mars 2013)</a:t>
            </a:r>
          </a:p>
          <a:p>
            <a:endParaRPr lang="en-US" sz="1400" u="sng" dirty="0" smtClean="0">
              <a:hlinkClick r:id="rId5"/>
            </a:endParaRPr>
          </a:p>
          <a:p>
            <a:r>
              <a:rPr lang="fr-CA" sz="1400" i="1" dirty="0" smtClean="0"/>
              <a:t>Le stress</a:t>
            </a:r>
            <a:r>
              <a:rPr lang="fr-CA" sz="1400" dirty="0" smtClean="0"/>
              <a:t>, Association canadienne pour la santé mentale, 2013, </a:t>
            </a:r>
            <a:r>
              <a:rPr lang="en-US" sz="1400" dirty="0" smtClean="0"/>
              <a:t>[Document web]. </a:t>
            </a:r>
            <a:r>
              <a:rPr lang="en-US" sz="1400" dirty="0" err="1" smtClean="0"/>
              <a:t>Adresse</a:t>
            </a:r>
            <a:r>
              <a:rPr lang="en-US" sz="1400" dirty="0" smtClean="0"/>
              <a:t> Web:</a:t>
            </a:r>
            <a:r>
              <a:rPr lang="fr-CA" sz="1400" dirty="0" smtClean="0"/>
              <a:t> </a:t>
            </a:r>
            <a:r>
              <a:rPr lang="fr-CA" sz="1400" u="sng" dirty="0" smtClean="0">
                <a:hlinkClick r:id="rId5"/>
              </a:rPr>
              <a:t>www.cmha.ca/fr/sante-mentale/votre-sante-mentale/le-stress/</a:t>
            </a:r>
            <a:r>
              <a:rPr lang="en-US" sz="1400" dirty="0" smtClean="0"/>
              <a:t> (</a:t>
            </a:r>
            <a:r>
              <a:rPr lang="en-US" sz="1400" dirty="0" err="1" smtClean="0"/>
              <a:t>consulté</a:t>
            </a:r>
            <a:r>
              <a:rPr lang="en-US" sz="1400" dirty="0" smtClean="0"/>
              <a:t> le 19 mars 2013)</a:t>
            </a:r>
            <a:endParaRPr lang="fr-CA" sz="1400" dirty="0" smtClean="0"/>
          </a:p>
          <a:p>
            <a:pPr>
              <a:buNone/>
            </a:pPr>
            <a:endParaRPr lang="en-US" sz="1700" dirty="0" smtClean="0"/>
          </a:p>
          <a:p>
            <a:endParaRPr lang="en-US" dirty="0" smtClean="0"/>
          </a:p>
          <a:p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CA" dirty="0" smtClean="0">
                <a:sym typeface="Wingdings"/>
              </a:rPr>
              <a:t></a:t>
            </a:r>
            <a:r>
              <a:rPr lang="fr-CA" dirty="0" smtClean="0"/>
              <a:t> Savoir ce qu’est le stress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23728" y="1609416"/>
            <a:ext cx="5572472" cy="4846320"/>
          </a:xfrm>
        </p:spPr>
        <p:txBody>
          <a:bodyPr>
            <a:normAutofit/>
          </a:bodyPr>
          <a:lstStyle/>
          <a:p>
            <a:pPr>
              <a:buNone/>
            </a:pPr>
            <a:endParaRPr lang="fr-CA" sz="900" dirty="0" smtClean="0">
              <a:sym typeface="Wingdings"/>
            </a:endParaRPr>
          </a:p>
          <a:p>
            <a:pPr algn="ctr">
              <a:buNone/>
            </a:pPr>
            <a:endParaRPr lang="fr-CA" sz="2000" b="1" dirty="0" smtClean="0"/>
          </a:p>
          <a:p>
            <a:pPr algn="ctr">
              <a:buNone/>
            </a:pPr>
            <a:r>
              <a:rPr lang="fr-CA" sz="3600" b="1" dirty="0" smtClean="0"/>
              <a:t>NOTRE SAC À DOS ET COFFRE À OUTILS</a:t>
            </a:r>
          </a:p>
          <a:p>
            <a:pPr algn="ctr">
              <a:buNone/>
            </a:pPr>
            <a:endParaRPr lang="fr-CA" sz="1400" dirty="0" smtClean="0"/>
          </a:p>
          <a:p>
            <a:pPr algn="ctr">
              <a:buNone/>
            </a:pPr>
            <a:r>
              <a:rPr lang="fr-CA" sz="2400" dirty="0" smtClean="0"/>
              <a:t>(Chacun porte avec soi son sac à dos)</a:t>
            </a:r>
            <a:endParaRPr lang="fr-CA" sz="2400" b="1" dirty="0" smtClean="0"/>
          </a:p>
          <a:p>
            <a:pPr algn="ctr">
              <a:buNone/>
            </a:pPr>
            <a:endParaRPr lang="fr-CA" sz="4000" b="1" dirty="0" smtClean="0"/>
          </a:p>
          <a:p>
            <a:pPr algn="ctr">
              <a:buNone/>
            </a:pPr>
            <a:endParaRPr lang="fr-CA" sz="2400" b="1" dirty="0"/>
          </a:p>
        </p:txBody>
      </p:sp>
      <p:pic>
        <p:nvPicPr>
          <p:cNvPr id="4" name="il_fi" descr="http://www.computerclipart.com/computer_clipart_images/female_student_0071-0804-0116-1538_SMU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00808"/>
            <a:ext cx="1584176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CA" dirty="0" smtClean="0">
                <a:sym typeface="Wingdings"/>
              </a:rPr>
              <a:t></a:t>
            </a:r>
            <a:r>
              <a:rPr lang="fr-CA" dirty="0" smtClean="0"/>
              <a:t> Savoir ce qu’est le stress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23728" y="1609416"/>
            <a:ext cx="5572472" cy="48463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fr-CA" sz="900" dirty="0" smtClean="0">
              <a:sym typeface="Wingdings"/>
            </a:endParaRPr>
          </a:p>
          <a:p>
            <a:pPr>
              <a:buNone/>
            </a:pPr>
            <a:r>
              <a:rPr lang="fr-CA" dirty="0" smtClean="0">
                <a:sym typeface="Wingdings"/>
              </a:rPr>
              <a:t></a:t>
            </a:r>
            <a:r>
              <a:rPr lang="fr-CA" dirty="0" smtClean="0"/>
              <a:t> Notre vécu</a:t>
            </a:r>
          </a:p>
          <a:p>
            <a:pPr>
              <a:buNone/>
            </a:pPr>
            <a:r>
              <a:rPr lang="fr-CA" dirty="0" smtClean="0">
                <a:sym typeface="Wingdings"/>
              </a:rPr>
              <a:t></a:t>
            </a:r>
            <a:r>
              <a:rPr lang="fr-CA" dirty="0" smtClean="0"/>
              <a:t> Notre éducation</a:t>
            </a:r>
          </a:p>
          <a:p>
            <a:pPr>
              <a:buNone/>
            </a:pPr>
            <a:r>
              <a:rPr lang="fr-CA" dirty="0" smtClean="0">
                <a:sym typeface="Wingdings"/>
              </a:rPr>
              <a:t></a:t>
            </a:r>
            <a:r>
              <a:rPr lang="fr-CA" dirty="0" smtClean="0"/>
              <a:t> Notre histoire personnelle et familiale</a:t>
            </a:r>
          </a:p>
          <a:p>
            <a:pPr>
              <a:buNone/>
            </a:pPr>
            <a:r>
              <a:rPr lang="fr-CA" dirty="0" smtClean="0">
                <a:sym typeface="Wingdings"/>
              </a:rPr>
              <a:t></a:t>
            </a:r>
            <a:r>
              <a:rPr lang="fr-CA" dirty="0" smtClean="0"/>
              <a:t> Nos relations interpersonnelles, amicales et amoureuses</a:t>
            </a:r>
          </a:p>
          <a:p>
            <a:pPr>
              <a:buNone/>
            </a:pPr>
            <a:r>
              <a:rPr lang="fr-CA" dirty="0" smtClean="0">
                <a:sym typeface="Wingdings"/>
              </a:rPr>
              <a:t></a:t>
            </a:r>
            <a:r>
              <a:rPr lang="fr-CA" dirty="0" smtClean="0"/>
              <a:t> Nos expériences heureuses et malheureuses</a:t>
            </a:r>
          </a:p>
          <a:p>
            <a:pPr>
              <a:buNone/>
            </a:pPr>
            <a:r>
              <a:rPr lang="fr-CA" dirty="0" smtClean="0">
                <a:sym typeface="Wingdings"/>
              </a:rPr>
              <a:t></a:t>
            </a:r>
            <a:r>
              <a:rPr lang="fr-CA" dirty="0" smtClean="0"/>
              <a:t> Nos succès et réussites</a:t>
            </a:r>
          </a:p>
          <a:p>
            <a:pPr>
              <a:buNone/>
            </a:pPr>
            <a:r>
              <a:rPr lang="fr-CA" dirty="0" smtClean="0">
                <a:sym typeface="Wingdings"/>
              </a:rPr>
              <a:t></a:t>
            </a:r>
            <a:r>
              <a:rPr lang="fr-CA" dirty="0" smtClean="0"/>
              <a:t> Nos échecs</a:t>
            </a:r>
          </a:p>
          <a:p>
            <a:pPr>
              <a:buNone/>
            </a:pPr>
            <a:r>
              <a:rPr lang="fr-CA" dirty="0" smtClean="0">
                <a:sym typeface="Wingdings"/>
              </a:rPr>
              <a:t></a:t>
            </a:r>
            <a:r>
              <a:rPr lang="fr-CA" dirty="0" smtClean="0"/>
              <a:t> Nos deuils</a:t>
            </a:r>
          </a:p>
          <a:p>
            <a:pPr>
              <a:buNone/>
            </a:pPr>
            <a:r>
              <a:rPr lang="fr-CA" dirty="0" smtClean="0">
                <a:sym typeface="Wingdings"/>
              </a:rPr>
              <a:t></a:t>
            </a:r>
            <a:r>
              <a:rPr lang="fr-CA" dirty="0" smtClean="0"/>
              <a:t> Nos activités scolaires et professionnelles</a:t>
            </a:r>
          </a:p>
          <a:p>
            <a:endParaRPr lang="fr-CA" dirty="0"/>
          </a:p>
        </p:txBody>
      </p:sp>
      <p:pic>
        <p:nvPicPr>
          <p:cNvPr id="4" name="il_fi" descr="http://www.computerclipart.com/computer_clipart_images/female_student_0071-0804-0116-1538_SMU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00808"/>
            <a:ext cx="1584176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CA" dirty="0" smtClean="0"/>
              <a:t>Les facteurs de stress</a:t>
            </a:r>
            <a:br>
              <a:rPr lang="fr-CA" dirty="0" smtClean="0"/>
            </a:br>
            <a:endParaRPr lang="fr-CA" dirty="0"/>
          </a:p>
        </p:txBody>
      </p:sp>
      <p:pic>
        <p:nvPicPr>
          <p:cNvPr id="4" name="Espace réservé du contenu 3" descr="stress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980728"/>
            <a:ext cx="7200799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683568" y="6453336"/>
            <a:ext cx="69847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000" dirty="0" smtClean="0">
                <a:latin typeface="Bell MT" pitchFamily="18" charset="0"/>
              </a:rPr>
              <a:t>Source Internet: </a:t>
            </a:r>
            <a:r>
              <a:rPr lang="fr-CA" sz="1000" dirty="0" smtClean="0">
                <a:latin typeface="Bell MT" pitchFamily="18" charset="0"/>
                <a:ea typeface="Calibri" pitchFamily="34" charset="0"/>
                <a:cs typeface="Times New Roman" pitchFamily="18" charset="0"/>
              </a:rPr>
              <a:t>www.comment-soulager-mal-de-dos-et-reins.com/comment-soulager-mal-de-dos-et-reins/stress-et-mal-de-dos</a:t>
            </a:r>
            <a:endParaRPr lang="fr-CA" sz="1000" dirty="0">
              <a:latin typeface="Bell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CA" dirty="0" smtClean="0">
                <a:sym typeface="Wingdings"/>
              </a:rPr>
              <a:t></a:t>
            </a:r>
            <a:r>
              <a:rPr lang="fr-CA" dirty="0" smtClean="0"/>
              <a:t> Savoir ce qu’est le stress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970784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fr-CA" sz="900" dirty="0" smtClean="0">
              <a:sym typeface="Wingdings"/>
            </a:endParaRPr>
          </a:p>
          <a:p>
            <a:pPr>
              <a:buFont typeface="Wingdings" pitchFamily="2" charset="2"/>
              <a:buChar char="¶"/>
            </a:pPr>
            <a:r>
              <a:rPr lang="fr-CA" sz="2400" dirty="0" smtClean="0"/>
              <a:t>Votre sac peut être parfois léger = permet de bien avancer sur  votre chemin. </a:t>
            </a:r>
          </a:p>
          <a:p>
            <a:pPr>
              <a:buFont typeface="Wingdings" pitchFamily="2" charset="2"/>
              <a:buChar char="¶"/>
            </a:pPr>
            <a:endParaRPr lang="fr-CA" sz="1400" dirty="0" smtClean="0"/>
          </a:p>
          <a:p>
            <a:pPr>
              <a:buFont typeface="Wingdings" pitchFamily="2" charset="2"/>
              <a:buChar char="¶"/>
            </a:pPr>
            <a:r>
              <a:rPr lang="fr-CA" sz="2400" dirty="0" smtClean="0"/>
              <a:t>Votre sac peut aussi être lourd = peut ralentir voire même empêcher d’avancer sur votre chemin. </a:t>
            </a:r>
          </a:p>
          <a:p>
            <a:pPr>
              <a:buFont typeface="Wingdings" pitchFamily="2" charset="2"/>
              <a:buChar char="¶"/>
            </a:pPr>
            <a:endParaRPr lang="fr-CA" dirty="0" smtClean="0"/>
          </a:p>
          <a:p>
            <a:pPr>
              <a:buNone/>
            </a:pPr>
            <a:endParaRPr lang="fr-CA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>
          <a:xfrm>
            <a:off x="4716016" y="1600200"/>
            <a:ext cx="2983232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 smtClean="0"/>
              <a:t>Puisque que nous en sommes propriétaire, vous avez le </a:t>
            </a:r>
            <a:r>
              <a:rPr lang="fr-CA" b="1" u="sng" dirty="0" smtClean="0"/>
              <a:t>pouvoir</a:t>
            </a:r>
            <a:r>
              <a:rPr lang="fr-CA" b="1" dirty="0" smtClean="0"/>
              <a:t> </a:t>
            </a:r>
            <a:r>
              <a:rPr lang="fr-CA" dirty="0" smtClean="0"/>
              <a:t>d’y faire le ménage et d’explorer son contenu lorsqu’il vous ralentit.</a:t>
            </a:r>
            <a:endParaRPr lang="fr-CA" b="1" u="sng" dirty="0"/>
          </a:p>
        </p:txBody>
      </p:sp>
      <p:pic>
        <p:nvPicPr>
          <p:cNvPr id="4" name="il_fi" descr="http://www.computerclipart.com/computer_clipart_images/female_student_0071-0804-0116-1538_SMU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4581128"/>
            <a:ext cx="539552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0" name="Picture 2" descr="http://www.arvernes.com/wiki/images/thumb/c/c3/Fleche_droite_bleue.svg/120px-Fleche_droite_bleue.svg.png"/>
          <p:cNvPicPr>
            <a:picLocks noChangeAspect="1" noChangeArrowheads="1"/>
          </p:cNvPicPr>
          <p:nvPr/>
        </p:nvPicPr>
        <p:blipFill>
          <a:blip r:embed="rId3" cstate="print"/>
          <a:srcRect l="15748" t="18898" r="15748" b="18898"/>
          <a:stretch>
            <a:fillRect/>
          </a:stretch>
        </p:blipFill>
        <p:spPr bwMode="auto">
          <a:xfrm>
            <a:off x="3995936" y="2780928"/>
            <a:ext cx="1035004" cy="9398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CA" dirty="0" smtClean="0">
                <a:sym typeface="Wingdings"/>
              </a:rPr>
              <a:t></a:t>
            </a:r>
            <a:r>
              <a:rPr lang="fr-CA" dirty="0" smtClean="0"/>
              <a:t> Savoir ce qu’est le stress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95736" y="1609416"/>
            <a:ext cx="5500464" cy="4846320"/>
          </a:xfrm>
        </p:spPr>
        <p:txBody>
          <a:bodyPr>
            <a:normAutofit/>
          </a:bodyPr>
          <a:lstStyle/>
          <a:p>
            <a:pPr>
              <a:buNone/>
            </a:pPr>
            <a:endParaRPr lang="fr-CA" sz="900" dirty="0" smtClean="0">
              <a:sym typeface="Wingdings"/>
            </a:endParaRPr>
          </a:p>
          <a:p>
            <a:pPr>
              <a:buFont typeface="Wingdings" pitchFamily="2" charset="2"/>
              <a:buChar char="¶"/>
            </a:pPr>
            <a:r>
              <a:rPr lang="fr-CA" sz="2400" dirty="0" smtClean="0"/>
              <a:t>Bref, chacun a la responsabilité de son sac et chacun a le choix d’y garder ou non son contenu, de laisser une petite ou une grande place à chacune de ces parties.</a:t>
            </a:r>
          </a:p>
          <a:p>
            <a:pPr>
              <a:buNone/>
            </a:pPr>
            <a:endParaRPr lang="fr-CA" sz="2400" dirty="0" smtClean="0"/>
          </a:p>
          <a:p>
            <a:pPr>
              <a:buFont typeface="Wingdings" pitchFamily="2" charset="2"/>
              <a:buChar char="¶"/>
            </a:pPr>
            <a:r>
              <a:rPr lang="fr-CA" sz="2400" dirty="0" smtClean="0"/>
              <a:t>Vous n’êtes pas responsable du sac des autres.</a:t>
            </a:r>
          </a:p>
          <a:p>
            <a:pPr>
              <a:buFont typeface="Wingdings" pitchFamily="2" charset="2"/>
              <a:buChar char="¶"/>
            </a:pPr>
            <a:endParaRPr lang="fr-CA" sz="1400" dirty="0" smtClean="0"/>
          </a:p>
          <a:p>
            <a:pPr>
              <a:buFont typeface="Wingdings" pitchFamily="2" charset="2"/>
              <a:buChar char="¶"/>
            </a:pPr>
            <a:endParaRPr lang="fr-CA" dirty="0" smtClean="0"/>
          </a:p>
          <a:p>
            <a:pPr>
              <a:buNone/>
            </a:pPr>
            <a:endParaRPr lang="fr-CA" dirty="0"/>
          </a:p>
        </p:txBody>
      </p:sp>
      <p:pic>
        <p:nvPicPr>
          <p:cNvPr id="4" name="il_fi" descr="http://www.computerclipart.com/computer_clipart_images/female_student_0071-0804-0116-1538_SMU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628800"/>
            <a:ext cx="1512168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2583</TotalTime>
  <Words>813</Words>
  <Application>Microsoft Macintosh PowerPoint</Application>
  <PresentationFormat>On-screen Show (4:3)</PresentationFormat>
  <Paragraphs>198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1" baseType="lpstr">
      <vt:lpstr>Algerian</vt:lpstr>
      <vt:lpstr>Arial</vt:lpstr>
      <vt:lpstr>Baskerville Old Face</vt:lpstr>
      <vt:lpstr>Bell MT</vt:lpstr>
      <vt:lpstr>Calibri</vt:lpstr>
      <vt:lpstr>Century Schoolbook</vt:lpstr>
      <vt:lpstr>Times New Roman</vt:lpstr>
      <vt:lpstr>Wingdings</vt:lpstr>
      <vt:lpstr>Wingdings 2</vt:lpstr>
      <vt:lpstr>Opulent</vt:lpstr>
      <vt:lpstr>Gestion du stress</vt:lpstr>
      <vt:lpstr>3 règles de base</vt:lpstr>
      <vt:lpstr> Savoir ce qu’est le stress</vt:lpstr>
      <vt:lpstr> Savoir ce qu’est le stress</vt:lpstr>
      <vt:lpstr> Savoir ce qu’est le stress</vt:lpstr>
      <vt:lpstr> Savoir ce qu’est le stress</vt:lpstr>
      <vt:lpstr>Les facteurs de stress </vt:lpstr>
      <vt:lpstr> Savoir ce qu’est le stress</vt:lpstr>
      <vt:lpstr> Savoir ce qu’est le stress</vt:lpstr>
      <vt:lpstr> Savoir ce qu’est le stress</vt:lpstr>
      <vt:lpstr> Savoir ce qu’est le stress</vt:lpstr>
      <vt:lpstr> Savoir ce qu’est le stress</vt:lpstr>
      <vt:lpstr> 3 STADES DANS LE STRESS</vt:lpstr>
      <vt:lpstr> 3 STADES DANS LE STRESS</vt:lpstr>
      <vt:lpstr>3 STADES DANS LE STRESS</vt:lpstr>
      <vt:lpstr> Établir notre niveau naturel de stress</vt:lpstr>
      <vt:lpstr> Établir notre niveau naturel de stress</vt:lpstr>
      <vt:lpstr>Questionnaire sur le stress (en équipe)</vt:lpstr>
      <vt:lpstr>Les facteurs de stress</vt:lpstr>
      <vt:lpstr>Les facteurs de stress </vt:lpstr>
      <vt:lpstr>Les symptômes reliés au stress</vt:lpstr>
      <vt:lpstr>Les symptômes</vt:lpstr>
      <vt:lpstr> Établir ce que l’on veut vraiment faire de sa vie.</vt:lpstr>
      <vt:lpstr>Moyens pour contrer le stress</vt:lpstr>
      <vt:lpstr>Activité physique</vt:lpstr>
      <vt:lpstr>Sommeil réparateur</vt:lpstr>
      <vt:lpstr>Bien s’alimenter</vt:lpstr>
      <vt:lpstr>Être bien entouré</vt:lpstr>
      <vt:lpstr>Parler de son stress</vt:lpstr>
      <vt:lpstr>L’humour</vt:lpstr>
      <vt:lpstr>Respecter ses limites</vt:lpstr>
      <vt:lpstr>Gestion du temps</vt:lpstr>
      <vt:lpstr>Se détendre</vt:lpstr>
      <vt:lpstr>S’accorder des moments de plaisir</vt:lpstr>
      <vt:lpstr>Passer à l’action</vt:lpstr>
      <vt:lpstr>Changer son vocabulaire</vt:lpstr>
      <vt:lpstr>PARTIE Relaxation</vt:lpstr>
      <vt:lpstr>La respiration diaphragmatique</vt:lpstr>
      <vt:lpstr>La relaxation musculaire progressive de Jacobson</vt:lpstr>
      <vt:lpstr>La visualisation</vt:lpstr>
      <vt:lpstr>Références</vt:lpstr>
    </vt:vector>
  </TitlesOfParts>
  <Company>CJESH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Gestion du stress</dc:title>
  <dc:creator>CJESH</dc:creator>
  <cp:lastModifiedBy>Microsoft Office User</cp:lastModifiedBy>
  <cp:revision>198</cp:revision>
  <dcterms:created xsi:type="dcterms:W3CDTF">2010-11-08T16:20:14Z</dcterms:created>
  <dcterms:modified xsi:type="dcterms:W3CDTF">2016-01-14T19:36:51Z</dcterms:modified>
</cp:coreProperties>
</file>