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156" autoAdjust="0"/>
    <p:restoredTop sz="94660"/>
  </p:normalViewPr>
  <p:slideViewPr>
    <p:cSldViewPr>
      <p:cViewPr varScale="1">
        <p:scale>
          <a:sx n="83" d="100"/>
          <a:sy n="83" d="100"/>
        </p:scale>
        <p:origin x="1382"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CA"/>
          </a:p>
        </p:txBody>
      </p:sp>
      <p:sp>
        <p:nvSpPr>
          <p:cNvPr id="4" name="Espace réservé de la date 3"/>
          <p:cNvSpPr>
            <a:spLocks noGrp="1"/>
          </p:cNvSpPr>
          <p:nvPr>
            <p:ph type="dt" sz="half" idx="10"/>
          </p:nvPr>
        </p:nvSpPr>
        <p:spPr/>
        <p:txBody>
          <a:bodyPr/>
          <a:lstStyle/>
          <a:p>
            <a:fld id="{0420047D-5F02-4A7C-A745-A2263B4164E3}" type="datetimeFigureOut">
              <a:rPr lang="fr-CA" smtClean="0"/>
              <a:pPr/>
              <a:t>2016-02-19</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68DA46EB-C578-4770-A995-A9FF22618979}" type="slidenum">
              <a:rPr lang="fr-CA" smtClean="0"/>
              <a:pPr/>
              <a:t>‹N°›</a:t>
            </a:fld>
            <a:endParaRPr lang="fr-CA"/>
          </a:p>
        </p:txBody>
      </p:sp>
    </p:spTree>
    <p:extLst>
      <p:ext uri="{BB962C8B-B14F-4D97-AF65-F5344CB8AC3E}">
        <p14:creationId xmlns:p14="http://schemas.microsoft.com/office/powerpoint/2010/main" val="306208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p>
            <a:fld id="{0420047D-5F02-4A7C-A745-A2263B4164E3}" type="datetimeFigureOut">
              <a:rPr lang="fr-CA" smtClean="0"/>
              <a:pPr/>
              <a:t>2016-02-19</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68DA46EB-C578-4770-A995-A9FF22618979}" type="slidenum">
              <a:rPr lang="fr-CA" smtClean="0"/>
              <a:pPr/>
              <a:t>‹N°›</a:t>
            </a:fld>
            <a:endParaRPr lang="fr-CA"/>
          </a:p>
        </p:txBody>
      </p:sp>
    </p:spTree>
    <p:extLst>
      <p:ext uri="{BB962C8B-B14F-4D97-AF65-F5344CB8AC3E}">
        <p14:creationId xmlns:p14="http://schemas.microsoft.com/office/powerpoint/2010/main" val="3831110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p>
            <a:fld id="{0420047D-5F02-4A7C-A745-A2263B4164E3}" type="datetimeFigureOut">
              <a:rPr lang="fr-CA" smtClean="0"/>
              <a:pPr/>
              <a:t>2016-02-19</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68DA46EB-C578-4770-A995-A9FF22618979}" type="slidenum">
              <a:rPr lang="fr-CA" smtClean="0"/>
              <a:pPr/>
              <a:t>‹N°›</a:t>
            </a:fld>
            <a:endParaRPr lang="fr-CA"/>
          </a:p>
        </p:txBody>
      </p:sp>
    </p:spTree>
    <p:extLst>
      <p:ext uri="{BB962C8B-B14F-4D97-AF65-F5344CB8AC3E}">
        <p14:creationId xmlns:p14="http://schemas.microsoft.com/office/powerpoint/2010/main" val="2115266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p>
            <a:fld id="{0420047D-5F02-4A7C-A745-A2263B4164E3}" type="datetimeFigureOut">
              <a:rPr lang="fr-CA" smtClean="0"/>
              <a:pPr/>
              <a:t>2016-02-19</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68DA46EB-C578-4770-A995-A9FF22618979}" type="slidenum">
              <a:rPr lang="fr-CA" smtClean="0"/>
              <a:pPr/>
              <a:t>‹N°›</a:t>
            </a:fld>
            <a:endParaRPr lang="fr-CA"/>
          </a:p>
        </p:txBody>
      </p:sp>
    </p:spTree>
    <p:extLst>
      <p:ext uri="{BB962C8B-B14F-4D97-AF65-F5344CB8AC3E}">
        <p14:creationId xmlns:p14="http://schemas.microsoft.com/office/powerpoint/2010/main" val="3740839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0420047D-5F02-4A7C-A745-A2263B4164E3}" type="datetimeFigureOut">
              <a:rPr lang="fr-CA" smtClean="0"/>
              <a:pPr/>
              <a:t>2016-02-19</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68DA46EB-C578-4770-A995-A9FF22618979}" type="slidenum">
              <a:rPr lang="fr-CA" smtClean="0"/>
              <a:pPr/>
              <a:t>‹N°›</a:t>
            </a:fld>
            <a:endParaRPr lang="fr-CA"/>
          </a:p>
        </p:txBody>
      </p:sp>
    </p:spTree>
    <p:extLst>
      <p:ext uri="{BB962C8B-B14F-4D97-AF65-F5344CB8AC3E}">
        <p14:creationId xmlns:p14="http://schemas.microsoft.com/office/powerpoint/2010/main" val="4220924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e la date 4"/>
          <p:cNvSpPr>
            <a:spLocks noGrp="1"/>
          </p:cNvSpPr>
          <p:nvPr>
            <p:ph type="dt" sz="half" idx="10"/>
          </p:nvPr>
        </p:nvSpPr>
        <p:spPr/>
        <p:txBody>
          <a:bodyPr/>
          <a:lstStyle/>
          <a:p>
            <a:fld id="{0420047D-5F02-4A7C-A745-A2263B4164E3}" type="datetimeFigureOut">
              <a:rPr lang="fr-CA" smtClean="0"/>
              <a:pPr/>
              <a:t>2016-02-19</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68DA46EB-C578-4770-A995-A9FF22618979}" type="slidenum">
              <a:rPr lang="fr-CA" smtClean="0"/>
              <a:pPr/>
              <a:t>‹N°›</a:t>
            </a:fld>
            <a:endParaRPr lang="fr-CA"/>
          </a:p>
        </p:txBody>
      </p:sp>
    </p:spTree>
    <p:extLst>
      <p:ext uri="{BB962C8B-B14F-4D97-AF65-F5344CB8AC3E}">
        <p14:creationId xmlns:p14="http://schemas.microsoft.com/office/powerpoint/2010/main" val="2077077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7" name="Espace réservé de la date 6"/>
          <p:cNvSpPr>
            <a:spLocks noGrp="1"/>
          </p:cNvSpPr>
          <p:nvPr>
            <p:ph type="dt" sz="half" idx="10"/>
          </p:nvPr>
        </p:nvSpPr>
        <p:spPr/>
        <p:txBody>
          <a:bodyPr/>
          <a:lstStyle/>
          <a:p>
            <a:fld id="{0420047D-5F02-4A7C-A745-A2263B4164E3}" type="datetimeFigureOut">
              <a:rPr lang="fr-CA" smtClean="0"/>
              <a:pPr/>
              <a:t>2016-02-19</a:t>
            </a:fld>
            <a:endParaRPr lang="fr-CA"/>
          </a:p>
        </p:txBody>
      </p:sp>
      <p:sp>
        <p:nvSpPr>
          <p:cNvPr id="8" name="Espace réservé du pied de page 7"/>
          <p:cNvSpPr>
            <a:spLocks noGrp="1"/>
          </p:cNvSpPr>
          <p:nvPr>
            <p:ph type="ftr" sz="quarter" idx="11"/>
          </p:nvPr>
        </p:nvSpPr>
        <p:spPr/>
        <p:txBody>
          <a:bodyPr/>
          <a:lstStyle/>
          <a:p>
            <a:endParaRPr lang="fr-CA"/>
          </a:p>
        </p:txBody>
      </p:sp>
      <p:sp>
        <p:nvSpPr>
          <p:cNvPr id="9" name="Espace réservé du numéro de diapositive 8"/>
          <p:cNvSpPr>
            <a:spLocks noGrp="1"/>
          </p:cNvSpPr>
          <p:nvPr>
            <p:ph type="sldNum" sz="quarter" idx="12"/>
          </p:nvPr>
        </p:nvSpPr>
        <p:spPr/>
        <p:txBody>
          <a:bodyPr/>
          <a:lstStyle/>
          <a:p>
            <a:fld id="{68DA46EB-C578-4770-A995-A9FF22618979}" type="slidenum">
              <a:rPr lang="fr-CA" smtClean="0"/>
              <a:pPr/>
              <a:t>‹N°›</a:t>
            </a:fld>
            <a:endParaRPr lang="fr-CA"/>
          </a:p>
        </p:txBody>
      </p:sp>
    </p:spTree>
    <p:extLst>
      <p:ext uri="{BB962C8B-B14F-4D97-AF65-F5344CB8AC3E}">
        <p14:creationId xmlns:p14="http://schemas.microsoft.com/office/powerpoint/2010/main" val="1026115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e la date 2"/>
          <p:cNvSpPr>
            <a:spLocks noGrp="1"/>
          </p:cNvSpPr>
          <p:nvPr>
            <p:ph type="dt" sz="half" idx="10"/>
          </p:nvPr>
        </p:nvSpPr>
        <p:spPr/>
        <p:txBody>
          <a:bodyPr/>
          <a:lstStyle/>
          <a:p>
            <a:fld id="{0420047D-5F02-4A7C-A745-A2263B4164E3}" type="datetimeFigureOut">
              <a:rPr lang="fr-CA" smtClean="0"/>
              <a:pPr/>
              <a:t>2016-02-19</a:t>
            </a:fld>
            <a:endParaRPr lang="fr-CA"/>
          </a:p>
        </p:txBody>
      </p:sp>
      <p:sp>
        <p:nvSpPr>
          <p:cNvPr id="4" name="Espace réservé du pied de page 3"/>
          <p:cNvSpPr>
            <a:spLocks noGrp="1"/>
          </p:cNvSpPr>
          <p:nvPr>
            <p:ph type="ftr" sz="quarter" idx="11"/>
          </p:nvPr>
        </p:nvSpPr>
        <p:spPr/>
        <p:txBody>
          <a:bodyPr/>
          <a:lstStyle/>
          <a:p>
            <a:endParaRPr lang="fr-CA"/>
          </a:p>
        </p:txBody>
      </p:sp>
      <p:sp>
        <p:nvSpPr>
          <p:cNvPr id="5" name="Espace réservé du numéro de diapositive 4"/>
          <p:cNvSpPr>
            <a:spLocks noGrp="1"/>
          </p:cNvSpPr>
          <p:nvPr>
            <p:ph type="sldNum" sz="quarter" idx="12"/>
          </p:nvPr>
        </p:nvSpPr>
        <p:spPr/>
        <p:txBody>
          <a:bodyPr/>
          <a:lstStyle/>
          <a:p>
            <a:fld id="{68DA46EB-C578-4770-A995-A9FF22618979}" type="slidenum">
              <a:rPr lang="fr-CA" smtClean="0"/>
              <a:pPr/>
              <a:t>‹N°›</a:t>
            </a:fld>
            <a:endParaRPr lang="fr-CA"/>
          </a:p>
        </p:txBody>
      </p:sp>
    </p:spTree>
    <p:extLst>
      <p:ext uri="{BB962C8B-B14F-4D97-AF65-F5344CB8AC3E}">
        <p14:creationId xmlns:p14="http://schemas.microsoft.com/office/powerpoint/2010/main" val="783972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420047D-5F02-4A7C-A745-A2263B4164E3}" type="datetimeFigureOut">
              <a:rPr lang="fr-CA" smtClean="0"/>
              <a:pPr/>
              <a:t>2016-02-19</a:t>
            </a:fld>
            <a:endParaRPr lang="fr-CA"/>
          </a:p>
        </p:txBody>
      </p:sp>
      <p:sp>
        <p:nvSpPr>
          <p:cNvPr id="3" name="Espace réservé du pied de page 2"/>
          <p:cNvSpPr>
            <a:spLocks noGrp="1"/>
          </p:cNvSpPr>
          <p:nvPr>
            <p:ph type="ftr" sz="quarter" idx="11"/>
          </p:nvPr>
        </p:nvSpPr>
        <p:spPr/>
        <p:txBody>
          <a:bodyPr/>
          <a:lstStyle/>
          <a:p>
            <a:endParaRPr lang="fr-CA"/>
          </a:p>
        </p:txBody>
      </p:sp>
      <p:sp>
        <p:nvSpPr>
          <p:cNvPr id="4" name="Espace réservé du numéro de diapositive 3"/>
          <p:cNvSpPr>
            <a:spLocks noGrp="1"/>
          </p:cNvSpPr>
          <p:nvPr>
            <p:ph type="sldNum" sz="quarter" idx="12"/>
          </p:nvPr>
        </p:nvSpPr>
        <p:spPr/>
        <p:txBody>
          <a:bodyPr/>
          <a:lstStyle/>
          <a:p>
            <a:fld id="{68DA46EB-C578-4770-A995-A9FF22618979}" type="slidenum">
              <a:rPr lang="fr-CA" smtClean="0"/>
              <a:pPr/>
              <a:t>‹N°›</a:t>
            </a:fld>
            <a:endParaRPr lang="fr-CA"/>
          </a:p>
        </p:txBody>
      </p:sp>
    </p:spTree>
    <p:extLst>
      <p:ext uri="{BB962C8B-B14F-4D97-AF65-F5344CB8AC3E}">
        <p14:creationId xmlns:p14="http://schemas.microsoft.com/office/powerpoint/2010/main" val="1785761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420047D-5F02-4A7C-A745-A2263B4164E3}" type="datetimeFigureOut">
              <a:rPr lang="fr-CA" smtClean="0"/>
              <a:pPr/>
              <a:t>2016-02-19</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68DA46EB-C578-4770-A995-A9FF22618979}" type="slidenum">
              <a:rPr lang="fr-CA" smtClean="0"/>
              <a:pPr/>
              <a:t>‹N°›</a:t>
            </a:fld>
            <a:endParaRPr lang="fr-CA"/>
          </a:p>
        </p:txBody>
      </p:sp>
    </p:spTree>
    <p:extLst>
      <p:ext uri="{BB962C8B-B14F-4D97-AF65-F5344CB8AC3E}">
        <p14:creationId xmlns:p14="http://schemas.microsoft.com/office/powerpoint/2010/main" val="2221840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CA"/>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420047D-5F02-4A7C-A745-A2263B4164E3}" type="datetimeFigureOut">
              <a:rPr lang="fr-CA" smtClean="0"/>
              <a:pPr/>
              <a:t>2016-02-19</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68DA46EB-C578-4770-A995-A9FF22618979}" type="slidenum">
              <a:rPr lang="fr-CA" smtClean="0"/>
              <a:pPr/>
              <a:t>‹N°›</a:t>
            </a:fld>
            <a:endParaRPr lang="fr-CA"/>
          </a:p>
        </p:txBody>
      </p:sp>
    </p:spTree>
    <p:extLst>
      <p:ext uri="{BB962C8B-B14F-4D97-AF65-F5344CB8AC3E}">
        <p14:creationId xmlns:p14="http://schemas.microsoft.com/office/powerpoint/2010/main" val="4018430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CA"/>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20047D-5F02-4A7C-A745-A2263B4164E3}" type="datetimeFigureOut">
              <a:rPr lang="fr-CA" smtClean="0"/>
              <a:pPr/>
              <a:t>2016-02-19</a:t>
            </a:fld>
            <a:endParaRPr lang="fr-CA"/>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DA46EB-C578-4770-A995-A9FF22618979}" type="slidenum">
              <a:rPr lang="fr-CA" smtClean="0"/>
              <a:pPr/>
              <a:t>‹N°›</a:t>
            </a:fld>
            <a:endParaRPr lang="fr-CA"/>
          </a:p>
        </p:txBody>
      </p:sp>
    </p:spTree>
    <p:extLst>
      <p:ext uri="{BB962C8B-B14F-4D97-AF65-F5344CB8AC3E}">
        <p14:creationId xmlns:p14="http://schemas.microsoft.com/office/powerpoint/2010/main" val="6686062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332656"/>
            <a:ext cx="7772400" cy="1584175"/>
          </a:xfrm>
        </p:spPr>
        <p:txBody>
          <a:bodyPr>
            <a:normAutofit/>
          </a:bodyPr>
          <a:lstStyle/>
          <a:p>
            <a:r>
              <a:rPr lang="fr-CA" b="1" dirty="0" smtClean="0"/>
              <a:t>Stratégies pour s’adapter auprès de personnalités particulières </a:t>
            </a:r>
            <a:endParaRPr lang="fr-CA" b="1" dirty="0"/>
          </a:p>
        </p:txBody>
      </p:sp>
      <p:sp>
        <p:nvSpPr>
          <p:cNvPr id="3" name="Sous-titre 2"/>
          <p:cNvSpPr>
            <a:spLocks noGrp="1"/>
          </p:cNvSpPr>
          <p:nvPr>
            <p:ph type="subTitle" idx="1"/>
          </p:nvPr>
        </p:nvSpPr>
        <p:spPr>
          <a:xfrm>
            <a:off x="287016" y="1988840"/>
            <a:ext cx="8856984" cy="4320480"/>
          </a:xfrm>
        </p:spPr>
        <p:txBody>
          <a:bodyPr>
            <a:normAutofit/>
          </a:bodyPr>
          <a:lstStyle/>
          <a:p>
            <a:endParaRPr lang="fr-CA" dirty="0" smtClean="0"/>
          </a:p>
          <a:p>
            <a:pPr algn="l"/>
            <a:r>
              <a:rPr lang="fr-CA" dirty="0" smtClean="0"/>
              <a:t>Dans un milieu de travail, nous côtoyons différentes personnes, des superviseurs, des collègues, des clients. Il est important de développer des stratégies d’adaptation afin de faciliter nos relations avec les autres.</a:t>
            </a:r>
            <a:endParaRPr lang="fr-CA" dirty="0"/>
          </a:p>
          <a:p>
            <a:pPr algn="l"/>
            <a:endParaRPr lang="fr-CA" dirty="0" smtClean="0"/>
          </a:p>
          <a:p>
            <a:pPr algn="r"/>
            <a:r>
              <a:rPr lang="fr-CA" sz="1200" dirty="0" smtClean="0"/>
              <a:t>Références : Power Point adapté du document La résolution de conflits élaboré par le Réseau communautaire</a:t>
            </a:r>
            <a:endParaRPr lang="fr-CA" sz="1200" dirty="0"/>
          </a:p>
        </p:txBody>
      </p:sp>
    </p:spTree>
    <p:extLst>
      <p:ext uri="{BB962C8B-B14F-4D97-AF65-F5344CB8AC3E}">
        <p14:creationId xmlns:p14="http://schemas.microsoft.com/office/powerpoint/2010/main" val="10641326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A" b="1" dirty="0" smtClean="0"/>
              <a:t>Madame et </a:t>
            </a:r>
            <a:r>
              <a:rPr lang="fr-CA" b="1" dirty="0"/>
              <a:t>M</a:t>
            </a:r>
            <a:r>
              <a:rPr lang="fr-CA" b="1" dirty="0" smtClean="0"/>
              <a:t>onsieur JE-SAIS-TOUT</a:t>
            </a:r>
            <a:endParaRPr lang="fr-CA" b="1" dirty="0"/>
          </a:p>
        </p:txBody>
      </p:sp>
      <p:sp>
        <p:nvSpPr>
          <p:cNvPr id="3" name="Espace réservé du contenu 2"/>
          <p:cNvSpPr>
            <a:spLocks noGrp="1"/>
          </p:cNvSpPr>
          <p:nvPr>
            <p:ph idx="1"/>
          </p:nvPr>
        </p:nvSpPr>
        <p:spPr>
          <a:xfrm>
            <a:off x="457200" y="1412776"/>
            <a:ext cx="8229600" cy="4713387"/>
          </a:xfrm>
        </p:spPr>
        <p:txBody>
          <a:bodyPr/>
          <a:lstStyle/>
          <a:p>
            <a:pPr marL="0" indent="0">
              <a:buNone/>
            </a:pPr>
            <a:r>
              <a:rPr lang="fr-CA" b="1" dirty="0" smtClean="0"/>
              <a:t>Caractéristiques :</a:t>
            </a:r>
          </a:p>
          <a:p>
            <a:pPr marL="0" indent="0">
              <a:buNone/>
            </a:pPr>
            <a:endParaRPr lang="fr-CA" dirty="0" smtClean="0"/>
          </a:p>
          <a:p>
            <a:r>
              <a:rPr lang="fr-CA" dirty="0" smtClean="0"/>
              <a:t>Ils sont convaincus, et aimeraient qu’on soit convaincu, qu’ils savent tout ce qu’il faut savoir sur ce qui mérite d’</a:t>
            </a:r>
            <a:r>
              <a:rPr lang="fr-CA" dirty="0"/>
              <a:t>ê</a:t>
            </a:r>
            <a:r>
              <a:rPr lang="fr-CA" dirty="0" smtClean="0"/>
              <a:t>tre connu.</a:t>
            </a:r>
          </a:p>
          <a:p>
            <a:endParaRPr lang="fr-CA" dirty="0" smtClean="0"/>
          </a:p>
          <a:p>
            <a:r>
              <a:rPr lang="fr-CA" dirty="0" smtClean="0"/>
              <a:t>Ils essaient de donner aux autres un sentiments d’infériorité.</a:t>
            </a:r>
          </a:p>
          <a:p>
            <a:pPr marL="0" indent="0">
              <a:buNone/>
            </a:pPr>
            <a:endParaRPr lang="fr-CA" dirty="0" smtClean="0"/>
          </a:p>
          <a:p>
            <a:pPr marL="0" indent="0">
              <a:buNone/>
            </a:pPr>
            <a:endParaRPr lang="fr-CA" dirty="0"/>
          </a:p>
        </p:txBody>
      </p:sp>
      <p:pic>
        <p:nvPicPr>
          <p:cNvPr id="5122" name="Picture 2" descr="C:\Users\evelyne.turgeon\AppData\Local\Microsoft\Windows\Temporary Internet Files\Content.IE5\BN0FR6EO\clipart_objets_188[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67502" y="1124744"/>
            <a:ext cx="2208244" cy="16561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59084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A" b="1" dirty="0" smtClean="0"/>
              <a:t>Madame et Monsieur JE-SAIS-TOUT</a:t>
            </a:r>
            <a:endParaRPr lang="fr-CA" b="1" dirty="0"/>
          </a:p>
        </p:txBody>
      </p:sp>
      <p:sp>
        <p:nvSpPr>
          <p:cNvPr id="5" name="Espace réservé du contenu 4"/>
          <p:cNvSpPr>
            <a:spLocks noGrp="1"/>
          </p:cNvSpPr>
          <p:nvPr>
            <p:ph idx="1"/>
          </p:nvPr>
        </p:nvSpPr>
        <p:spPr/>
        <p:txBody>
          <a:bodyPr/>
          <a:lstStyle/>
          <a:p>
            <a:pPr marL="0" indent="0">
              <a:buNone/>
            </a:pPr>
            <a:r>
              <a:rPr lang="fr-CA" b="1" dirty="0" smtClean="0"/>
              <a:t>Stratégies d’adaptation :</a:t>
            </a:r>
          </a:p>
          <a:p>
            <a:r>
              <a:rPr lang="fr-CA" dirty="0" smtClean="0"/>
              <a:t>Faire des recherches sur le sujet.</a:t>
            </a:r>
          </a:p>
          <a:p>
            <a:r>
              <a:rPr lang="fr-CA" dirty="0" smtClean="0"/>
              <a:t>Bien écouter et leur indiquer qu’on comprend ce qu’il disent.</a:t>
            </a:r>
          </a:p>
          <a:p>
            <a:r>
              <a:rPr lang="fr-CA" dirty="0" smtClean="0"/>
              <a:t>Éviter d’avoir à jouer les </a:t>
            </a:r>
            <a:r>
              <a:rPr lang="fr-CA" dirty="0" err="1" smtClean="0"/>
              <a:t>contre-experts</a:t>
            </a:r>
            <a:r>
              <a:rPr lang="fr-CA" dirty="0" smtClean="0"/>
              <a:t>.</a:t>
            </a:r>
          </a:p>
          <a:p>
            <a:r>
              <a:rPr lang="fr-CA" dirty="0" smtClean="0"/>
              <a:t>Les laisser être les experts qu’ils prétendent être.</a:t>
            </a:r>
            <a:endParaRPr lang="fr-CA" dirty="0"/>
          </a:p>
        </p:txBody>
      </p:sp>
      <p:pic>
        <p:nvPicPr>
          <p:cNvPr id="6" name="Picture 2" descr="C:\Users\evelyne.turgeon\AppData\Local\Microsoft\Windows\Temporary Internet Files\Content.IE5\BN0FR6EO\clipart_objets_188[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44208" y="1124743"/>
            <a:ext cx="2208244" cy="16561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52193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dirty="0" smtClean="0"/>
              <a:t>Les passifs-silencieux</a:t>
            </a:r>
            <a:endParaRPr lang="fr-CA" b="1" dirty="0"/>
          </a:p>
        </p:txBody>
      </p:sp>
      <p:sp>
        <p:nvSpPr>
          <p:cNvPr id="3" name="Espace réservé du contenu 2"/>
          <p:cNvSpPr>
            <a:spLocks noGrp="1"/>
          </p:cNvSpPr>
          <p:nvPr>
            <p:ph idx="1"/>
          </p:nvPr>
        </p:nvSpPr>
        <p:spPr/>
        <p:txBody>
          <a:bodyPr/>
          <a:lstStyle/>
          <a:p>
            <a:pPr marL="0" indent="0">
              <a:buNone/>
            </a:pPr>
            <a:r>
              <a:rPr lang="fr-CA" b="1" dirty="0" smtClean="0"/>
              <a:t>Caractéristiques :</a:t>
            </a:r>
          </a:p>
          <a:p>
            <a:pPr marL="0" indent="0">
              <a:buNone/>
            </a:pPr>
            <a:endParaRPr lang="fr-CA" dirty="0"/>
          </a:p>
          <a:p>
            <a:r>
              <a:rPr lang="fr-CA" dirty="0" smtClean="0"/>
              <a:t>Ils se limitent par une réponse tels que « oui », « non » ou « je ne sais pas ». </a:t>
            </a:r>
            <a:endParaRPr lang="fr-CA" dirty="0"/>
          </a:p>
        </p:txBody>
      </p:sp>
      <p:pic>
        <p:nvPicPr>
          <p:cNvPr id="6146" name="Picture 2" descr="C:\Users\evelyne.turgeon\AppData\Local\Microsoft\Windows\Temporary Internet Files\Content.IE5\2AI13JM8\perezoso pitufo[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16216" y="1268760"/>
            <a:ext cx="1602351" cy="9161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58392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dirty="0" smtClean="0"/>
              <a:t>Les passifs-silencieux</a:t>
            </a:r>
            <a:endParaRPr lang="fr-CA" b="1" dirty="0"/>
          </a:p>
        </p:txBody>
      </p:sp>
      <p:sp>
        <p:nvSpPr>
          <p:cNvPr id="3" name="Espace réservé du contenu 2"/>
          <p:cNvSpPr>
            <a:spLocks noGrp="1"/>
          </p:cNvSpPr>
          <p:nvPr>
            <p:ph idx="1"/>
          </p:nvPr>
        </p:nvSpPr>
        <p:spPr/>
        <p:txBody>
          <a:bodyPr/>
          <a:lstStyle/>
          <a:p>
            <a:pPr marL="0" indent="0">
              <a:buNone/>
            </a:pPr>
            <a:r>
              <a:rPr lang="fr-CA" b="1" dirty="0" smtClean="0"/>
              <a:t>Stratégies d’adaptation:</a:t>
            </a:r>
          </a:p>
          <a:p>
            <a:r>
              <a:rPr lang="fr-CA" dirty="0" smtClean="0"/>
              <a:t>Poser une question ouverte.</a:t>
            </a:r>
          </a:p>
          <a:p>
            <a:r>
              <a:rPr lang="fr-CA" dirty="0" smtClean="0"/>
              <a:t>Proposer des remarques sur le déroulement de la discussion.</a:t>
            </a:r>
          </a:p>
          <a:p>
            <a:r>
              <a:rPr lang="fr-CA" dirty="0" smtClean="0"/>
              <a:t>Laisser de longues pauses dans la discussions pour les inviter à combler le silence.</a:t>
            </a:r>
          </a:p>
          <a:p>
            <a:r>
              <a:rPr lang="fr-CA" dirty="0" smtClean="0"/>
              <a:t>Limiter la durée des échanges.</a:t>
            </a:r>
          </a:p>
        </p:txBody>
      </p:sp>
      <p:pic>
        <p:nvPicPr>
          <p:cNvPr id="5" name="Picture 2" descr="C:\Users\evelyne.turgeon\AppData\Local\Microsoft\Windows\Temporary Internet Files\Content.IE5\2AI13JM8\perezoso pitufo[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16216" y="1268760"/>
            <a:ext cx="1602351" cy="9161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12932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dirty="0" smtClean="0"/>
              <a:t>Les agressifs hostiles</a:t>
            </a:r>
            <a:endParaRPr lang="fr-CA" b="1" dirty="0"/>
          </a:p>
        </p:txBody>
      </p:sp>
      <p:sp>
        <p:nvSpPr>
          <p:cNvPr id="3" name="Espace réservé du contenu 2"/>
          <p:cNvSpPr>
            <a:spLocks noGrp="1"/>
          </p:cNvSpPr>
          <p:nvPr>
            <p:ph idx="1"/>
          </p:nvPr>
        </p:nvSpPr>
        <p:spPr/>
        <p:txBody>
          <a:bodyPr>
            <a:normAutofit fontScale="85000" lnSpcReduction="20000"/>
          </a:bodyPr>
          <a:lstStyle/>
          <a:p>
            <a:pPr marL="0" indent="0">
              <a:buNone/>
            </a:pPr>
            <a:r>
              <a:rPr lang="fr-CA" sz="3800" b="1" dirty="0" smtClean="0"/>
              <a:t>Caractéristiques</a:t>
            </a:r>
            <a:r>
              <a:rPr lang="fr-CA" b="1" dirty="0" smtClean="0"/>
              <a:t> :</a:t>
            </a:r>
          </a:p>
          <a:p>
            <a:pPr marL="0" indent="0">
              <a:buNone/>
            </a:pPr>
            <a:endParaRPr lang="fr-CA" dirty="0"/>
          </a:p>
          <a:p>
            <a:r>
              <a:rPr lang="fr-CA" sz="3300" dirty="0" smtClean="0"/>
              <a:t>Ils essaient d’intimider et d’accabler les autres en les bombardant de propos.</a:t>
            </a:r>
          </a:p>
          <a:p>
            <a:pPr marL="0" indent="0">
              <a:buNone/>
            </a:pPr>
            <a:endParaRPr lang="fr-CA" sz="3300" dirty="0" smtClean="0"/>
          </a:p>
          <a:p>
            <a:r>
              <a:rPr lang="fr-CA" sz="3300" dirty="0" smtClean="0"/>
              <a:t>Ils font des commentaires tranchants ou se mettent en colère quand ils ne réussissent pas à imposer leur volonté.</a:t>
            </a:r>
          </a:p>
          <a:p>
            <a:pPr marL="0" indent="0">
              <a:buNone/>
            </a:pPr>
            <a:endParaRPr lang="fr-CA" sz="3300" dirty="0" smtClean="0"/>
          </a:p>
          <a:p>
            <a:r>
              <a:rPr lang="fr-CA" sz="3300" dirty="0" smtClean="0"/>
              <a:t>Ils sont persuadés que leur façon de voir est la seule qui soit valable.</a:t>
            </a:r>
          </a:p>
          <a:p>
            <a:endParaRPr lang="fr-CA" dirty="0"/>
          </a:p>
        </p:txBody>
      </p:sp>
      <p:pic>
        <p:nvPicPr>
          <p:cNvPr id="7170" name="Picture 2" descr="C:\Users\evelyne.turgeon\AppData\Local\Microsoft\Windows\Temporary Internet Files\Content.IE5\VE03LDJ7\67404649_21da6f3993_z[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20072" y="1124744"/>
            <a:ext cx="2926080" cy="136702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C:\Users\evelyne.turgeon\AppData\Local\Microsoft\Windows\Temporary Internet Files\Content.IE5\2AI13JM8\perezoso pitufo[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16216" y="1268760"/>
            <a:ext cx="1602351" cy="9161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24927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dirty="0" smtClean="0"/>
              <a:t>Les agressifs hostiles</a:t>
            </a:r>
            <a:endParaRPr lang="fr-CA" dirty="0"/>
          </a:p>
        </p:txBody>
      </p:sp>
      <p:sp>
        <p:nvSpPr>
          <p:cNvPr id="3" name="Espace réservé du contenu 2"/>
          <p:cNvSpPr>
            <a:spLocks noGrp="1"/>
          </p:cNvSpPr>
          <p:nvPr>
            <p:ph idx="1"/>
          </p:nvPr>
        </p:nvSpPr>
        <p:spPr/>
        <p:txBody>
          <a:bodyPr>
            <a:normAutofit fontScale="92500" lnSpcReduction="10000"/>
          </a:bodyPr>
          <a:lstStyle/>
          <a:p>
            <a:pPr marL="0" indent="0">
              <a:buNone/>
            </a:pPr>
            <a:r>
              <a:rPr lang="fr-CA" b="1" dirty="0" smtClean="0"/>
              <a:t>Stratégies d’adaptation:</a:t>
            </a:r>
          </a:p>
          <a:p>
            <a:pPr marL="0" indent="0">
              <a:buNone/>
            </a:pPr>
            <a:endParaRPr lang="fr-CA" dirty="0"/>
          </a:p>
          <a:p>
            <a:r>
              <a:rPr lang="fr-CA" dirty="0" smtClean="0"/>
              <a:t>Défendre sa position sans être menaçant. </a:t>
            </a:r>
          </a:p>
          <a:p>
            <a:r>
              <a:rPr lang="fr-CA" dirty="0" smtClean="0"/>
              <a:t>Leur donner le temps de critiquer.</a:t>
            </a:r>
          </a:p>
          <a:p>
            <a:r>
              <a:rPr lang="fr-CA" dirty="0" smtClean="0"/>
              <a:t>Attirer leur attention sans les brusquer.</a:t>
            </a:r>
          </a:p>
          <a:p>
            <a:r>
              <a:rPr lang="fr-CA" dirty="0" smtClean="0"/>
              <a:t>Leur demander de s’asseoir.</a:t>
            </a:r>
          </a:p>
          <a:p>
            <a:r>
              <a:rPr lang="fr-CA" dirty="0" smtClean="0"/>
              <a:t>Se contenter de défendre son propre point de vue, sans les attaquer.</a:t>
            </a:r>
          </a:p>
          <a:p>
            <a:r>
              <a:rPr lang="fr-CA" dirty="0" smtClean="0"/>
              <a:t>Être courtois.</a:t>
            </a:r>
            <a:endParaRPr lang="fr-CA" dirty="0"/>
          </a:p>
        </p:txBody>
      </p:sp>
      <p:pic>
        <p:nvPicPr>
          <p:cNvPr id="4" name="Picture 2" descr="C:\Users\evelyne.turgeon\AppData\Local\Microsoft\Windows\Temporary Internet Files\Content.IE5\2AI13JM8\perezoso pitufo[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16216" y="1268760"/>
            <a:ext cx="1602351" cy="9161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6221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dirty="0" smtClean="0"/>
              <a:t>Les grognons</a:t>
            </a:r>
            <a:endParaRPr lang="fr-CA" b="1" dirty="0"/>
          </a:p>
        </p:txBody>
      </p:sp>
      <p:sp>
        <p:nvSpPr>
          <p:cNvPr id="3" name="Espace réservé du contenu 2"/>
          <p:cNvSpPr>
            <a:spLocks noGrp="1"/>
          </p:cNvSpPr>
          <p:nvPr>
            <p:ph idx="1"/>
          </p:nvPr>
        </p:nvSpPr>
        <p:spPr/>
        <p:txBody>
          <a:bodyPr>
            <a:normAutofit/>
          </a:bodyPr>
          <a:lstStyle/>
          <a:p>
            <a:pPr marL="0" indent="0">
              <a:buNone/>
            </a:pPr>
            <a:r>
              <a:rPr lang="fr-CA" sz="2800" b="1" dirty="0" smtClean="0"/>
              <a:t>Caractéristiques :</a:t>
            </a:r>
          </a:p>
          <a:p>
            <a:pPr marL="0" indent="0">
              <a:buNone/>
            </a:pPr>
            <a:endParaRPr lang="fr-CA" sz="2800" b="1" dirty="0" smtClean="0"/>
          </a:p>
          <a:p>
            <a:r>
              <a:rPr lang="fr-CA" sz="2800" dirty="0" smtClean="0"/>
              <a:t>Ils se plaignent sans cesse, mais ne font rien pour remédier à la cause de leur plainte.</a:t>
            </a:r>
          </a:p>
          <a:p>
            <a:pPr marL="0" indent="0">
              <a:buNone/>
            </a:pPr>
            <a:endParaRPr lang="fr-CA" sz="2800" dirty="0" smtClean="0"/>
          </a:p>
          <a:p>
            <a:r>
              <a:rPr lang="fr-CA" sz="2800" dirty="0" smtClean="0"/>
              <a:t>Ils peuvent se sentir incapable de faire quoi que ce soit ou ils peuvent refuser d’assumer la responsabilité d’une solution.</a:t>
            </a:r>
            <a:endParaRPr lang="fr-CA" sz="2800" dirty="0"/>
          </a:p>
        </p:txBody>
      </p:sp>
      <p:pic>
        <p:nvPicPr>
          <p:cNvPr id="1026" name="Picture 2" descr="C:\Users\evelyne.turgeon\AppData\Local\Microsoft\Windows\Temporary Internet Files\Content.IE5\BN0FR6EO\tumblr_static_schtroumpf-grognon1[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76410" y="692696"/>
            <a:ext cx="1728192" cy="12961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4977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dirty="0" smtClean="0"/>
              <a:t>Les grognons</a:t>
            </a:r>
            <a:endParaRPr lang="fr-CA" b="1" dirty="0"/>
          </a:p>
        </p:txBody>
      </p:sp>
      <p:sp>
        <p:nvSpPr>
          <p:cNvPr id="3" name="Espace réservé du contenu 2"/>
          <p:cNvSpPr>
            <a:spLocks noGrp="1"/>
          </p:cNvSpPr>
          <p:nvPr>
            <p:ph idx="1"/>
          </p:nvPr>
        </p:nvSpPr>
        <p:spPr>
          <a:xfrm>
            <a:off x="457200" y="1600200"/>
            <a:ext cx="8229600" cy="4853136"/>
          </a:xfrm>
        </p:spPr>
        <p:txBody>
          <a:bodyPr>
            <a:normAutofit fontScale="92500" lnSpcReduction="10000"/>
          </a:bodyPr>
          <a:lstStyle/>
          <a:p>
            <a:pPr marL="0" indent="0">
              <a:buNone/>
            </a:pPr>
            <a:r>
              <a:rPr lang="fr-CA" b="1" dirty="0" smtClean="0"/>
              <a:t>Stratégies d’adaptation:</a:t>
            </a:r>
          </a:p>
          <a:p>
            <a:r>
              <a:rPr lang="fr-CA" dirty="0" smtClean="0"/>
              <a:t>Prêter une oreille attentive même si cela peut parfois être très difficile.</a:t>
            </a:r>
          </a:p>
          <a:p>
            <a:r>
              <a:rPr lang="fr-CA" dirty="0" smtClean="0"/>
              <a:t>Refléter ce que le grognon dit en paraphrasant ses plaintes.</a:t>
            </a:r>
          </a:p>
          <a:p>
            <a:r>
              <a:rPr lang="fr-CA" dirty="0" smtClean="0"/>
              <a:t>Ne pas acquiescer à ses plaintes.</a:t>
            </a:r>
          </a:p>
          <a:p>
            <a:r>
              <a:rPr lang="fr-CA" dirty="0" smtClean="0"/>
              <a:t>Se préparer à l’interrompre (il aime parler pour ne rien dire).</a:t>
            </a:r>
          </a:p>
          <a:p>
            <a:r>
              <a:rPr lang="fr-CA" dirty="0" smtClean="0"/>
              <a:t>Éviter de tomber dans le cercle  attaque-défense- contre-attaque.</a:t>
            </a:r>
          </a:p>
          <a:p>
            <a:endParaRPr lang="fr-CA" dirty="0"/>
          </a:p>
        </p:txBody>
      </p:sp>
      <p:pic>
        <p:nvPicPr>
          <p:cNvPr id="4" name="Picture 2" descr="C:\Users\evelyne.turgeon\AppData\Local\Microsoft\Windows\Temporary Internet Files\Content.IE5\BN0FR6EO\tumblr_static_schtroumpf-grognon1[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76410" y="692696"/>
            <a:ext cx="1728192" cy="12961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61175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dirty="0" smtClean="0"/>
              <a:t>Les indécis </a:t>
            </a:r>
            <a:endParaRPr lang="fr-CA" b="1" dirty="0"/>
          </a:p>
        </p:txBody>
      </p:sp>
      <p:sp>
        <p:nvSpPr>
          <p:cNvPr id="3" name="Espace réservé du contenu 2"/>
          <p:cNvSpPr>
            <a:spLocks noGrp="1"/>
          </p:cNvSpPr>
          <p:nvPr>
            <p:ph idx="1"/>
          </p:nvPr>
        </p:nvSpPr>
        <p:spPr/>
        <p:txBody>
          <a:bodyPr/>
          <a:lstStyle/>
          <a:p>
            <a:pPr marL="0" indent="0">
              <a:buNone/>
            </a:pPr>
            <a:r>
              <a:rPr lang="fr-CA" b="1" dirty="0" smtClean="0"/>
              <a:t>Caractéristiques:</a:t>
            </a:r>
          </a:p>
          <a:p>
            <a:pPr marL="0" indent="0"/>
            <a:r>
              <a:rPr lang="fr-CA" dirty="0" smtClean="0"/>
              <a:t> Ils peuvent compromettre des tâches, projets ou actions parce qu’ils mettent tout en veilleuse, jusqu’à ce qu’il soit trop tard.</a:t>
            </a:r>
          </a:p>
          <a:p>
            <a:pPr marL="0" indent="0">
              <a:buNone/>
            </a:pPr>
            <a:endParaRPr lang="fr-CA" dirty="0"/>
          </a:p>
          <a:p>
            <a:pPr marL="0" indent="0"/>
            <a:r>
              <a:rPr lang="fr-CA" dirty="0" smtClean="0"/>
              <a:t> Ils s’acharnent sur une tâche pour qu’elle soit parfaite, ce qui n’est jamais le cas.</a:t>
            </a:r>
            <a:endParaRPr lang="fr-CA" dirty="0"/>
          </a:p>
        </p:txBody>
      </p:sp>
      <p:pic>
        <p:nvPicPr>
          <p:cNvPr id="2051" name="Picture 3" descr="C:\Users\evelyne.turgeon\AppData\Local\Microsoft\Windows\Temporary Internet Files\Content.IE5\OF01R3CZ\smiley[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22344" y="342900"/>
            <a:ext cx="1853157" cy="17179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8948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dirty="0" smtClean="0"/>
              <a:t>Les indécis </a:t>
            </a:r>
            <a:endParaRPr lang="fr-CA" dirty="0"/>
          </a:p>
        </p:txBody>
      </p:sp>
      <p:sp>
        <p:nvSpPr>
          <p:cNvPr id="3" name="Espace réservé du contenu 2"/>
          <p:cNvSpPr>
            <a:spLocks noGrp="1"/>
          </p:cNvSpPr>
          <p:nvPr>
            <p:ph idx="1"/>
          </p:nvPr>
        </p:nvSpPr>
        <p:spPr/>
        <p:txBody>
          <a:bodyPr/>
          <a:lstStyle/>
          <a:p>
            <a:pPr marL="0" indent="0">
              <a:buNone/>
            </a:pPr>
            <a:r>
              <a:rPr lang="fr-CA" b="1" dirty="0" smtClean="0"/>
              <a:t>Stratégies d’adaptation :</a:t>
            </a:r>
          </a:p>
          <a:p>
            <a:r>
              <a:rPr lang="fr-CA" dirty="0" smtClean="0"/>
              <a:t>Les aider à résoudre le ou les problèmes.</a:t>
            </a:r>
          </a:p>
          <a:p>
            <a:r>
              <a:rPr lang="fr-CA" dirty="0" smtClean="0"/>
              <a:t>Être à l’affut de tout indice signalant qu’ils croulent sous la pression de prendre une décision.</a:t>
            </a:r>
          </a:p>
          <a:p>
            <a:r>
              <a:rPr lang="fr-CA" dirty="0" smtClean="0"/>
              <a:t>Classer toutes les solutions par ordre d’importance.</a:t>
            </a:r>
          </a:p>
          <a:p>
            <a:pPr marL="0" indent="0">
              <a:buNone/>
            </a:pPr>
            <a:endParaRPr lang="fr-CA" dirty="0"/>
          </a:p>
        </p:txBody>
      </p:sp>
      <p:pic>
        <p:nvPicPr>
          <p:cNvPr id="4" name="Picture 3" descr="C:\Users\evelyne.turgeon\AppData\Local\Microsoft\Windows\Temporary Internet Files\Content.IE5\OF01R3CZ\smiley[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22344" y="342900"/>
            <a:ext cx="1853157" cy="17179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0248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dirty="0" smtClean="0"/>
              <a:t>Les super-conciliants</a:t>
            </a:r>
            <a:endParaRPr lang="fr-CA" b="1" dirty="0"/>
          </a:p>
        </p:txBody>
      </p:sp>
      <p:sp>
        <p:nvSpPr>
          <p:cNvPr id="3" name="Espace réservé du contenu 2"/>
          <p:cNvSpPr>
            <a:spLocks noGrp="1"/>
          </p:cNvSpPr>
          <p:nvPr>
            <p:ph idx="1"/>
          </p:nvPr>
        </p:nvSpPr>
        <p:spPr/>
        <p:txBody>
          <a:bodyPr/>
          <a:lstStyle/>
          <a:p>
            <a:pPr marL="0" indent="0">
              <a:buNone/>
            </a:pPr>
            <a:r>
              <a:rPr lang="fr-CA" b="1" dirty="0" smtClean="0"/>
              <a:t>Caractéristiques :</a:t>
            </a:r>
          </a:p>
          <a:p>
            <a:pPr marL="0" indent="0">
              <a:buNone/>
            </a:pPr>
            <a:endParaRPr lang="fr-CA" b="1" dirty="0" smtClean="0"/>
          </a:p>
          <a:p>
            <a:r>
              <a:rPr lang="fr-CA" dirty="0" smtClean="0"/>
              <a:t>Ils semblent très raisonnables, sincères et coopératifs, du moins en votre présence.</a:t>
            </a:r>
          </a:p>
          <a:p>
            <a:pPr marL="0" indent="0">
              <a:buNone/>
            </a:pPr>
            <a:endParaRPr lang="fr-CA" dirty="0" smtClean="0"/>
          </a:p>
          <a:p>
            <a:r>
              <a:rPr lang="fr-CA" dirty="0" smtClean="0"/>
              <a:t>Il arrive souvent qu’ils ne fassent pas ce qu’ils ont promis de faire.</a:t>
            </a:r>
          </a:p>
        </p:txBody>
      </p:sp>
      <p:pic>
        <p:nvPicPr>
          <p:cNvPr id="3076" name="Picture 4" descr="C:\Users\evelyne.turgeon\AppData\Local\Microsoft\Windows\Temporary Internet Files\Content.IE5\BN0FR6EO\oui[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8087" y="908721"/>
            <a:ext cx="1577630" cy="13681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2727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dirty="0" smtClean="0"/>
              <a:t>Les super-conciliants</a:t>
            </a:r>
            <a:endParaRPr lang="fr-CA" dirty="0"/>
          </a:p>
        </p:txBody>
      </p:sp>
      <p:sp>
        <p:nvSpPr>
          <p:cNvPr id="3" name="Espace réservé du contenu 2"/>
          <p:cNvSpPr>
            <a:spLocks noGrp="1"/>
          </p:cNvSpPr>
          <p:nvPr>
            <p:ph idx="1"/>
          </p:nvPr>
        </p:nvSpPr>
        <p:spPr/>
        <p:txBody>
          <a:bodyPr/>
          <a:lstStyle/>
          <a:p>
            <a:pPr marL="0" indent="0">
              <a:buNone/>
            </a:pPr>
            <a:r>
              <a:rPr lang="fr-CA" b="1" dirty="0" smtClean="0"/>
              <a:t>Stratégies d’adaptation:</a:t>
            </a:r>
          </a:p>
          <a:p>
            <a:r>
              <a:rPr lang="fr-CA" dirty="0" smtClean="0"/>
              <a:t>Ne pas les laisser s’engager à faire quelque chose qui n’est pas réalisable.</a:t>
            </a:r>
          </a:p>
          <a:p>
            <a:r>
              <a:rPr lang="fr-CA" dirty="0" smtClean="0"/>
              <a:t>Être prêt à faire des compromis de manière à ce que tout le monde y gagne.</a:t>
            </a:r>
          </a:p>
          <a:p>
            <a:r>
              <a:rPr lang="fr-CA" dirty="0" smtClean="0"/>
              <a:t>Prêter l’oreille quand ils plaisantent. C’est habituellement à ce moment-là que la vérité sort.</a:t>
            </a:r>
            <a:endParaRPr lang="fr-CA" dirty="0"/>
          </a:p>
        </p:txBody>
      </p:sp>
      <p:pic>
        <p:nvPicPr>
          <p:cNvPr id="4" name="Picture 4" descr="C:\Users\evelyne.turgeon\AppData\Local\Microsoft\Windows\Temporary Internet Files\Content.IE5\BN0FR6EO\oui[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8087" y="908721"/>
            <a:ext cx="1577630" cy="13681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1689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dirty="0" smtClean="0"/>
              <a:t>Les négatifs </a:t>
            </a:r>
            <a:endParaRPr lang="fr-CA" b="1" dirty="0"/>
          </a:p>
        </p:txBody>
      </p:sp>
      <p:sp>
        <p:nvSpPr>
          <p:cNvPr id="3" name="Espace réservé du contenu 2"/>
          <p:cNvSpPr>
            <a:spLocks noGrp="1"/>
          </p:cNvSpPr>
          <p:nvPr>
            <p:ph idx="1"/>
          </p:nvPr>
        </p:nvSpPr>
        <p:spPr/>
        <p:txBody>
          <a:bodyPr/>
          <a:lstStyle/>
          <a:p>
            <a:pPr marL="0" indent="0">
              <a:buNone/>
            </a:pPr>
            <a:r>
              <a:rPr lang="fr-CA" b="1" dirty="0" smtClean="0"/>
              <a:t>Caractéristiques :</a:t>
            </a:r>
          </a:p>
          <a:p>
            <a:pPr marL="0" indent="0">
              <a:buNone/>
            </a:pPr>
            <a:endParaRPr lang="fr-CA" dirty="0" smtClean="0"/>
          </a:p>
          <a:p>
            <a:r>
              <a:rPr lang="fr-CA" dirty="0" smtClean="0"/>
              <a:t>Ils sont convaincus que tout ce que l’on propose est voué à l’échec ou irréalisable. </a:t>
            </a:r>
          </a:p>
          <a:p>
            <a:pPr marL="0" indent="0">
              <a:buNone/>
            </a:pPr>
            <a:endParaRPr lang="fr-CA" dirty="0"/>
          </a:p>
          <a:p>
            <a:r>
              <a:rPr lang="fr-CA" dirty="0" smtClean="0"/>
              <a:t>Ils sapent l’optimiste pour un projet.</a:t>
            </a:r>
            <a:endParaRPr lang="fr-CA" dirty="0"/>
          </a:p>
        </p:txBody>
      </p:sp>
      <p:pic>
        <p:nvPicPr>
          <p:cNvPr id="4098" name="Picture 2" descr="C:\Users\evelyne.turgeon\AppData\Local\Microsoft\Windows\Temporary Internet Files\Content.IE5\BN0FR6EO\non[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32240" y="188640"/>
            <a:ext cx="1944216" cy="1944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17564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b="1" dirty="0" smtClean="0"/>
              <a:t>Les négatifs </a:t>
            </a:r>
            <a:endParaRPr lang="fr-CA" b="1" dirty="0"/>
          </a:p>
        </p:txBody>
      </p:sp>
      <p:sp>
        <p:nvSpPr>
          <p:cNvPr id="3" name="Espace réservé du contenu 2"/>
          <p:cNvSpPr>
            <a:spLocks noGrp="1"/>
          </p:cNvSpPr>
          <p:nvPr>
            <p:ph idx="1"/>
          </p:nvPr>
        </p:nvSpPr>
        <p:spPr/>
        <p:txBody>
          <a:bodyPr/>
          <a:lstStyle/>
          <a:p>
            <a:pPr marL="0" indent="0">
              <a:buNone/>
            </a:pPr>
            <a:r>
              <a:rPr lang="fr-CA" b="1" dirty="0" smtClean="0"/>
              <a:t>Stratégies d’adaptation :</a:t>
            </a:r>
          </a:p>
          <a:p>
            <a:pPr marL="0" indent="0">
              <a:buNone/>
            </a:pPr>
            <a:endParaRPr lang="fr-CA" dirty="0"/>
          </a:p>
          <a:p>
            <a:r>
              <a:rPr lang="fr-CA" dirty="0" smtClean="0"/>
              <a:t>Éviter de sombrer dans leur négativisme.</a:t>
            </a:r>
          </a:p>
          <a:p>
            <a:r>
              <a:rPr lang="fr-CA" dirty="0" smtClean="0"/>
              <a:t>Ne pas se rallier à leur position.</a:t>
            </a:r>
          </a:p>
          <a:p>
            <a:r>
              <a:rPr lang="fr-CA" dirty="0" smtClean="0"/>
              <a:t>Ne pas s’empresser de proposer des solutions.</a:t>
            </a:r>
          </a:p>
          <a:p>
            <a:r>
              <a:rPr lang="fr-CA" dirty="0" smtClean="0"/>
              <a:t>Proposer nos idées à d’autres membres de l’équipe, si l’attitude ne peut pas changer.</a:t>
            </a:r>
            <a:endParaRPr lang="fr-CA" dirty="0"/>
          </a:p>
        </p:txBody>
      </p:sp>
      <p:pic>
        <p:nvPicPr>
          <p:cNvPr id="4" name="Picture 2" descr="C:\Users\evelyne.turgeon\AppData\Local\Microsoft\Windows\Temporary Internet Files\Content.IE5\BN0FR6EO\non[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32240" y="188640"/>
            <a:ext cx="1944216" cy="1944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075898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293</TotalTime>
  <Words>640</Words>
  <Application>Microsoft Office PowerPoint</Application>
  <PresentationFormat>Affichage à l'écran (4:3)</PresentationFormat>
  <Paragraphs>91</Paragraphs>
  <Slides>15</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15</vt:i4>
      </vt:variant>
    </vt:vector>
  </HeadingPairs>
  <TitlesOfParts>
    <vt:vector size="18" baseType="lpstr">
      <vt:lpstr>Arial</vt:lpstr>
      <vt:lpstr>Calibri</vt:lpstr>
      <vt:lpstr>Thème Office</vt:lpstr>
      <vt:lpstr>Stratégies pour s’adapter auprès de personnalités particulières </vt:lpstr>
      <vt:lpstr>Les grognons</vt:lpstr>
      <vt:lpstr>Les grognons</vt:lpstr>
      <vt:lpstr>Les indécis </vt:lpstr>
      <vt:lpstr>Les indécis </vt:lpstr>
      <vt:lpstr>Les super-conciliants</vt:lpstr>
      <vt:lpstr>Les super-conciliants</vt:lpstr>
      <vt:lpstr>Les négatifs </vt:lpstr>
      <vt:lpstr>Les négatifs </vt:lpstr>
      <vt:lpstr>Madame et Monsieur JE-SAIS-TOUT</vt:lpstr>
      <vt:lpstr>Madame et Monsieur JE-SAIS-TOUT</vt:lpstr>
      <vt:lpstr>Les passifs-silencieux</vt:lpstr>
      <vt:lpstr>Les passifs-silencieux</vt:lpstr>
      <vt:lpstr>Les agressifs hostiles</vt:lpstr>
      <vt:lpstr>Les agressifs hostiles</vt:lpstr>
    </vt:vector>
  </TitlesOfParts>
  <Company>CSMV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Stratégies pour s’adapter avec des personnalités particulières</dc:title>
  <dc:creator>CSMV</dc:creator>
  <cp:lastModifiedBy>Marie-Ève St-Laurent</cp:lastModifiedBy>
  <cp:revision>21</cp:revision>
  <dcterms:created xsi:type="dcterms:W3CDTF">2015-10-02T15:35:56Z</dcterms:created>
  <dcterms:modified xsi:type="dcterms:W3CDTF">2016-02-19T21:26:55Z</dcterms:modified>
</cp:coreProperties>
</file>