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A6B00-0BBC-49E5-82FA-1FBD7E7FB81E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65E67-1D32-49FF-98A4-A5DCDEB76E4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01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5E67-1D32-49FF-98A4-A5DCDEB76E4F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5E67-1D32-49FF-98A4-A5DCDEB76E4F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5E67-1D32-49FF-98A4-A5DCDEB76E4F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F9EB-6F97-4EF0-AA8B-5B38021C2457}" type="datetimeFigureOut">
              <a:rPr lang="fr-CA" smtClean="0"/>
              <a:pPr/>
              <a:t>2016-02-19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DAFA-3C62-4042-A737-9F90013382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Kristen ITC" pitchFamily="66" charset="0"/>
              </a:rPr>
              <a:t>C’est quoi un conflit?</a:t>
            </a:r>
            <a:endParaRPr lang="fr-CA" b="1" dirty="0">
              <a:latin typeface="Kristen ITC" pitchFamily="66" charset="0"/>
            </a:endParaRPr>
          </a:p>
        </p:txBody>
      </p:sp>
      <p:pic>
        <p:nvPicPr>
          <p:cNvPr id="1026" name="Picture 2" descr="http://www.astuces-pratiques.fr/imagesarticles/24/Gerer-un-conflit-entre-personn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5328592" cy="21050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400506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CA" sz="2800" dirty="0" smtClean="0">
                <a:latin typeface="Kristen ITC" pitchFamily="66" charset="0"/>
              </a:rPr>
              <a:t> Il y a un conflit lorsqu’on </a:t>
            </a:r>
            <a:r>
              <a:rPr lang="fr-CA" sz="2800" u="sng" dirty="0" smtClean="0">
                <a:solidFill>
                  <a:srgbClr val="FF0000"/>
                </a:solidFill>
                <a:latin typeface="Kristen ITC" pitchFamily="66" charset="0"/>
              </a:rPr>
              <a:t>vit des sentiments négatifs </a:t>
            </a:r>
            <a:r>
              <a:rPr lang="fr-CA" sz="2800" dirty="0" smtClean="0">
                <a:latin typeface="Kristen ITC" pitchFamily="66" charset="0"/>
              </a:rPr>
              <a:t>dans une relation avec deux ou plusieurs personnes. </a:t>
            </a:r>
          </a:p>
          <a:p>
            <a:pPr algn="just">
              <a:buFont typeface="Wingdings" pitchFamily="2" charset="2"/>
              <a:buChar char="§"/>
            </a:pPr>
            <a:endParaRPr lang="fr-CA" sz="2800" dirty="0" smtClean="0">
              <a:latin typeface="Kristen ITC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CA" sz="2800" dirty="0" smtClean="0">
                <a:latin typeface="Kristen ITC" pitchFamily="66" charset="0"/>
              </a:rPr>
              <a:t> Il y a un conflit lorsqu’on se dispute et </a:t>
            </a:r>
            <a:r>
              <a:rPr lang="fr-CA" sz="2800" u="sng" dirty="0" smtClean="0">
                <a:solidFill>
                  <a:srgbClr val="FF0000"/>
                </a:solidFill>
                <a:latin typeface="Kristen ITC" pitchFamily="66" charset="0"/>
              </a:rPr>
              <a:t>s’obstine plutôt que discuter agréablement</a:t>
            </a:r>
            <a:r>
              <a:rPr lang="fr-CA" sz="2800" dirty="0" smtClean="0">
                <a:solidFill>
                  <a:srgbClr val="FF0000"/>
                </a:solidFill>
                <a:latin typeface="Kristen ITC" pitchFamily="66" charset="0"/>
              </a:rPr>
              <a:t>.</a:t>
            </a:r>
            <a:endParaRPr lang="fr-CA" sz="28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itchFamily="66" charset="0"/>
              </a:rPr>
              <a:t>Étape 2 : </a:t>
            </a:r>
            <a:r>
              <a:rPr lang="fr-CA" dirty="0" smtClean="0">
                <a:latin typeface="Comic Sans MS" pitchFamily="66" charset="0"/>
              </a:rPr>
              <a:t>Oups! Est-ce le bon moment?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On voit que c’est encore </a:t>
            </a:r>
            <a:r>
              <a:rPr lang="fr-CA" dirty="0" smtClean="0">
                <a:solidFill>
                  <a:srgbClr val="FF0000"/>
                </a:solidFill>
              </a:rPr>
              <a:t>difficile</a:t>
            </a:r>
            <a:r>
              <a:rPr lang="fr-CA" dirty="0" smtClean="0"/>
              <a:t> de garder le contrôle de ses sentiments négatifs. On peut </a:t>
            </a:r>
            <a:r>
              <a:rPr lang="fr-CA" dirty="0" smtClean="0">
                <a:solidFill>
                  <a:srgbClr val="FF0000"/>
                </a:solidFill>
              </a:rPr>
              <a:t>décider</a:t>
            </a:r>
            <a:r>
              <a:rPr lang="fr-CA" dirty="0" smtClean="0"/>
              <a:t> de se parler plus tard.</a:t>
            </a:r>
          </a:p>
          <a:p>
            <a:r>
              <a:rPr lang="fr-CA" dirty="0" smtClean="0"/>
              <a:t>On reprend </a:t>
            </a:r>
            <a:r>
              <a:rPr lang="fr-CA" dirty="0" smtClean="0">
                <a:solidFill>
                  <a:srgbClr val="FF0000"/>
                </a:solidFill>
              </a:rPr>
              <a:t>l’étape 1 </a:t>
            </a:r>
            <a:r>
              <a:rPr lang="fr-CA" dirty="0" smtClean="0"/>
              <a:t>et on planifie un rendez-vous. </a:t>
            </a:r>
          </a:p>
          <a:p>
            <a:r>
              <a:rPr lang="fr-CA" dirty="0" smtClean="0"/>
              <a:t>ON GARDE </a:t>
            </a:r>
            <a:r>
              <a:rPr lang="fr-CA" u="sng" dirty="0" smtClean="0">
                <a:solidFill>
                  <a:srgbClr val="FF0000"/>
                </a:solidFill>
              </a:rPr>
              <a:t>CONFIANCE</a:t>
            </a:r>
            <a:r>
              <a:rPr lang="fr-CA" dirty="0" smtClean="0"/>
              <a:t>!</a:t>
            </a:r>
            <a:endParaRPr lang="fr-CA" dirty="0"/>
          </a:p>
        </p:txBody>
      </p:sp>
      <p:pic>
        <p:nvPicPr>
          <p:cNvPr id="26626" name="Picture 2" descr="http://www.mon-psychotherapeute.com/wp-content/uploads/2010/01/psychotherapie-cou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5"/>
            <a:ext cx="396044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Étape 3 : </a:t>
            </a:r>
            <a:r>
              <a:rPr lang="fr-CA" dirty="0" smtClean="0"/>
              <a:t>J’écoute</a:t>
            </a:r>
            <a:endParaRPr lang="fr-CA" dirty="0"/>
          </a:p>
        </p:txBody>
      </p:sp>
      <p:pic>
        <p:nvPicPr>
          <p:cNvPr id="28678" name="Picture 6" descr="http://www.franceinlondon.com/images/editor/articles/4f438764c5d61/listening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314" y="1700807"/>
            <a:ext cx="4358910" cy="355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Comic Sans MS" panose="030F0702030302020204" pitchFamily="66" charset="0"/>
              </a:rPr>
              <a:t>Étape 3 : Comment écouter?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lnSpcReduction="10000"/>
          </a:bodyPr>
          <a:lstStyle/>
          <a:p>
            <a:r>
              <a:rPr lang="fr-CA" sz="3600" dirty="0" smtClean="0">
                <a:latin typeface="Comic Sans MS" panose="030F0702030302020204" pitchFamily="66" charset="0"/>
              </a:rPr>
              <a:t>Il faut respecter un tour de </a:t>
            </a:r>
            <a:r>
              <a:rPr lang="fr-CA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parole</a:t>
            </a:r>
            <a:r>
              <a:rPr lang="fr-CA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CA" sz="3600" dirty="0" smtClean="0">
                <a:latin typeface="Comic Sans MS" panose="030F0702030302020204" pitchFamily="66" charset="0"/>
              </a:rPr>
              <a:t>Il est important de faire l’</a:t>
            </a:r>
            <a:r>
              <a:rPr lang="fr-CA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effort</a:t>
            </a:r>
            <a:r>
              <a:rPr lang="fr-CA" sz="3600" dirty="0" smtClean="0">
                <a:latin typeface="Comic Sans MS" panose="030F0702030302020204" pitchFamily="66" charset="0"/>
              </a:rPr>
              <a:t> d’écouter.</a:t>
            </a:r>
          </a:p>
          <a:p>
            <a:endParaRPr lang="fr-CA" dirty="0"/>
          </a:p>
        </p:txBody>
      </p:sp>
      <p:pic>
        <p:nvPicPr>
          <p:cNvPr id="4" name="Picture 4" descr="http://www.des-gens.net/IMG/jpg/tourder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349377" cy="251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Étape 3 : Les attitudes à l’écoute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62500" lnSpcReduction="2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L’écoute doit être fait dans le respect. Il faut regarder la personne dans les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yeux</a:t>
            </a:r>
            <a:r>
              <a:rPr lang="fr-CA" dirty="0" smtClean="0">
                <a:latin typeface="Comic Sans MS" panose="030F0702030302020204" pitchFamily="66" charset="0"/>
              </a:rPr>
              <a:t> et garder une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distance physique</a:t>
            </a:r>
            <a:r>
              <a:rPr lang="fr-CA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fr-CA" dirty="0" smtClean="0">
              <a:latin typeface="Comic Sans MS" panose="030F0702030302020204" pitchFamily="66" charset="0"/>
            </a:endParaRPr>
          </a:p>
          <a:p>
            <a:r>
              <a:rPr lang="fr-CA" dirty="0" smtClean="0">
                <a:latin typeface="Comic Sans MS" panose="030F0702030302020204" pitchFamily="66" charset="0"/>
              </a:rPr>
              <a:t>Il faut définitivement être à l’écoute de notre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langage non verbal. </a:t>
            </a:r>
            <a:endParaRPr lang="fr-C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1.e-monsite.com/2008/09/04/54275813ecoute-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17" y="1340768"/>
            <a:ext cx="2016224" cy="30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7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Étape 4 : On trouve des solutions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A" dirty="0" smtClean="0">
                <a:latin typeface="Comic Sans MS" panose="030F0702030302020204" pitchFamily="66" charset="0"/>
              </a:rPr>
              <a:t>Sommes-nous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prêts</a:t>
            </a:r>
            <a:r>
              <a:rPr lang="fr-CA" dirty="0" smtClean="0">
                <a:latin typeface="Comic Sans MS" panose="030F0702030302020204" pitchFamily="66" charset="0"/>
              </a:rPr>
              <a:t> ou nous devons prendre encore du temps pour bien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assimiler</a:t>
            </a:r>
            <a:r>
              <a:rPr lang="fr-CA" dirty="0" smtClean="0">
                <a:latin typeface="Comic Sans MS" panose="030F0702030302020204" pitchFamily="66" charset="0"/>
              </a:rPr>
              <a:t> l’étape 3 ?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go.pedago.free.fr/images_consignes/coch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5"/>
            <a:ext cx="2448272" cy="29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3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b="1" dirty="0" smtClean="0">
                <a:latin typeface="Comic Sans MS" panose="030F0702030302020204" pitchFamily="66" charset="0"/>
              </a:rPr>
              <a:t>Étape 4 : </a:t>
            </a:r>
            <a:r>
              <a:rPr lang="fr-CA" sz="3600" dirty="0" smtClean="0">
                <a:latin typeface="Comic Sans MS" panose="030F0702030302020204" pitchFamily="66" charset="0"/>
              </a:rPr>
              <a:t>Quand chercher une solution?</a:t>
            </a:r>
            <a:endParaRPr lang="fr-CA" sz="36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44216"/>
          </a:xfrm>
        </p:spPr>
        <p:txBody>
          <a:bodyPr>
            <a:noAutofit/>
          </a:bodyPr>
          <a:lstStyle/>
          <a:p>
            <a:r>
              <a:rPr lang="fr-CA" sz="2800" dirty="0">
                <a:latin typeface="Comic Sans MS" panose="030F0702030302020204" pitchFamily="66" charset="0"/>
              </a:rPr>
              <a:t>Lorsque nous avons </a:t>
            </a:r>
            <a:r>
              <a:rPr lang="fr-C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bien entendu </a:t>
            </a:r>
            <a:r>
              <a:rPr lang="fr-CA" sz="2800" dirty="0">
                <a:latin typeface="Comic Sans MS" panose="030F0702030302020204" pitchFamily="66" charset="0"/>
              </a:rPr>
              <a:t>et </a:t>
            </a:r>
            <a:r>
              <a:rPr lang="fr-CA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dit</a:t>
            </a:r>
            <a:r>
              <a:rPr lang="fr-CA" sz="2800" dirty="0">
                <a:latin typeface="Comic Sans MS" panose="030F0702030302020204" pitchFamily="66" charset="0"/>
              </a:rPr>
              <a:t> ce qui était important, nous pouvons maintenant envisager des solutions</a:t>
            </a:r>
            <a:r>
              <a:rPr lang="fr-CA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CA" sz="2800" dirty="0" smtClean="0">
                <a:latin typeface="Comic Sans MS" panose="030F0702030302020204" pitchFamily="66" charset="0"/>
              </a:rPr>
              <a:t>Quand on </a:t>
            </a:r>
            <a:r>
              <a:rPr lang="fr-C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souhaite</a:t>
            </a:r>
            <a:r>
              <a:rPr lang="fr-CA" sz="2800" dirty="0" smtClean="0">
                <a:latin typeface="Comic Sans MS" panose="030F0702030302020204" pitchFamily="66" charset="0"/>
              </a:rPr>
              <a:t>, les deux parties, </a:t>
            </a:r>
            <a:r>
              <a:rPr lang="fr-CA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régler</a:t>
            </a:r>
            <a:r>
              <a:rPr lang="fr-CA" sz="2800" dirty="0" smtClean="0">
                <a:latin typeface="Comic Sans MS" panose="030F0702030302020204" pitchFamily="66" charset="0"/>
              </a:rPr>
              <a:t> le problème.</a:t>
            </a:r>
          </a:p>
        </p:txBody>
      </p:sp>
      <p:pic>
        <p:nvPicPr>
          <p:cNvPr id="4" name="Picture 2" descr="http://blog.ebta.nu/wp-content/uploads/2012/05/solution_forstoringsgla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0807"/>
            <a:ext cx="2576996" cy="25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30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Étape 4: Qu’est ce que veut dire une solution?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CA" dirty="0" smtClean="0">
                <a:latin typeface="Comic Sans MS" panose="030F0702030302020204" pitchFamily="66" charset="0"/>
              </a:rPr>
              <a:t>Il faut que toutes les personnes impliquées soient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satisfaites.</a:t>
            </a:r>
            <a:r>
              <a:rPr lang="fr-CA" dirty="0" smtClean="0">
                <a:latin typeface="Comic Sans MS" panose="030F0702030302020204" pitchFamily="66" charset="0"/>
              </a:rPr>
              <a:t> Toutefois, il faut être ouvert aux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concessions</a:t>
            </a:r>
            <a:r>
              <a:rPr lang="fr-CA" dirty="0" smtClean="0">
                <a:latin typeface="Comic Sans MS" panose="030F0702030302020204" pitchFamily="66" charset="0"/>
              </a:rPr>
              <a:t>. Il est important de ne pas imposer à l’autre nos idées. 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academie-de-police.ch/ap-root/wp-content/themes/striking_r/cache/images/886_negociations-628x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981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8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anose="030F0702030302020204" pitchFamily="66" charset="0"/>
              </a:rPr>
              <a:t>Étape 4: </a:t>
            </a:r>
            <a:r>
              <a:rPr lang="fr-CA" dirty="0" smtClean="0">
                <a:latin typeface="Comic Sans MS" panose="030F0702030302020204" pitchFamily="66" charset="0"/>
              </a:rPr>
              <a:t>Pendant combien de temps chercher une solution?</a:t>
            </a:r>
            <a:endParaRPr lang="fr-CA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Il n’y a pas de temps précis. 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Il faut que tous soient en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accord</a:t>
            </a:r>
            <a:r>
              <a:rPr lang="fr-CA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Nous devons parfois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l’essayer</a:t>
            </a:r>
            <a:r>
              <a:rPr lang="fr-CA" dirty="0" smtClean="0">
                <a:latin typeface="Comic Sans MS" panose="030F0702030302020204" pitchFamily="66" charset="0"/>
              </a:rPr>
              <a:t> pour vérifier si c’est la bonne </a:t>
            </a:r>
            <a:r>
              <a:rPr lang="fr-CA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r>
              <a:rPr lang="fr-CA" dirty="0" smtClean="0">
                <a:latin typeface="Comic Sans MS" panose="030F0702030302020204" pitchFamily="66" charset="0"/>
              </a:rPr>
              <a:t> pour le conflit actuel.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secretaire-inc.com/image95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7543"/>
            <a:ext cx="2448272" cy="22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8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Des solutions!</a:t>
            </a:r>
            <a:endParaRPr lang="fr-CA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>
                <a:latin typeface="Comic Sans MS" panose="030F0702030302020204" pitchFamily="66" charset="0"/>
              </a:rPr>
              <a:t>S’excuser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Réparer son erreur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Partager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Utiliser le tour de rôle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Respecter les règles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Tirer au sort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Reconnaitre son non verbal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Utiliser un langage respectueux</a:t>
            </a:r>
          </a:p>
          <a:p>
            <a:r>
              <a:rPr lang="fr-CA" dirty="0" smtClean="0">
                <a:latin typeface="Comic Sans MS" panose="030F0702030302020204" pitchFamily="66" charset="0"/>
              </a:rPr>
              <a:t>Etc.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3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Kristen ITC" pitchFamily="66" charset="0"/>
              </a:rPr>
              <a:t>C’est quoi une résolution de conflit?</a:t>
            </a:r>
            <a:endParaRPr lang="fr-CA" b="1" dirty="0">
              <a:latin typeface="Kristen ITC" pitchFamily="66" charset="0"/>
            </a:endParaRPr>
          </a:p>
        </p:txBody>
      </p:sp>
      <p:pic>
        <p:nvPicPr>
          <p:cNvPr id="16386" name="Picture 2" descr="http://pad1.whstatic.com/images/thumb/d/da/Earn-Respect-Step-11Bullet01.jpg/670px-Earn-Respect-Step-11Bulle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3431427" cy="257613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4509120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CA" sz="2000" dirty="0" smtClean="0">
                <a:latin typeface="Kristen ITC" pitchFamily="66" charset="0"/>
              </a:rPr>
              <a:t> C’est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s’affirmer</a:t>
            </a:r>
            <a:r>
              <a:rPr lang="fr-CA" sz="2000" dirty="0" smtClean="0">
                <a:latin typeface="Kristen ITC" pitchFamily="66" charset="0"/>
              </a:rPr>
              <a:t> dans le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respect</a:t>
            </a:r>
            <a:r>
              <a:rPr lang="fr-CA" sz="2000" dirty="0" smtClean="0">
                <a:latin typeface="Kristen ITC" pitchFamily="66" charset="0"/>
              </a:rPr>
              <a:t> des autres. C’est dire ce qu’on pense, ce qu’on désire tout en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désamorçant l’agressivité</a:t>
            </a:r>
            <a:r>
              <a:rPr lang="fr-CA" sz="2000" dirty="0" smtClean="0">
                <a:latin typeface="Kristen ITC" pitchFamily="66" charset="0"/>
              </a:rPr>
              <a:t>. </a:t>
            </a:r>
          </a:p>
          <a:p>
            <a:pPr algn="just"/>
            <a:endParaRPr lang="fr-CA" sz="2000" dirty="0" smtClean="0">
              <a:latin typeface="Kristen ITC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CA" sz="2000" dirty="0" smtClean="0">
                <a:latin typeface="Kristen ITC" pitchFamily="66" charset="0"/>
              </a:rPr>
              <a:t> Il est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important d’apprendre à régler ses conflits, </a:t>
            </a:r>
            <a:r>
              <a:rPr lang="fr-CA" sz="2000" dirty="0" smtClean="0">
                <a:latin typeface="Kristen ITC" pitchFamily="66" charset="0"/>
              </a:rPr>
              <a:t>car sinon on accumule en soi des </a:t>
            </a:r>
            <a:r>
              <a:rPr lang="fr-CA" sz="2000" dirty="0" smtClean="0">
                <a:solidFill>
                  <a:srgbClr val="FF0000"/>
                </a:solidFill>
                <a:latin typeface="Kristen ITC" pitchFamily="66" charset="0"/>
              </a:rPr>
              <a:t>émotions négatives </a:t>
            </a:r>
            <a:r>
              <a:rPr lang="fr-CA" sz="2000" dirty="0" smtClean="0">
                <a:latin typeface="Kristen ITC" pitchFamily="66" charset="0"/>
              </a:rPr>
              <a:t>et on finit par perdre notre bien-être et notre plaisir. </a:t>
            </a:r>
          </a:p>
          <a:p>
            <a:pPr algn="just"/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 smtClean="0">
                <a:latin typeface="Comic Sans MS" pitchFamily="66" charset="0"/>
              </a:rPr>
              <a:t>Étape 1:</a:t>
            </a:r>
            <a:r>
              <a:rPr lang="fr-CA" dirty="0" smtClean="0">
                <a:latin typeface="Comic Sans MS" pitchFamily="66" charset="0"/>
              </a:rPr>
              <a:t> Je me calme</a:t>
            </a:r>
            <a:endParaRPr lang="fr-CA" dirty="0">
              <a:latin typeface="Comic Sans MS" pitchFamily="66" charset="0"/>
            </a:endParaRPr>
          </a:p>
        </p:txBody>
      </p:sp>
      <p:pic>
        <p:nvPicPr>
          <p:cNvPr id="19458" name="Picture 2" descr="http://signalisationlevis.com/gestion/wp-content/uploads/2012/04/P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152775" cy="31527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4581128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latin typeface="Comic Sans MS" pitchFamily="66" charset="0"/>
              </a:rPr>
              <a:t>                  Pourquoi se calmer ?</a:t>
            </a:r>
          </a:p>
          <a:p>
            <a:pPr algn="ctr"/>
            <a:endParaRPr lang="fr-CA" sz="2400" dirty="0" smtClean="0">
              <a:latin typeface="Comic Sans MS" pitchFamily="66" charset="0"/>
            </a:endParaRPr>
          </a:p>
          <a:p>
            <a:r>
              <a:rPr lang="fr-CA" sz="2400" dirty="0" smtClean="0">
                <a:latin typeface="Comic Sans MS" pitchFamily="66" charset="0"/>
              </a:rPr>
              <a:t> L’image  « arrêt » signifie qu’il faut s’arrêter lorsqu’une situation conflictuelle se développe.</a:t>
            </a:r>
            <a:endParaRPr lang="fr-CA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Comic Sans MS" pitchFamily="66" charset="0"/>
              </a:rPr>
              <a:t>Étape 1:</a:t>
            </a:r>
            <a:r>
              <a:rPr lang="fr-CA" dirty="0" smtClean="0">
                <a:latin typeface="Comic Sans MS" pitchFamily="66" charset="0"/>
              </a:rPr>
              <a:t> Je me calme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dirty="0" smtClean="0">
                <a:latin typeface="Comic Sans MS" pitchFamily="66" charset="0"/>
              </a:rPr>
              <a:t>   </a:t>
            </a:r>
            <a:r>
              <a:rPr lang="fr-CA" sz="4000" dirty="0" smtClean="0">
                <a:latin typeface="Comic Sans MS" pitchFamily="66" charset="0"/>
              </a:rPr>
              <a:t>Il faut éviter </a:t>
            </a:r>
            <a:r>
              <a:rPr lang="fr-CA" sz="4000" dirty="0" smtClean="0">
                <a:solidFill>
                  <a:srgbClr val="FF0000"/>
                </a:solidFill>
                <a:latin typeface="Comic Sans MS" pitchFamily="66" charset="0"/>
              </a:rPr>
              <a:t>l’accumulation</a:t>
            </a:r>
            <a:r>
              <a:rPr lang="fr-CA" sz="4000" dirty="0" smtClean="0">
                <a:latin typeface="Comic Sans MS" pitchFamily="66" charset="0"/>
              </a:rPr>
              <a:t> de sentiments négatifs, car cela peut entraîner </a:t>
            </a:r>
            <a:r>
              <a:rPr lang="fr-CA" sz="4000" dirty="0" smtClean="0">
                <a:solidFill>
                  <a:srgbClr val="FF0000"/>
                </a:solidFill>
                <a:latin typeface="Comic Sans MS" pitchFamily="66" charset="0"/>
              </a:rPr>
              <a:t>une escalade </a:t>
            </a:r>
            <a:r>
              <a:rPr lang="fr-CA" sz="4000" dirty="0" smtClean="0">
                <a:latin typeface="Comic Sans MS" pitchFamily="66" charset="0"/>
              </a:rPr>
              <a:t>de comportements en réaction.</a:t>
            </a:r>
            <a:endParaRPr lang="fr-CA" sz="4000" dirty="0">
              <a:latin typeface="Comic Sans MS" pitchFamily="66" charset="0"/>
            </a:endParaRPr>
          </a:p>
        </p:txBody>
      </p:sp>
      <p:pic>
        <p:nvPicPr>
          <p:cNvPr id="1026" name="Picture 2" descr="http://1.bp.blogspot.com/_iqzSYwrREAc/S9ni--xOBfI/AAAAAAAAC0o/mFpRmGpTvh8/s1600/z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1196752"/>
            <a:ext cx="1800200" cy="243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Comic Sans MS" pitchFamily="66" charset="0"/>
              </a:rPr>
              <a:t>Étape 1: </a:t>
            </a:r>
            <a:r>
              <a:rPr lang="fr-CA" dirty="0" smtClean="0">
                <a:latin typeface="Comic Sans MS" pitchFamily="66" charset="0"/>
              </a:rPr>
              <a:t>Comment se calmer?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77072"/>
            <a:ext cx="8003232" cy="2376264"/>
          </a:xfrm>
        </p:spPr>
        <p:txBody>
          <a:bodyPr>
            <a:normAutofit lnSpcReduction="10000"/>
          </a:bodyPr>
          <a:lstStyle/>
          <a:p>
            <a:r>
              <a:rPr lang="fr-CA" sz="2800" dirty="0" smtClean="0">
                <a:latin typeface="Comic Sans MS" pitchFamily="66" charset="0"/>
              </a:rPr>
              <a:t>Prendre trois grandes respirations</a:t>
            </a:r>
          </a:p>
          <a:p>
            <a:r>
              <a:rPr lang="fr-CA" sz="2800" dirty="0" smtClean="0">
                <a:latin typeface="Comic Sans MS" pitchFamily="66" charset="0"/>
              </a:rPr>
              <a:t>S’éloigner pour rester dans sa bulle le temps de se calmer</a:t>
            </a:r>
          </a:p>
          <a:p>
            <a:r>
              <a:rPr lang="fr-CA" sz="2800" dirty="0" smtClean="0">
                <a:latin typeface="Comic Sans MS" pitchFamily="66" charset="0"/>
              </a:rPr>
              <a:t>Dessiner ou lire</a:t>
            </a:r>
          </a:p>
          <a:p>
            <a:r>
              <a:rPr lang="fr-CA" sz="2800" dirty="0" smtClean="0">
                <a:latin typeface="Comic Sans MS" pitchFamily="66" charset="0"/>
              </a:rPr>
              <a:t>Faire une activité physique  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20482" name="Picture 2" descr="http://federation-photo.fr/sites/federation-photo.fr/fpf_outils/outil-ip/2012/Compet21/dvd/IPMN-1000.jpg"/>
          <p:cNvPicPr>
            <a:picLocks noChangeAspect="1" noChangeArrowheads="1"/>
          </p:cNvPicPr>
          <p:nvPr/>
        </p:nvPicPr>
        <p:blipFill>
          <a:blip r:embed="rId2" cstate="print"/>
          <a:srcRect t="7143" r="1852" b="7143"/>
          <a:stretch>
            <a:fillRect/>
          </a:stretch>
        </p:blipFill>
        <p:spPr bwMode="auto">
          <a:xfrm>
            <a:off x="2339752" y="1340768"/>
            <a:ext cx="38164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itchFamily="66" charset="0"/>
              </a:rPr>
              <a:t>Étape 1: Combien de temps pour se calmer?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944216"/>
          </a:xfrm>
        </p:spPr>
        <p:txBody>
          <a:bodyPr>
            <a:normAutofit/>
          </a:bodyPr>
          <a:lstStyle/>
          <a:p>
            <a:r>
              <a:rPr lang="fr-CA" dirty="0" smtClean="0">
                <a:latin typeface="Comic Sans MS" pitchFamily="66" charset="0"/>
              </a:rPr>
              <a:t>À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chacun</a:t>
            </a:r>
            <a:r>
              <a:rPr lang="fr-CA" dirty="0" smtClean="0">
                <a:latin typeface="Comic Sans MS" pitchFamily="66" charset="0"/>
              </a:rPr>
              <a:t> son délai! </a:t>
            </a:r>
          </a:p>
          <a:p>
            <a:r>
              <a:rPr lang="fr-CA" u="sng" dirty="0" smtClean="0">
                <a:latin typeface="Comic Sans MS" pitchFamily="66" charset="0"/>
              </a:rPr>
              <a:t>Réduire</a:t>
            </a:r>
            <a:r>
              <a:rPr lang="fr-CA" dirty="0" smtClean="0">
                <a:latin typeface="Comic Sans MS" pitchFamily="66" charset="0"/>
              </a:rPr>
              <a:t> le délai de retour au calme est une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aptitude </a:t>
            </a:r>
            <a:r>
              <a:rPr lang="fr-CA" dirty="0" smtClean="0">
                <a:latin typeface="Comic Sans MS" pitchFamily="66" charset="0"/>
              </a:rPr>
              <a:t>qui peut se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développer</a:t>
            </a:r>
            <a:r>
              <a:rPr lang="fr-CA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22530" name="Picture 2" descr="https://encrypted-tbn0.gstatic.com/images?q=tbn:ANd9GcQCxoBzABv5EhP0pwtKopkOFRPA4TcoVFujKTaaRVKepXxPa7l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31847"/>
            <a:ext cx="4464496" cy="2970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Étape 2 : </a:t>
            </a:r>
            <a:r>
              <a:rPr lang="fr-CA" dirty="0" smtClean="0"/>
              <a:t>J’explique ce qui me dérange</a:t>
            </a:r>
            <a:endParaRPr lang="fr-CA" dirty="0"/>
          </a:p>
        </p:txBody>
      </p:sp>
      <p:pic>
        <p:nvPicPr>
          <p:cNvPr id="23554" name="Picture 2" descr="http://psolidaires.fr/wp-content/uploads/2014/09/FRANCE_PSORIASIS_PSOLIDAIRES_COMPRE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76275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latin typeface="Comic Sans MS" pitchFamily="66" charset="0"/>
              </a:rPr>
              <a:t>Étape 2 : </a:t>
            </a:r>
            <a:r>
              <a:rPr lang="fr-CA" dirty="0" smtClean="0">
                <a:latin typeface="Comic Sans MS" pitchFamily="66" charset="0"/>
              </a:rPr>
              <a:t>Quand s’expliquer 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latin typeface="Comic Sans MS" pitchFamily="66" charset="0"/>
              </a:rPr>
              <a:t>Lorsque nous sommes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calmes</a:t>
            </a:r>
            <a:r>
              <a:rPr lang="fr-CA" dirty="0" smtClean="0">
                <a:latin typeface="Comic Sans MS" pitchFamily="66" charset="0"/>
              </a:rPr>
              <a:t>, il est bon de régler le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conflit immédiatement</a:t>
            </a:r>
            <a:r>
              <a:rPr lang="fr-CA" dirty="0" smtClean="0">
                <a:latin typeface="Comic Sans MS" pitchFamily="66" charset="0"/>
              </a:rPr>
              <a:t>.</a:t>
            </a:r>
          </a:p>
          <a:p>
            <a:r>
              <a:rPr lang="fr-CA" dirty="0" smtClean="0">
                <a:latin typeface="Comic Sans MS" pitchFamily="66" charset="0"/>
              </a:rPr>
              <a:t>Si ce n’est pas un bon moment, il est préférable de </a:t>
            </a:r>
            <a:r>
              <a:rPr lang="fr-CA" dirty="0" smtClean="0">
                <a:solidFill>
                  <a:srgbClr val="FF0000"/>
                </a:solidFill>
                <a:latin typeface="Comic Sans MS" pitchFamily="66" charset="0"/>
              </a:rPr>
              <a:t>planifier</a:t>
            </a:r>
            <a:r>
              <a:rPr lang="fr-CA" dirty="0" smtClean="0">
                <a:latin typeface="Comic Sans MS" pitchFamily="66" charset="0"/>
              </a:rPr>
              <a:t> un moment.</a:t>
            </a:r>
          </a:p>
          <a:p>
            <a:pPr>
              <a:buNone/>
            </a:pPr>
            <a:endParaRPr lang="fr-CA" dirty="0"/>
          </a:p>
        </p:txBody>
      </p:sp>
      <p:pic>
        <p:nvPicPr>
          <p:cNvPr id="24578" name="Picture 2" descr="https://www.adaptiveportfolios.com/media/1_momentum-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744416" cy="2055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latin typeface="Comic Sans MS" pitchFamily="66" charset="0"/>
              </a:rPr>
              <a:t>Étape 2 : </a:t>
            </a:r>
            <a:r>
              <a:rPr lang="fr-CA" dirty="0" smtClean="0">
                <a:latin typeface="Comic Sans MS" pitchFamily="66" charset="0"/>
              </a:rPr>
              <a:t>Comment s’expliquer?</a:t>
            </a:r>
            <a:endParaRPr lang="fr-CA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16223"/>
          </a:xfrm>
        </p:spPr>
        <p:txBody>
          <a:bodyPr>
            <a:normAutofit fontScale="85000" lnSpcReduction="10000"/>
          </a:bodyPr>
          <a:lstStyle/>
          <a:p>
            <a:r>
              <a:rPr lang="fr-CA" sz="3000" dirty="0" smtClean="0">
                <a:latin typeface="Comic Sans MS" pitchFamily="66" charset="0"/>
              </a:rPr>
              <a:t>On s’assure que la personne est prête à</a:t>
            </a:r>
            <a:r>
              <a:rPr lang="fr-CA" sz="3000" dirty="0" smtClean="0">
                <a:solidFill>
                  <a:srgbClr val="FF0000"/>
                </a:solidFill>
                <a:latin typeface="Comic Sans MS" pitchFamily="66" charset="0"/>
              </a:rPr>
              <a:t> écouter</a:t>
            </a:r>
            <a:r>
              <a:rPr lang="fr-CA" sz="3000" dirty="0" smtClean="0">
                <a:latin typeface="Comic Sans MS" pitchFamily="66" charset="0"/>
              </a:rPr>
              <a:t>.</a:t>
            </a:r>
          </a:p>
          <a:p>
            <a:r>
              <a:rPr lang="fr-CA" sz="3000" dirty="0" smtClean="0">
                <a:latin typeface="Comic Sans MS" pitchFamily="66" charset="0"/>
              </a:rPr>
              <a:t>On utilise son prénom, on regarde dans les </a:t>
            </a:r>
            <a:r>
              <a:rPr lang="fr-CA" sz="3000" dirty="0" smtClean="0">
                <a:solidFill>
                  <a:srgbClr val="FF0000"/>
                </a:solidFill>
                <a:latin typeface="Comic Sans MS" pitchFamily="66" charset="0"/>
              </a:rPr>
              <a:t>yeux </a:t>
            </a:r>
            <a:r>
              <a:rPr lang="fr-CA" sz="3000" dirty="0" smtClean="0">
                <a:latin typeface="Comic Sans MS" pitchFamily="66" charset="0"/>
              </a:rPr>
              <a:t>et on garde une distance physique.</a:t>
            </a:r>
          </a:p>
          <a:p>
            <a:r>
              <a:rPr lang="fr-CA" sz="3000" dirty="0" smtClean="0">
                <a:latin typeface="Comic Sans MS" pitchFamily="66" charset="0"/>
              </a:rPr>
              <a:t>Ne pas accuser, parler de soi en utilisant le </a:t>
            </a:r>
            <a:r>
              <a:rPr lang="fr-CA" sz="3000" u="sng" dirty="0" smtClean="0">
                <a:solidFill>
                  <a:srgbClr val="FF0000"/>
                </a:solidFill>
                <a:latin typeface="Comic Sans MS" pitchFamily="66" charset="0"/>
              </a:rPr>
              <a:t>JE</a:t>
            </a:r>
            <a:r>
              <a:rPr lang="fr-CA" sz="3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fr-CA" dirty="0" smtClean="0"/>
          </a:p>
          <a:p>
            <a:endParaRPr lang="fr-CA" dirty="0"/>
          </a:p>
        </p:txBody>
      </p:sp>
      <p:pic>
        <p:nvPicPr>
          <p:cNvPr id="25602" name="Picture 2" descr="http://cdn-dailyelle.ladmedia.fr/2013/06/yeux-miss-wax.jpg"/>
          <p:cNvPicPr>
            <a:picLocks noChangeAspect="1" noChangeArrowheads="1"/>
          </p:cNvPicPr>
          <p:nvPr/>
        </p:nvPicPr>
        <p:blipFill>
          <a:blip r:embed="rId2" cstate="print"/>
          <a:srcRect t="27273" r="1" b="30303"/>
          <a:stretch>
            <a:fillRect/>
          </a:stretch>
        </p:blipFill>
        <p:spPr bwMode="auto">
          <a:xfrm>
            <a:off x="251520" y="2204864"/>
            <a:ext cx="3224930" cy="1368152"/>
          </a:xfrm>
          <a:prstGeom prst="rect">
            <a:avLst/>
          </a:prstGeom>
          <a:noFill/>
        </p:spPr>
      </p:pic>
      <p:pic>
        <p:nvPicPr>
          <p:cNvPr id="25604" name="Picture 4" descr="https://encrypted-tbn0.gstatic.com/images?q=tbn:ANd9GcTl9qjEgV9tr__hwWurdQA0QmGDbhDqz2E0kPjCi6TM4CVTaS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1847850" cy="2466975"/>
          </a:xfrm>
          <a:prstGeom prst="rect">
            <a:avLst/>
          </a:prstGeom>
          <a:noFill/>
        </p:spPr>
      </p:pic>
      <p:pic>
        <p:nvPicPr>
          <p:cNvPr id="25606" name="Picture 6" descr="http://ec.l.thumbs.canstockphoto.com/canstock1087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16832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582</Words>
  <Application>Microsoft Office PowerPoint</Application>
  <PresentationFormat>Affichage à l'écran (4:3)</PresentationFormat>
  <Paragraphs>66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Kristen ITC</vt:lpstr>
      <vt:lpstr>Wingdings</vt:lpstr>
      <vt:lpstr>Thème Office</vt:lpstr>
      <vt:lpstr>C’est quoi un conflit?</vt:lpstr>
      <vt:lpstr>C’est quoi une résolution de conflit?</vt:lpstr>
      <vt:lpstr>Étape 1: Je me calme</vt:lpstr>
      <vt:lpstr>Étape 1: Je me calme</vt:lpstr>
      <vt:lpstr>Étape 1: Comment se calmer?</vt:lpstr>
      <vt:lpstr>Étape 1: Combien de temps pour se calmer?</vt:lpstr>
      <vt:lpstr>Étape 2 : J’explique ce qui me dérange</vt:lpstr>
      <vt:lpstr>Étape 2 : Quand s’expliquer ?</vt:lpstr>
      <vt:lpstr>Étape 2 : Comment s’expliquer?</vt:lpstr>
      <vt:lpstr>Étape 2 : Oups! Est-ce le bon moment?</vt:lpstr>
      <vt:lpstr>Étape 3 : J’écoute</vt:lpstr>
      <vt:lpstr>Étape 3 : Comment écouter?</vt:lpstr>
      <vt:lpstr>Étape 3 : Les attitudes à l’écoute</vt:lpstr>
      <vt:lpstr>Étape 4 : On trouve des solutions</vt:lpstr>
      <vt:lpstr>Étape 4 : Quand chercher une solution?</vt:lpstr>
      <vt:lpstr>Étape 4: Qu’est ce que veut dire une solution?</vt:lpstr>
      <vt:lpstr>Étape 4: Pendant combien de temps chercher une solution?</vt:lpstr>
      <vt:lpstr>Des solutions!</vt:lpstr>
    </vt:vector>
  </TitlesOfParts>
  <Company>CSMV2010.MSP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résolution de conflits</dc:title>
  <dc:creator>CSMV</dc:creator>
  <cp:lastModifiedBy>Marie-Ève St-Laurent</cp:lastModifiedBy>
  <cp:revision>68</cp:revision>
  <dcterms:created xsi:type="dcterms:W3CDTF">2014-12-12T13:16:43Z</dcterms:created>
  <dcterms:modified xsi:type="dcterms:W3CDTF">2016-02-19T21:26:16Z</dcterms:modified>
</cp:coreProperties>
</file>