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3" r:id="rId1"/>
  </p:sldMasterIdLst>
  <p:sldIdLst>
    <p:sldId id="256" r:id="rId2"/>
    <p:sldId id="259" r:id="rId3"/>
    <p:sldId id="260" r:id="rId4"/>
    <p:sldId id="257" r:id="rId5"/>
    <p:sldId id="263" r:id="rId6"/>
    <p:sldId id="262" r:id="rId7"/>
    <p:sldId id="304" r:id="rId8"/>
    <p:sldId id="267" r:id="rId9"/>
    <p:sldId id="264" r:id="rId10"/>
    <p:sldId id="271" r:id="rId11"/>
    <p:sldId id="289" r:id="rId12"/>
    <p:sldId id="290" r:id="rId13"/>
    <p:sldId id="270" r:id="rId14"/>
    <p:sldId id="291" r:id="rId15"/>
    <p:sldId id="292" r:id="rId16"/>
    <p:sldId id="269" r:id="rId17"/>
    <p:sldId id="293" r:id="rId18"/>
    <p:sldId id="294" r:id="rId19"/>
    <p:sldId id="266" r:id="rId20"/>
    <p:sldId id="295" r:id="rId21"/>
    <p:sldId id="273" r:id="rId22"/>
    <p:sldId id="313" r:id="rId23"/>
    <p:sldId id="296" r:id="rId24"/>
    <p:sldId id="297" r:id="rId25"/>
    <p:sldId id="298" r:id="rId26"/>
    <p:sldId id="279" r:id="rId27"/>
    <p:sldId id="299" r:id="rId28"/>
    <p:sldId id="300" r:id="rId29"/>
    <p:sldId id="301" r:id="rId30"/>
    <p:sldId id="278" r:id="rId31"/>
    <p:sldId id="314" r:id="rId32"/>
    <p:sldId id="302" r:id="rId33"/>
    <p:sldId id="305" r:id="rId34"/>
    <p:sldId id="268" r:id="rId35"/>
    <p:sldId id="287" r:id="rId36"/>
    <p:sldId id="288" r:id="rId37"/>
    <p:sldId id="265" r:id="rId38"/>
    <p:sldId id="272" r:id="rId39"/>
    <p:sldId id="306" r:id="rId40"/>
    <p:sldId id="281" r:id="rId41"/>
    <p:sldId id="308" r:id="rId42"/>
    <p:sldId id="307" r:id="rId43"/>
    <p:sldId id="309" r:id="rId44"/>
    <p:sldId id="310" r:id="rId45"/>
    <p:sldId id="315" r:id="rId46"/>
    <p:sldId id="316" r:id="rId47"/>
    <p:sldId id="317" r:id="rId48"/>
    <p:sldId id="318" r:id="rId49"/>
    <p:sldId id="276" r:id="rId50"/>
    <p:sldId id="275" r:id="rId51"/>
    <p:sldId id="311" r:id="rId52"/>
    <p:sldId id="312" r:id="rId53"/>
    <p:sldId id="283" r:id="rId54"/>
    <p:sldId id="282" r:id="rId55"/>
    <p:sldId id="284" r:id="rId56"/>
    <p:sldId id="285" r:id="rId57"/>
    <p:sldId id="319" r:id="rId58"/>
    <p:sldId id="286" r:id="rId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E2E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1"/>
    <p:restoredTop sz="94674"/>
  </p:normalViewPr>
  <p:slideViewPr>
    <p:cSldViewPr snapToGrid="0" snapToObjects="1">
      <p:cViewPr varScale="1">
        <p:scale>
          <a:sx n="74" d="100"/>
          <a:sy n="74" d="100"/>
        </p:scale>
        <p:origin x="-55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CA" smtClean="0"/>
              <a:t>Cliquez et modifiez le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2B6D1AA1-31EB-9140-9B5D-2CD020994410}" type="datetimeFigureOut">
              <a:rPr lang="fr-FR" smtClean="0"/>
              <a:t>12/04/2016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6B8C03-312A-4647-8E23-0C0A8DF0084D}" type="slidenum">
              <a:rPr lang="fr-FR" smtClean="0"/>
              <a:t>‹N°›</a:t>
            </a:fld>
            <a:endParaRPr lang="fr-FR"/>
          </a:p>
        </p:txBody>
      </p:sp>
    </p:spTree>
    <p:extLst>
      <p:ext uri="{BB962C8B-B14F-4D97-AF65-F5344CB8AC3E}">
        <p14:creationId xmlns:p14="http://schemas.microsoft.com/office/powerpoint/2010/main" val="1404748312"/>
      </p:ext>
    </p:extLst>
  </p:cSld>
  <p:clrMapOvr>
    <a:masterClrMapping/>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10"/>
          </p:nvPr>
        </p:nvSpPr>
        <p:spPr/>
        <p:txBody>
          <a:bodyPr/>
          <a:lstStyle/>
          <a:p>
            <a:fld id="{2B6D1AA1-31EB-9140-9B5D-2CD020994410}" type="datetimeFigureOut">
              <a:rPr lang="fr-FR" smtClean="0"/>
              <a:t>12/04/2016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6B8C03-312A-4647-8E23-0C0A8DF0084D}" type="slidenum">
              <a:rPr lang="fr-FR" smtClean="0"/>
              <a:t>‹N°›</a:t>
            </a:fld>
            <a:endParaRPr lang="fr-FR"/>
          </a:p>
        </p:txBody>
      </p:sp>
    </p:spTree>
    <p:extLst>
      <p:ext uri="{BB962C8B-B14F-4D97-AF65-F5344CB8AC3E}">
        <p14:creationId xmlns:p14="http://schemas.microsoft.com/office/powerpoint/2010/main" val="95916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CA" smtClean="0"/>
              <a:t>Cliquez et modifiez le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10"/>
          </p:nvPr>
        </p:nvSpPr>
        <p:spPr/>
        <p:txBody>
          <a:bodyPr/>
          <a:lstStyle/>
          <a:p>
            <a:fld id="{2B6D1AA1-31EB-9140-9B5D-2CD020994410}" type="datetimeFigureOut">
              <a:rPr lang="fr-FR" smtClean="0"/>
              <a:t>12/04/2016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6B8C03-312A-4647-8E23-0C0A8DF0084D}" type="slidenum">
              <a:rPr lang="fr-FR" smtClean="0"/>
              <a:t>‹N°›</a:t>
            </a:fld>
            <a:endParaRPr lang="fr-FR"/>
          </a:p>
        </p:txBody>
      </p:sp>
    </p:spTree>
    <p:extLst>
      <p:ext uri="{BB962C8B-B14F-4D97-AF65-F5344CB8AC3E}">
        <p14:creationId xmlns:p14="http://schemas.microsoft.com/office/powerpoint/2010/main" val="174218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dirty="0"/>
          </a:p>
        </p:txBody>
      </p:sp>
      <p:sp>
        <p:nvSpPr>
          <p:cNvPr id="3" name="Content Placeholder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10"/>
          </p:nvPr>
        </p:nvSpPr>
        <p:spPr/>
        <p:txBody>
          <a:bodyPr/>
          <a:lstStyle/>
          <a:p>
            <a:fld id="{2B6D1AA1-31EB-9140-9B5D-2CD020994410}" type="datetimeFigureOut">
              <a:rPr lang="fr-FR" smtClean="0"/>
              <a:t>12/04/2016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6B8C03-312A-4647-8E23-0C0A8DF0084D}" type="slidenum">
              <a:rPr lang="fr-FR" smtClean="0"/>
              <a:t>‹N°›</a:t>
            </a:fld>
            <a:endParaRPr lang="fr-FR"/>
          </a:p>
        </p:txBody>
      </p:sp>
    </p:spTree>
    <p:extLst>
      <p:ext uri="{BB962C8B-B14F-4D97-AF65-F5344CB8AC3E}">
        <p14:creationId xmlns:p14="http://schemas.microsoft.com/office/powerpoint/2010/main" val="169664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CA" smtClean="0"/>
              <a:t>Cliquez et modifiez le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smtClean="0"/>
              <a:t>Cliquez pour modifier les styles du texte du masque</a:t>
            </a:r>
          </a:p>
        </p:txBody>
      </p:sp>
      <p:sp>
        <p:nvSpPr>
          <p:cNvPr id="4" name="Date Placeholder 3"/>
          <p:cNvSpPr>
            <a:spLocks noGrp="1"/>
          </p:cNvSpPr>
          <p:nvPr>
            <p:ph type="dt" sz="half" idx="10"/>
          </p:nvPr>
        </p:nvSpPr>
        <p:spPr/>
        <p:txBody>
          <a:bodyPr/>
          <a:lstStyle/>
          <a:p>
            <a:fld id="{2B6D1AA1-31EB-9140-9B5D-2CD020994410}" type="datetimeFigureOut">
              <a:rPr lang="fr-FR" smtClean="0"/>
              <a:t>12/04/2016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26B8C03-312A-4647-8E23-0C0A8DF0084D}" type="slidenum">
              <a:rPr lang="fr-FR" smtClean="0"/>
              <a:t>‹N°›</a:t>
            </a:fld>
            <a:endParaRPr lang="fr-FR"/>
          </a:p>
        </p:txBody>
      </p:sp>
    </p:spTree>
    <p:extLst>
      <p:ext uri="{BB962C8B-B14F-4D97-AF65-F5344CB8AC3E}">
        <p14:creationId xmlns:p14="http://schemas.microsoft.com/office/powerpoint/2010/main" val="184324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5" name="Date Placeholder 4"/>
          <p:cNvSpPr>
            <a:spLocks noGrp="1"/>
          </p:cNvSpPr>
          <p:nvPr>
            <p:ph type="dt" sz="half" idx="10"/>
          </p:nvPr>
        </p:nvSpPr>
        <p:spPr/>
        <p:txBody>
          <a:bodyPr/>
          <a:lstStyle/>
          <a:p>
            <a:fld id="{2B6D1AA1-31EB-9140-9B5D-2CD020994410}" type="datetimeFigureOut">
              <a:rPr lang="fr-FR" smtClean="0"/>
              <a:t>12/04/2016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26B8C03-312A-4647-8E23-0C0A8DF0084D}" type="slidenum">
              <a:rPr lang="fr-FR" smtClean="0"/>
              <a:t>‹N°›</a:t>
            </a:fld>
            <a:endParaRPr lang="fr-FR"/>
          </a:p>
        </p:txBody>
      </p:sp>
    </p:spTree>
    <p:extLst>
      <p:ext uri="{BB962C8B-B14F-4D97-AF65-F5344CB8AC3E}">
        <p14:creationId xmlns:p14="http://schemas.microsoft.com/office/powerpoint/2010/main" val="1914887676"/>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CA" smtClean="0"/>
              <a:t>Cliquez et modifiez le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7" name="Date Placeholder 6"/>
          <p:cNvSpPr>
            <a:spLocks noGrp="1"/>
          </p:cNvSpPr>
          <p:nvPr>
            <p:ph type="dt" sz="half" idx="10"/>
          </p:nvPr>
        </p:nvSpPr>
        <p:spPr/>
        <p:txBody>
          <a:bodyPr/>
          <a:lstStyle/>
          <a:p>
            <a:fld id="{2B6D1AA1-31EB-9140-9B5D-2CD020994410}" type="datetimeFigureOut">
              <a:rPr lang="fr-FR" smtClean="0"/>
              <a:t>12/04/2016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26B8C03-312A-4647-8E23-0C0A8DF0084D}" type="slidenum">
              <a:rPr lang="fr-FR" smtClean="0"/>
              <a:t>‹N°›</a:t>
            </a:fld>
            <a:endParaRPr lang="fr-FR"/>
          </a:p>
        </p:txBody>
      </p:sp>
    </p:spTree>
    <p:extLst>
      <p:ext uri="{BB962C8B-B14F-4D97-AF65-F5344CB8AC3E}">
        <p14:creationId xmlns:p14="http://schemas.microsoft.com/office/powerpoint/2010/main" val="1327236590"/>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dirty="0"/>
          </a:p>
        </p:txBody>
      </p:sp>
      <p:sp>
        <p:nvSpPr>
          <p:cNvPr id="3" name="Date Placeholder 2"/>
          <p:cNvSpPr>
            <a:spLocks noGrp="1"/>
          </p:cNvSpPr>
          <p:nvPr>
            <p:ph type="dt" sz="half" idx="10"/>
          </p:nvPr>
        </p:nvSpPr>
        <p:spPr/>
        <p:txBody>
          <a:bodyPr/>
          <a:lstStyle/>
          <a:p>
            <a:fld id="{2B6D1AA1-31EB-9140-9B5D-2CD020994410}" type="datetimeFigureOut">
              <a:rPr lang="fr-FR" smtClean="0"/>
              <a:t>12/04/2016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26B8C03-312A-4647-8E23-0C0A8DF0084D}" type="slidenum">
              <a:rPr lang="fr-FR" smtClean="0"/>
              <a:t>‹N°›</a:t>
            </a:fld>
            <a:endParaRPr lang="fr-FR"/>
          </a:p>
        </p:txBody>
      </p:sp>
    </p:spTree>
    <p:extLst>
      <p:ext uri="{BB962C8B-B14F-4D97-AF65-F5344CB8AC3E}">
        <p14:creationId xmlns:p14="http://schemas.microsoft.com/office/powerpoint/2010/main" val="95272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6D1AA1-31EB-9140-9B5D-2CD020994410}" type="datetimeFigureOut">
              <a:rPr lang="fr-FR" smtClean="0"/>
              <a:t>12/04/2016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26B8C03-312A-4647-8E23-0C0A8DF0084D}" type="slidenum">
              <a:rPr lang="fr-FR" smtClean="0"/>
              <a:t>‹N°›</a:t>
            </a:fld>
            <a:endParaRPr lang="fr-FR"/>
          </a:p>
        </p:txBody>
      </p:sp>
    </p:spTree>
    <p:extLst>
      <p:ext uri="{BB962C8B-B14F-4D97-AF65-F5344CB8AC3E}">
        <p14:creationId xmlns:p14="http://schemas.microsoft.com/office/powerpoint/2010/main" val="840263955"/>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CA" smtClean="0"/>
              <a:t>Cliquez et modifiez le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smtClean="0"/>
              <a:t>Cliquez pour modifier les styles du texte du masque</a:t>
            </a:r>
          </a:p>
        </p:txBody>
      </p:sp>
      <p:sp>
        <p:nvSpPr>
          <p:cNvPr id="5" name="Date Placeholder 4"/>
          <p:cNvSpPr>
            <a:spLocks noGrp="1"/>
          </p:cNvSpPr>
          <p:nvPr>
            <p:ph type="dt" sz="half" idx="10"/>
          </p:nvPr>
        </p:nvSpPr>
        <p:spPr/>
        <p:txBody>
          <a:bodyPr/>
          <a:lstStyle/>
          <a:p>
            <a:fld id="{2B6D1AA1-31EB-9140-9B5D-2CD020994410}" type="datetimeFigureOut">
              <a:rPr lang="fr-FR" smtClean="0"/>
              <a:t>12/04/2016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26B8C03-312A-4647-8E23-0C0A8DF0084D}" type="slidenum">
              <a:rPr lang="fr-FR" smtClean="0"/>
              <a:t>‹N°›</a:t>
            </a:fld>
            <a:endParaRPr lang="fr-FR"/>
          </a:p>
        </p:txBody>
      </p:sp>
    </p:spTree>
    <p:extLst>
      <p:ext uri="{BB962C8B-B14F-4D97-AF65-F5344CB8AC3E}">
        <p14:creationId xmlns:p14="http://schemas.microsoft.com/office/powerpoint/2010/main" val="463829013"/>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CA" smtClean="0"/>
              <a:t>Cliquez et modifiez le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smtClean="0"/>
              <a:t>Cliquez pour modifier les styles du texte du masque</a:t>
            </a:r>
          </a:p>
        </p:txBody>
      </p:sp>
      <p:sp>
        <p:nvSpPr>
          <p:cNvPr id="5" name="Date Placeholder 4"/>
          <p:cNvSpPr>
            <a:spLocks noGrp="1"/>
          </p:cNvSpPr>
          <p:nvPr>
            <p:ph type="dt" sz="half" idx="10"/>
          </p:nvPr>
        </p:nvSpPr>
        <p:spPr/>
        <p:txBody>
          <a:bodyPr/>
          <a:lstStyle/>
          <a:p>
            <a:fld id="{2B6D1AA1-31EB-9140-9B5D-2CD020994410}" type="datetimeFigureOut">
              <a:rPr lang="fr-FR" smtClean="0"/>
              <a:t>12/04/2016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26B8C03-312A-4647-8E23-0C0A8DF0084D}" type="slidenum">
              <a:rPr lang="fr-FR" smtClean="0"/>
              <a:t>‹N°›</a:t>
            </a:fld>
            <a:endParaRPr lang="fr-FR"/>
          </a:p>
        </p:txBody>
      </p:sp>
    </p:spTree>
    <p:extLst>
      <p:ext uri="{BB962C8B-B14F-4D97-AF65-F5344CB8AC3E}">
        <p14:creationId xmlns:p14="http://schemas.microsoft.com/office/powerpoint/2010/main" val="208582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smtClean="0"/>
              <a:t>Cliquez et modifiez le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D1AA1-31EB-9140-9B5D-2CD020994410}" type="datetimeFigureOut">
              <a:rPr lang="fr-FR" smtClean="0"/>
              <a:t>12/04/2016</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B8C03-312A-4647-8E23-0C0A8DF0084D}" type="slidenum">
              <a:rPr lang="fr-FR" smtClean="0"/>
              <a:t>‹N°›</a:t>
            </a:fld>
            <a:endParaRPr lang="fr-FR"/>
          </a:p>
        </p:txBody>
      </p:sp>
    </p:spTree>
    <p:extLst>
      <p:ext uri="{BB962C8B-B14F-4D97-AF65-F5344CB8AC3E}">
        <p14:creationId xmlns:p14="http://schemas.microsoft.com/office/powerpoint/2010/main" val="1501546087"/>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slideLayout" Target="../slideLayouts/slideLayout2.xml"/><Relationship Id="rId7" Type="http://schemas.openxmlformats.org/officeDocument/2006/relationships/image" Target="../media/image17.tif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www.encyclopediecanadienne.ca/article/civil-law/" TargetMode="External"/><Relationship Id="rId5" Type="http://schemas.openxmlformats.org/officeDocument/2006/relationships/hyperlink" Target="http://www.encyclopediecanadienne.ca/article/seigneurial-system/" TargetMode="External"/><Relationship Id="rId4" Type="http://schemas.openxmlformats.org/officeDocument/2006/relationships/hyperlink" Target="http://www.encyclopediecanadienne.ca/article/lower-canada/" TargetMode="External"/><Relationship Id="rId9"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png"/><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5.tiff"/><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57908" y="339969"/>
            <a:ext cx="11547230" cy="1863969"/>
          </a:xfrm>
        </p:spPr>
        <p:txBody>
          <a:bodyPr/>
          <a:lstStyle/>
          <a:p>
            <a:r>
              <a:rPr lang="fr-FR" b="1" dirty="0" smtClean="0"/>
              <a:t>Les débuts du parlementarisme</a:t>
            </a:r>
            <a:br>
              <a:rPr lang="fr-FR" b="1" dirty="0" smtClean="0"/>
            </a:br>
            <a:r>
              <a:rPr lang="fr-FR" sz="3200" b="1" dirty="0" smtClean="0"/>
              <a:t>Module 5 </a:t>
            </a:r>
            <a:br>
              <a:rPr lang="fr-FR" sz="3200" b="1" dirty="0" smtClean="0"/>
            </a:br>
            <a:r>
              <a:rPr lang="fr-FR" sz="3200" b="1" dirty="0" smtClean="0"/>
              <a:t>p.149 à 158</a:t>
            </a:r>
            <a:endParaRPr lang="fr-FR" b="1" dirty="0"/>
          </a:p>
        </p:txBody>
      </p:sp>
      <p:sp>
        <p:nvSpPr>
          <p:cNvPr id="3" name="Sous-titre 2"/>
          <p:cNvSpPr>
            <a:spLocks noGrp="1"/>
          </p:cNvSpPr>
          <p:nvPr>
            <p:ph type="subTitle" idx="1"/>
          </p:nvPr>
        </p:nvSpPr>
        <p:spPr>
          <a:xfrm>
            <a:off x="1899138" y="3871669"/>
            <a:ext cx="9144000" cy="1655762"/>
          </a:xfrm>
        </p:spPr>
        <p:txBody>
          <a:bodyPr/>
          <a:lstStyle/>
          <a:p>
            <a:r>
              <a:rPr lang="fr-FR" dirty="0" smtClean="0"/>
              <a:t>1</a:t>
            </a:r>
            <a:r>
              <a:rPr lang="fr-FR" baseline="30000" dirty="0" smtClean="0"/>
              <a:t>re</a:t>
            </a:r>
            <a:r>
              <a:rPr lang="fr-FR" dirty="0" smtClean="0"/>
              <a:t> rencontre de l’asse</a:t>
            </a:r>
            <a:endParaRPr lang="fr-FR" dirty="0"/>
          </a:p>
        </p:txBody>
      </p:sp>
      <p:pic>
        <p:nvPicPr>
          <p:cNvPr id="4098" name="Picture 2" descr="ttp://primaire.recitus.qc.ca/sites/default/files/images/nn_fd7f23355059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138" y="2382044"/>
            <a:ext cx="851535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954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dirty="0" smtClean="0"/>
              <a:t>Les r</a:t>
            </a:r>
            <a:r>
              <a:rPr lang="fr-CA" sz="4800" b="1" dirty="0" err="1" smtClean="0"/>
              <a:t>ôles</a:t>
            </a:r>
            <a:r>
              <a:rPr lang="fr-CA" sz="4800" b="1" dirty="0" smtClean="0"/>
              <a:t> politiques</a:t>
            </a:r>
            <a:endParaRPr lang="fr-FR" sz="4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110692989"/>
              </p:ext>
            </p:extLst>
          </p:nvPr>
        </p:nvGraphicFramePr>
        <p:xfrm>
          <a:off x="838200" y="1825624"/>
          <a:ext cx="10515600" cy="4612493"/>
        </p:xfrm>
        <a:graphic>
          <a:graphicData uri="http://schemas.openxmlformats.org/drawingml/2006/table">
            <a:tbl>
              <a:tblPr firstRow="1" bandRow="1">
                <a:tableStyleId>{8EC20E35-A176-4012-BC5E-935CFFF8708E}</a:tableStyleId>
              </a:tblPr>
              <a:tblGrid>
                <a:gridCol w="10515600">
                  <a:extLst>
                    <a:ext uri="{9D8B030D-6E8A-4147-A177-3AD203B41FA5}">
                      <a16:colId xmlns:a16="http://schemas.microsoft.com/office/drawing/2014/main" xmlns="" val="20000"/>
                    </a:ext>
                  </a:extLst>
                </a:gridCol>
              </a:tblGrid>
              <a:tr h="714588">
                <a:tc>
                  <a:txBody>
                    <a:bodyPr/>
                    <a:lstStyle/>
                    <a:p>
                      <a:r>
                        <a:rPr lang="fr-FR" sz="6000" dirty="0" smtClean="0"/>
                        <a:t>Le</a:t>
                      </a:r>
                      <a:r>
                        <a:rPr lang="fr-FR" sz="6000" baseline="0" dirty="0" smtClean="0"/>
                        <a:t> Gouverneur général</a:t>
                      </a:r>
                      <a:endParaRPr lang="fr-FR" sz="6000" dirty="0"/>
                    </a:p>
                  </a:txBody>
                  <a:tcPr/>
                </a:tc>
                <a:extLst>
                  <a:ext uri="{0D108BD9-81ED-4DB2-BD59-A6C34878D82A}">
                    <a16:rowId xmlns:a16="http://schemas.microsoft.com/office/drawing/2014/main" xmlns="" val="10000"/>
                  </a:ext>
                </a:extLst>
              </a:tr>
              <a:tr h="528173">
                <a:tc>
                  <a:txBody>
                    <a:bodyPr/>
                    <a:lstStyle/>
                    <a:p>
                      <a:r>
                        <a:rPr lang="fr-FR" sz="2800" dirty="0" smtClean="0"/>
                        <a:t>Nommé</a:t>
                      </a:r>
                      <a:r>
                        <a:rPr lang="fr-FR" sz="2800" baseline="0" dirty="0" smtClean="0"/>
                        <a:t> par le gouvernement britannique, réside au Bas-Canada</a:t>
                      </a:r>
                      <a:endParaRPr lang="fr-FR" sz="2800" dirty="0" smtClean="0"/>
                    </a:p>
                  </a:txBody>
                  <a:tcPr/>
                </a:tc>
                <a:extLst>
                  <a:ext uri="{0D108BD9-81ED-4DB2-BD59-A6C34878D82A}">
                    <a16:rowId xmlns:a16="http://schemas.microsoft.com/office/drawing/2014/main" xmlns="" val="10001"/>
                  </a:ext>
                </a:extLst>
              </a:tr>
              <a:tr h="1398106">
                <a:tc>
                  <a:txBody>
                    <a:bodyPr/>
                    <a:lstStyle/>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lang="fr-FR" sz="2800" dirty="0" smtClean="0"/>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lang="fr-FR" sz="2800" dirty="0" smtClean="0"/>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lang="fr-FR" sz="2800" dirty="0" smtClean="0"/>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lang="fr-FR" sz="2800" dirty="0" smtClean="0"/>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lang="fr-FR" sz="2800" dirty="0" smtClean="0"/>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lang="fr-FR" sz="2800" dirty="0" smtClean="0"/>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lang="fr-FR" sz="2800" dirty="0" smtClean="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489998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dirty="0" smtClean="0"/>
              <a:t>Les r</a:t>
            </a:r>
            <a:r>
              <a:rPr lang="fr-CA" sz="4800" b="1" dirty="0" err="1" smtClean="0"/>
              <a:t>ôles</a:t>
            </a:r>
            <a:r>
              <a:rPr lang="fr-CA" sz="4800" b="1" dirty="0" smtClean="0"/>
              <a:t> politiques</a:t>
            </a:r>
            <a:endParaRPr lang="fr-FR" sz="4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202445682"/>
              </p:ext>
            </p:extLst>
          </p:nvPr>
        </p:nvGraphicFramePr>
        <p:xfrm>
          <a:off x="838200" y="1825624"/>
          <a:ext cx="10515600" cy="4612493"/>
        </p:xfrm>
        <a:graphic>
          <a:graphicData uri="http://schemas.openxmlformats.org/drawingml/2006/table">
            <a:tbl>
              <a:tblPr firstRow="1" bandRow="1">
                <a:tableStyleId>{8EC20E35-A176-4012-BC5E-935CFFF8708E}</a:tableStyleId>
              </a:tblPr>
              <a:tblGrid>
                <a:gridCol w="10515600">
                  <a:extLst>
                    <a:ext uri="{9D8B030D-6E8A-4147-A177-3AD203B41FA5}">
                      <a16:colId xmlns:a16="http://schemas.microsoft.com/office/drawing/2014/main" xmlns="" val="20000"/>
                    </a:ext>
                  </a:extLst>
                </a:gridCol>
              </a:tblGrid>
              <a:tr h="714588">
                <a:tc>
                  <a:txBody>
                    <a:bodyPr/>
                    <a:lstStyle/>
                    <a:p>
                      <a:r>
                        <a:rPr lang="fr-FR" sz="6000" dirty="0" smtClean="0"/>
                        <a:t>Le</a:t>
                      </a:r>
                      <a:r>
                        <a:rPr lang="fr-FR" sz="6000" baseline="0" dirty="0" smtClean="0"/>
                        <a:t> Gouverneur général</a:t>
                      </a:r>
                      <a:endParaRPr lang="fr-FR" sz="6000" dirty="0"/>
                    </a:p>
                  </a:txBody>
                  <a:tcPr/>
                </a:tc>
                <a:extLst>
                  <a:ext uri="{0D108BD9-81ED-4DB2-BD59-A6C34878D82A}">
                    <a16:rowId xmlns:a16="http://schemas.microsoft.com/office/drawing/2014/main" xmlns="" val="10000"/>
                  </a:ext>
                </a:extLst>
              </a:tr>
              <a:tr h="528173">
                <a:tc>
                  <a:txBody>
                    <a:bodyPr/>
                    <a:lstStyle/>
                    <a:p>
                      <a:r>
                        <a:rPr lang="fr-FR" sz="2800" dirty="0" smtClean="0"/>
                        <a:t>Nommé</a:t>
                      </a:r>
                      <a:r>
                        <a:rPr lang="fr-FR" sz="2800" baseline="0" dirty="0" smtClean="0"/>
                        <a:t> par le gouvernement britannique, réside au Bas-Canada</a:t>
                      </a:r>
                      <a:endParaRPr lang="fr-FR" sz="2800" dirty="0" smtClean="0"/>
                    </a:p>
                  </a:txBody>
                  <a:tcPr/>
                </a:tc>
                <a:extLst>
                  <a:ext uri="{0D108BD9-81ED-4DB2-BD59-A6C34878D82A}">
                    <a16:rowId xmlns:a16="http://schemas.microsoft.com/office/drawing/2014/main" xmlns="" val="10001"/>
                  </a:ext>
                </a:extLst>
              </a:tr>
              <a:tr h="1398106">
                <a:tc>
                  <a:txBody>
                    <a:bodyPr/>
                    <a:lstStyle/>
                    <a:p>
                      <a:pPr marL="457200" indent="-457200">
                        <a:buFont typeface="Arial" charset="0"/>
                        <a:buChar char="•"/>
                      </a:pPr>
                      <a:r>
                        <a:rPr lang="fr-FR" sz="2800" dirty="0" smtClean="0"/>
                        <a:t>Suivre</a:t>
                      </a:r>
                      <a:r>
                        <a:rPr lang="fr-FR" sz="2800" baseline="0" dirty="0" smtClean="0"/>
                        <a:t> les directives de Londres</a:t>
                      </a:r>
                    </a:p>
                    <a:p>
                      <a:pPr marL="457200" indent="-457200">
                        <a:buFont typeface="Arial" charset="0"/>
                        <a:buChar char="•"/>
                      </a:pPr>
                      <a:r>
                        <a:rPr lang="fr-FR" sz="2800" baseline="0" dirty="0" smtClean="0"/>
                        <a:t>Choisir les membres des conseils exécutif et législatif</a:t>
                      </a:r>
                    </a:p>
                    <a:p>
                      <a:pPr marL="457200" indent="-457200">
                        <a:buFont typeface="Arial" charset="0"/>
                        <a:buChar char="•"/>
                      </a:pPr>
                      <a:r>
                        <a:rPr lang="fr-FR" sz="2800" baseline="0" dirty="0" smtClean="0"/>
                        <a:t>Convoquer la Chambre d’assemblée et la dissoudre</a:t>
                      </a:r>
                    </a:p>
                    <a:p>
                      <a:pPr marL="457200" indent="-457200">
                        <a:buFont typeface="Arial" charset="0"/>
                        <a:buChar char="•"/>
                      </a:pPr>
                      <a:r>
                        <a:rPr lang="fr-FR" sz="2800" baseline="0" dirty="0" smtClean="0"/>
                        <a:t>Déclencher des élections</a:t>
                      </a:r>
                    </a:p>
                    <a:p>
                      <a:pPr marL="457200" indent="-457200">
                        <a:buFont typeface="Arial" charset="0"/>
                        <a:buChar char="•"/>
                      </a:pPr>
                      <a:r>
                        <a:rPr lang="fr-FR" sz="2800" baseline="0" dirty="0" smtClean="0"/>
                        <a:t>Approuver ou rejeter les projets de loi</a:t>
                      </a:r>
                    </a:p>
                    <a:p>
                      <a:pPr marL="457200" indent="-457200">
                        <a:buFont typeface="Arial" charset="0"/>
                        <a:buChar char="•"/>
                      </a:pPr>
                      <a:r>
                        <a:rPr lang="fr-FR" sz="2800" baseline="0" dirty="0" smtClean="0"/>
                        <a:t>Nommer et diriger les fonctionnaires </a:t>
                      </a:r>
                    </a:p>
                    <a:p>
                      <a:pPr marL="457200" indent="-457200">
                        <a:buFont typeface="Arial" charset="0"/>
                        <a:buChar char="•"/>
                      </a:pPr>
                      <a:r>
                        <a:rPr lang="fr-FR" sz="2800" baseline="0" dirty="0" smtClean="0"/>
                        <a:t>Chef militaire de la colonie</a:t>
                      </a:r>
                      <a:endParaRPr lang="fr-FR" sz="2800" dirty="0" smtClean="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080796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646555"/>
          </a:xfrm>
        </p:spPr>
        <p:txBody>
          <a:bodyPr/>
          <a:lstStyle/>
          <a:p>
            <a:r>
              <a:rPr lang="fr-FR" dirty="0" err="1" smtClean="0"/>
              <a:t>Alured</a:t>
            </a:r>
            <a:r>
              <a:rPr lang="fr-FR" dirty="0" smtClean="0"/>
              <a:t> Clarke</a:t>
            </a:r>
            <a:r>
              <a:rPr lang="fr-FR" dirty="0"/>
              <a:t> </a:t>
            </a:r>
            <a:r>
              <a:rPr lang="fr-FR" dirty="0" smtClean="0"/>
              <a:t>              Robert Shore </a:t>
            </a:r>
            <a:r>
              <a:rPr lang="fr-FR" dirty="0" err="1" smtClean="0"/>
              <a:t>Milnes</a:t>
            </a:r>
            <a:r>
              <a:rPr lang="fr-FR" dirty="0" smtClean="0"/>
              <a:t/>
            </a:r>
            <a:br>
              <a:rPr lang="fr-FR" dirty="0" smtClean="0"/>
            </a:br>
            <a:endParaRPr lang="fr-FR" dirty="0"/>
          </a:p>
        </p:txBody>
      </p:sp>
      <p:pic>
        <p:nvPicPr>
          <p:cNvPr id="3" name="Image 2"/>
          <p:cNvPicPr>
            <a:picLocks noChangeAspect="1"/>
          </p:cNvPicPr>
          <p:nvPr/>
        </p:nvPicPr>
        <p:blipFill>
          <a:blip r:embed="rId2"/>
          <a:stretch>
            <a:fillRect/>
          </a:stretch>
        </p:blipFill>
        <p:spPr>
          <a:xfrm>
            <a:off x="646667" y="1511808"/>
            <a:ext cx="3413269" cy="4330815"/>
          </a:xfrm>
          <a:prstGeom prst="rect">
            <a:avLst/>
          </a:prstGeom>
        </p:spPr>
      </p:pic>
      <p:pic>
        <p:nvPicPr>
          <p:cNvPr id="4" name="Image 3"/>
          <p:cNvPicPr>
            <a:picLocks noChangeAspect="1"/>
          </p:cNvPicPr>
          <p:nvPr/>
        </p:nvPicPr>
        <p:blipFill>
          <a:blip r:embed="rId3"/>
          <a:stretch>
            <a:fillRect/>
          </a:stretch>
        </p:blipFill>
        <p:spPr>
          <a:xfrm>
            <a:off x="6355690" y="1511808"/>
            <a:ext cx="3525926" cy="4897120"/>
          </a:xfrm>
          <a:prstGeom prst="rect">
            <a:avLst/>
          </a:prstGeom>
        </p:spPr>
      </p:pic>
    </p:spTree>
    <p:extLst>
      <p:ext uri="{BB962C8B-B14F-4D97-AF65-F5344CB8AC3E}">
        <p14:creationId xmlns:p14="http://schemas.microsoft.com/office/powerpoint/2010/main" val="477489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dirty="0" smtClean="0"/>
              <a:t>Les r</a:t>
            </a:r>
            <a:r>
              <a:rPr lang="fr-CA" sz="4800" b="1" dirty="0" err="1" smtClean="0"/>
              <a:t>ôles</a:t>
            </a:r>
            <a:r>
              <a:rPr lang="fr-CA" sz="4800" b="1" dirty="0" smtClean="0"/>
              <a:t> politiques</a:t>
            </a:r>
            <a:endParaRPr lang="fr-FR" sz="4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9065606"/>
              </p:ext>
            </p:extLst>
          </p:nvPr>
        </p:nvGraphicFramePr>
        <p:xfrm>
          <a:off x="838200" y="1825624"/>
          <a:ext cx="10515600" cy="2932119"/>
        </p:xfrm>
        <a:graphic>
          <a:graphicData uri="http://schemas.openxmlformats.org/drawingml/2006/table">
            <a:tbl>
              <a:tblPr firstRow="1" bandRow="1">
                <a:tableStyleId>{74C1A8A3-306A-4EB7-A6B1-4F7E0EB9C5D6}</a:tableStyleId>
              </a:tblPr>
              <a:tblGrid>
                <a:gridCol w="10515600">
                  <a:extLst>
                    <a:ext uri="{9D8B030D-6E8A-4147-A177-3AD203B41FA5}">
                      <a16:colId xmlns:a16="http://schemas.microsoft.com/office/drawing/2014/main" xmlns="" val="20000"/>
                    </a:ext>
                  </a:extLst>
                </a:gridCol>
              </a:tblGrid>
              <a:tr h="714588">
                <a:tc>
                  <a:txBody>
                    <a:bodyPr/>
                    <a:lstStyle/>
                    <a:p>
                      <a:r>
                        <a:rPr lang="fr-FR" sz="6000" dirty="0" smtClean="0"/>
                        <a:t>Le</a:t>
                      </a:r>
                      <a:r>
                        <a:rPr lang="fr-FR" sz="6000" baseline="0" dirty="0" smtClean="0"/>
                        <a:t> Conseil exécutif</a:t>
                      </a:r>
                      <a:endParaRPr lang="fr-FR" sz="6000" dirty="0"/>
                    </a:p>
                  </a:txBody>
                  <a:tcPr/>
                </a:tc>
                <a:extLst>
                  <a:ext uri="{0D108BD9-81ED-4DB2-BD59-A6C34878D82A}">
                    <a16:rowId xmlns:a16="http://schemas.microsoft.com/office/drawing/2014/main" xmlns="" val="10000"/>
                  </a:ext>
                </a:extLst>
              </a:tr>
              <a:tr h="528173">
                <a:tc>
                  <a:txBody>
                    <a:bodyPr/>
                    <a:lstStyle/>
                    <a:p>
                      <a:r>
                        <a:rPr lang="fr-FR" sz="2800" dirty="0" smtClean="0"/>
                        <a:t>9 membres</a:t>
                      </a:r>
                      <a:r>
                        <a:rPr lang="fr-FR" sz="2800" baseline="0" dirty="0" smtClean="0"/>
                        <a:t> choisis par le gouverneur </a:t>
                      </a:r>
                      <a:endParaRPr lang="fr-FR" sz="2800" dirty="0" smtClean="0"/>
                    </a:p>
                  </a:txBody>
                  <a:tcPr/>
                </a:tc>
                <a:extLst>
                  <a:ext uri="{0D108BD9-81ED-4DB2-BD59-A6C34878D82A}">
                    <a16:rowId xmlns:a16="http://schemas.microsoft.com/office/drawing/2014/main" xmlns="" val="10001"/>
                  </a:ext>
                </a:extLst>
              </a:tr>
              <a:tr h="1398106">
                <a:tc>
                  <a:txBody>
                    <a:bodyPr/>
                    <a:lstStyle/>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lang="fr-FR" sz="2800" dirty="0" smtClean="0"/>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lang="fr-FR" sz="2800" dirty="0" smtClean="0"/>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lang="fr-FR" sz="2800" dirty="0" smtClean="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508632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dirty="0" smtClean="0"/>
              <a:t>Les r</a:t>
            </a:r>
            <a:r>
              <a:rPr lang="fr-CA" sz="4800" b="1" dirty="0" err="1" smtClean="0"/>
              <a:t>ôles</a:t>
            </a:r>
            <a:r>
              <a:rPr lang="fr-CA" sz="4800" b="1" dirty="0" smtClean="0"/>
              <a:t> politiques</a:t>
            </a:r>
            <a:endParaRPr lang="fr-FR" sz="4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966070093"/>
              </p:ext>
            </p:extLst>
          </p:nvPr>
        </p:nvGraphicFramePr>
        <p:xfrm>
          <a:off x="838200" y="1825624"/>
          <a:ext cx="10515600" cy="2932119"/>
        </p:xfrm>
        <a:graphic>
          <a:graphicData uri="http://schemas.openxmlformats.org/drawingml/2006/table">
            <a:tbl>
              <a:tblPr firstRow="1" bandRow="1">
                <a:tableStyleId>{74C1A8A3-306A-4EB7-A6B1-4F7E0EB9C5D6}</a:tableStyleId>
              </a:tblPr>
              <a:tblGrid>
                <a:gridCol w="10515600">
                  <a:extLst>
                    <a:ext uri="{9D8B030D-6E8A-4147-A177-3AD203B41FA5}">
                      <a16:colId xmlns:a16="http://schemas.microsoft.com/office/drawing/2014/main" xmlns="" val="20000"/>
                    </a:ext>
                  </a:extLst>
                </a:gridCol>
              </a:tblGrid>
              <a:tr h="714588">
                <a:tc>
                  <a:txBody>
                    <a:bodyPr/>
                    <a:lstStyle/>
                    <a:p>
                      <a:r>
                        <a:rPr lang="fr-FR" sz="6000" dirty="0" smtClean="0"/>
                        <a:t>Le</a:t>
                      </a:r>
                      <a:r>
                        <a:rPr lang="fr-FR" sz="6000" baseline="0" dirty="0" smtClean="0"/>
                        <a:t> Conseil exécutif</a:t>
                      </a:r>
                      <a:endParaRPr lang="fr-FR" sz="6000" dirty="0"/>
                    </a:p>
                  </a:txBody>
                  <a:tcPr/>
                </a:tc>
                <a:extLst>
                  <a:ext uri="{0D108BD9-81ED-4DB2-BD59-A6C34878D82A}">
                    <a16:rowId xmlns:a16="http://schemas.microsoft.com/office/drawing/2014/main" xmlns="" val="10000"/>
                  </a:ext>
                </a:extLst>
              </a:tr>
              <a:tr h="528173">
                <a:tc>
                  <a:txBody>
                    <a:bodyPr/>
                    <a:lstStyle/>
                    <a:p>
                      <a:r>
                        <a:rPr lang="fr-FR" sz="2800" dirty="0" smtClean="0"/>
                        <a:t>9 membres</a:t>
                      </a:r>
                      <a:r>
                        <a:rPr lang="fr-FR" sz="2800" baseline="0" dirty="0" smtClean="0"/>
                        <a:t> choisis par le gouverneur </a:t>
                      </a:r>
                      <a:endParaRPr lang="fr-FR" sz="2800" dirty="0" smtClean="0"/>
                    </a:p>
                  </a:txBody>
                  <a:tcPr/>
                </a:tc>
                <a:extLst>
                  <a:ext uri="{0D108BD9-81ED-4DB2-BD59-A6C34878D82A}">
                    <a16:rowId xmlns:a16="http://schemas.microsoft.com/office/drawing/2014/main" xmlns="" val="10001"/>
                  </a:ext>
                </a:extLst>
              </a:tr>
              <a:tr h="1398106">
                <a:tc>
                  <a:txBody>
                    <a:bodyPr/>
                    <a:lstStyle/>
                    <a:p>
                      <a:pPr marL="457200" indent="-457200">
                        <a:buFont typeface="Arial" charset="0"/>
                        <a:buChar char="•"/>
                      </a:pPr>
                      <a:r>
                        <a:rPr lang="fr-FR" sz="2800" dirty="0" smtClean="0"/>
                        <a:t>Appliquer</a:t>
                      </a:r>
                      <a:r>
                        <a:rPr lang="fr-FR" sz="2800" baseline="0" dirty="0" smtClean="0"/>
                        <a:t> les lois</a:t>
                      </a:r>
                    </a:p>
                    <a:p>
                      <a:pPr marL="457200" indent="-457200">
                        <a:buFont typeface="Arial" charset="0"/>
                        <a:buChar char="•"/>
                      </a:pPr>
                      <a:r>
                        <a:rPr lang="fr-FR" sz="2800" baseline="0" dirty="0" smtClean="0"/>
                        <a:t>Administrer les fonds du gouvernement </a:t>
                      </a:r>
                      <a:endParaRPr lang="fr-FR" sz="2800" dirty="0" smtClean="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780706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James Monk</a:t>
            </a:r>
            <a:endParaRPr lang="fr-FR" dirty="0"/>
          </a:p>
        </p:txBody>
      </p:sp>
      <p:pic>
        <p:nvPicPr>
          <p:cNvPr id="3" name="Image 2"/>
          <p:cNvPicPr>
            <a:picLocks noChangeAspect="1"/>
          </p:cNvPicPr>
          <p:nvPr/>
        </p:nvPicPr>
        <p:blipFill>
          <a:blip r:embed="rId2"/>
          <a:stretch>
            <a:fillRect/>
          </a:stretch>
        </p:blipFill>
        <p:spPr>
          <a:xfrm>
            <a:off x="4445000" y="1870456"/>
            <a:ext cx="3302000" cy="4165600"/>
          </a:xfrm>
          <a:prstGeom prst="rect">
            <a:avLst/>
          </a:prstGeom>
        </p:spPr>
      </p:pic>
    </p:spTree>
    <p:extLst>
      <p:ext uri="{BB962C8B-B14F-4D97-AF65-F5344CB8AC3E}">
        <p14:creationId xmlns:p14="http://schemas.microsoft.com/office/powerpoint/2010/main" val="1380507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dirty="0" smtClean="0"/>
              <a:t>Les r</a:t>
            </a:r>
            <a:r>
              <a:rPr lang="fr-CA" sz="4800" b="1" dirty="0" err="1" smtClean="0"/>
              <a:t>ôles</a:t>
            </a:r>
            <a:r>
              <a:rPr lang="fr-CA" sz="4800" b="1" dirty="0" smtClean="0"/>
              <a:t> politiques</a:t>
            </a:r>
            <a:endParaRPr lang="fr-FR" sz="4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437512537"/>
              </p:ext>
            </p:extLst>
          </p:nvPr>
        </p:nvGraphicFramePr>
        <p:xfrm>
          <a:off x="838200" y="1825624"/>
          <a:ext cx="10515600" cy="2932119"/>
        </p:xfrm>
        <a:graphic>
          <a:graphicData uri="http://schemas.openxmlformats.org/drawingml/2006/table">
            <a:tbl>
              <a:tblPr firstRow="1" bandRow="1">
                <a:tableStyleId>{00A15C55-8517-42AA-B614-E9B94910E393}</a:tableStyleId>
              </a:tblPr>
              <a:tblGrid>
                <a:gridCol w="10515600">
                  <a:extLst>
                    <a:ext uri="{9D8B030D-6E8A-4147-A177-3AD203B41FA5}">
                      <a16:colId xmlns:a16="http://schemas.microsoft.com/office/drawing/2014/main" xmlns="" val="20000"/>
                    </a:ext>
                  </a:extLst>
                </a:gridCol>
              </a:tblGrid>
              <a:tr h="714588">
                <a:tc>
                  <a:txBody>
                    <a:bodyPr/>
                    <a:lstStyle/>
                    <a:p>
                      <a:r>
                        <a:rPr lang="fr-FR" sz="6000" dirty="0" smtClean="0"/>
                        <a:t>Le</a:t>
                      </a:r>
                      <a:r>
                        <a:rPr lang="fr-FR" sz="6000" baseline="0" dirty="0" smtClean="0"/>
                        <a:t> Conseil législatif</a:t>
                      </a:r>
                      <a:endParaRPr lang="fr-FR" sz="6000" dirty="0"/>
                    </a:p>
                  </a:txBody>
                  <a:tcPr/>
                </a:tc>
                <a:extLst>
                  <a:ext uri="{0D108BD9-81ED-4DB2-BD59-A6C34878D82A}">
                    <a16:rowId xmlns:a16="http://schemas.microsoft.com/office/drawing/2014/main" xmlns="" val="10000"/>
                  </a:ext>
                </a:extLst>
              </a:tr>
              <a:tr h="528173">
                <a:tc>
                  <a:txBody>
                    <a:bodyPr/>
                    <a:lstStyle/>
                    <a:p>
                      <a:r>
                        <a:rPr lang="fr-FR" sz="2800" dirty="0" smtClean="0"/>
                        <a:t>15 membres</a:t>
                      </a:r>
                      <a:r>
                        <a:rPr lang="fr-FR" sz="2800" baseline="0" dirty="0" smtClean="0"/>
                        <a:t> choisis par le gouverneur général, nommés à vie</a:t>
                      </a:r>
                      <a:endParaRPr lang="fr-FR" sz="2800" dirty="0" smtClean="0"/>
                    </a:p>
                  </a:txBody>
                  <a:tcPr/>
                </a:tc>
                <a:extLst>
                  <a:ext uri="{0D108BD9-81ED-4DB2-BD59-A6C34878D82A}">
                    <a16:rowId xmlns:a16="http://schemas.microsoft.com/office/drawing/2014/main" xmlns="" val="10001"/>
                  </a:ext>
                </a:extLst>
              </a:tr>
              <a:tr h="1398106">
                <a:tc>
                  <a:txBody>
                    <a:bodyPr/>
                    <a:lstStyle/>
                    <a:p>
                      <a:endParaRPr lang="fr-FR" sz="2800" dirty="0" smtClean="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7346144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dirty="0" smtClean="0"/>
              <a:t>Les r</a:t>
            </a:r>
            <a:r>
              <a:rPr lang="fr-CA" sz="4800" b="1" dirty="0" err="1" smtClean="0"/>
              <a:t>ôles</a:t>
            </a:r>
            <a:r>
              <a:rPr lang="fr-CA" sz="4800" b="1" dirty="0" smtClean="0"/>
              <a:t> politiques</a:t>
            </a:r>
            <a:endParaRPr lang="fr-FR" sz="4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855040968"/>
              </p:ext>
            </p:extLst>
          </p:nvPr>
        </p:nvGraphicFramePr>
        <p:xfrm>
          <a:off x="838200" y="1825624"/>
          <a:ext cx="10515600" cy="2932119"/>
        </p:xfrm>
        <a:graphic>
          <a:graphicData uri="http://schemas.openxmlformats.org/drawingml/2006/table">
            <a:tbl>
              <a:tblPr firstRow="1" bandRow="1">
                <a:tableStyleId>{00A15C55-8517-42AA-B614-E9B94910E393}</a:tableStyleId>
              </a:tblPr>
              <a:tblGrid>
                <a:gridCol w="10515600">
                  <a:extLst>
                    <a:ext uri="{9D8B030D-6E8A-4147-A177-3AD203B41FA5}">
                      <a16:colId xmlns:a16="http://schemas.microsoft.com/office/drawing/2014/main" xmlns="" val="20000"/>
                    </a:ext>
                  </a:extLst>
                </a:gridCol>
              </a:tblGrid>
              <a:tr h="714588">
                <a:tc>
                  <a:txBody>
                    <a:bodyPr/>
                    <a:lstStyle/>
                    <a:p>
                      <a:r>
                        <a:rPr lang="fr-FR" sz="6000" dirty="0" smtClean="0"/>
                        <a:t>Le</a:t>
                      </a:r>
                      <a:r>
                        <a:rPr lang="fr-FR" sz="6000" baseline="0" dirty="0" smtClean="0"/>
                        <a:t> Conseil législatif</a:t>
                      </a:r>
                      <a:endParaRPr lang="fr-FR" sz="6000" dirty="0"/>
                    </a:p>
                  </a:txBody>
                  <a:tcPr/>
                </a:tc>
                <a:extLst>
                  <a:ext uri="{0D108BD9-81ED-4DB2-BD59-A6C34878D82A}">
                    <a16:rowId xmlns:a16="http://schemas.microsoft.com/office/drawing/2014/main" xmlns="" val="10000"/>
                  </a:ext>
                </a:extLst>
              </a:tr>
              <a:tr h="528173">
                <a:tc>
                  <a:txBody>
                    <a:bodyPr/>
                    <a:lstStyle/>
                    <a:p>
                      <a:r>
                        <a:rPr lang="fr-FR" sz="2800" dirty="0" smtClean="0"/>
                        <a:t>15 membres</a:t>
                      </a:r>
                      <a:r>
                        <a:rPr lang="fr-FR" sz="2800" baseline="0" dirty="0" smtClean="0"/>
                        <a:t> choisis par le gouverneur général, nommés à vie</a:t>
                      </a:r>
                      <a:endParaRPr lang="fr-FR" sz="2800" dirty="0" smtClean="0"/>
                    </a:p>
                  </a:txBody>
                  <a:tcPr/>
                </a:tc>
                <a:extLst>
                  <a:ext uri="{0D108BD9-81ED-4DB2-BD59-A6C34878D82A}">
                    <a16:rowId xmlns:a16="http://schemas.microsoft.com/office/drawing/2014/main" xmlns="" val="10001"/>
                  </a:ext>
                </a:extLst>
              </a:tr>
              <a:tr h="1398106">
                <a:tc>
                  <a:txBody>
                    <a:bodyPr/>
                    <a:lstStyle/>
                    <a:p>
                      <a:r>
                        <a:rPr lang="fr-FR" sz="2800" dirty="0" smtClean="0"/>
                        <a:t>Approuver, modifier ou refuser </a:t>
                      </a:r>
                      <a:r>
                        <a:rPr lang="fr-FR" sz="2800" baseline="0" dirty="0" smtClean="0"/>
                        <a:t>les projets de loi votés par la Chambre</a:t>
                      </a:r>
                      <a:endParaRPr lang="fr-FR" sz="2800" dirty="0" smtClean="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554690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John Molson                  Thomas Dunn</a:t>
            </a:r>
            <a:endParaRPr lang="fr-FR" dirty="0"/>
          </a:p>
        </p:txBody>
      </p:sp>
      <p:pic>
        <p:nvPicPr>
          <p:cNvPr id="3" name="Image 2"/>
          <p:cNvPicPr>
            <a:picLocks noChangeAspect="1"/>
          </p:cNvPicPr>
          <p:nvPr/>
        </p:nvPicPr>
        <p:blipFill>
          <a:blip r:embed="rId2"/>
          <a:stretch>
            <a:fillRect/>
          </a:stretch>
        </p:blipFill>
        <p:spPr>
          <a:xfrm>
            <a:off x="748792" y="1690688"/>
            <a:ext cx="3689096" cy="4913205"/>
          </a:xfrm>
          <a:prstGeom prst="rect">
            <a:avLst/>
          </a:prstGeom>
        </p:spPr>
      </p:pic>
      <p:pic>
        <p:nvPicPr>
          <p:cNvPr id="4" name="Image 3"/>
          <p:cNvPicPr>
            <a:picLocks noChangeAspect="1"/>
          </p:cNvPicPr>
          <p:nvPr/>
        </p:nvPicPr>
        <p:blipFill>
          <a:blip r:embed="rId3"/>
          <a:stretch>
            <a:fillRect/>
          </a:stretch>
        </p:blipFill>
        <p:spPr>
          <a:xfrm>
            <a:off x="5591048" y="1690688"/>
            <a:ext cx="5762752" cy="4322064"/>
          </a:xfrm>
          <a:prstGeom prst="rect">
            <a:avLst/>
          </a:prstGeom>
        </p:spPr>
      </p:pic>
      <p:sp>
        <p:nvSpPr>
          <p:cNvPr id="5" name="Rectangle 4"/>
          <p:cNvSpPr/>
          <p:nvPr/>
        </p:nvSpPr>
        <p:spPr>
          <a:xfrm>
            <a:off x="5591048" y="6012752"/>
            <a:ext cx="5499967" cy="369332"/>
          </a:xfrm>
          <a:prstGeom prst="rect">
            <a:avLst/>
          </a:prstGeom>
        </p:spPr>
        <p:txBody>
          <a:bodyPr wrap="none">
            <a:spAutoFit/>
          </a:bodyPr>
          <a:lstStyle/>
          <a:p>
            <a:r>
              <a:rPr lang="fr-FR" dirty="0">
                <a:solidFill>
                  <a:srgbClr val="000000"/>
                </a:solidFill>
                <a:latin typeface="Verdana" charset="0"/>
              </a:rPr>
              <a:t>1229, Chemin du Sault Saint-Louis, </a:t>
            </a:r>
            <a:r>
              <a:rPr lang="fr-FR" dirty="0" err="1" smtClean="0">
                <a:solidFill>
                  <a:srgbClr val="000000"/>
                </a:solidFill>
                <a:latin typeface="Verdana" charset="0"/>
              </a:rPr>
              <a:t>Laprairie</a:t>
            </a:r>
            <a:endParaRPr lang="fr-FR" dirty="0"/>
          </a:p>
        </p:txBody>
      </p:sp>
    </p:spTree>
    <p:extLst>
      <p:ext uri="{BB962C8B-B14F-4D97-AF65-F5344CB8AC3E}">
        <p14:creationId xmlns:p14="http://schemas.microsoft.com/office/powerpoint/2010/main" val="1170489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endParaRPr lang="fr-FR" sz="4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689149594"/>
              </p:ext>
            </p:extLst>
          </p:nvPr>
        </p:nvGraphicFramePr>
        <p:xfrm>
          <a:off x="838200" y="1825624"/>
          <a:ext cx="10515600" cy="2932119"/>
        </p:xfrm>
        <a:graphic>
          <a:graphicData uri="http://schemas.openxmlformats.org/drawingml/2006/table">
            <a:tbl>
              <a:tblPr firstRow="1" bandRow="1">
                <a:tableStyleId>{F5AB1C69-6EDB-4FF4-983F-18BD219EF322}</a:tableStyleId>
              </a:tblPr>
              <a:tblGrid>
                <a:gridCol w="10515600">
                  <a:extLst>
                    <a:ext uri="{9D8B030D-6E8A-4147-A177-3AD203B41FA5}">
                      <a16:colId xmlns:a16="http://schemas.microsoft.com/office/drawing/2014/main" xmlns="" val="20000"/>
                    </a:ext>
                  </a:extLst>
                </a:gridCol>
              </a:tblGrid>
              <a:tr h="714588">
                <a:tc>
                  <a:txBody>
                    <a:bodyPr/>
                    <a:lstStyle/>
                    <a:p>
                      <a:r>
                        <a:rPr lang="fr-FR" sz="6000" dirty="0" smtClean="0"/>
                        <a:t>La</a:t>
                      </a:r>
                      <a:r>
                        <a:rPr lang="fr-FR" sz="6000" baseline="0" dirty="0" smtClean="0"/>
                        <a:t> Chambre d’assemblée</a:t>
                      </a:r>
                      <a:endParaRPr lang="fr-FR" sz="6000" dirty="0"/>
                    </a:p>
                  </a:txBody>
                  <a:tcPr/>
                </a:tc>
                <a:extLst>
                  <a:ext uri="{0D108BD9-81ED-4DB2-BD59-A6C34878D82A}">
                    <a16:rowId xmlns:a16="http://schemas.microsoft.com/office/drawing/2014/main" xmlns="" val="10000"/>
                  </a:ext>
                </a:extLst>
              </a:tr>
              <a:tr h="528173">
                <a:tc>
                  <a:txBody>
                    <a:bodyPr/>
                    <a:lstStyle/>
                    <a:p>
                      <a:r>
                        <a:rPr lang="fr-FR" sz="2800" dirty="0" smtClean="0"/>
                        <a:t>50</a:t>
                      </a:r>
                      <a:r>
                        <a:rPr lang="fr-FR" sz="2800" baseline="0" dirty="0" smtClean="0"/>
                        <a:t> députés élus par le peuple pour 4 ans</a:t>
                      </a:r>
                      <a:endParaRPr lang="fr-FR" sz="2800" dirty="0" smtClean="0"/>
                    </a:p>
                  </a:txBody>
                  <a:tcPr/>
                </a:tc>
                <a:extLst>
                  <a:ext uri="{0D108BD9-81ED-4DB2-BD59-A6C34878D82A}">
                    <a16:rowId xmlns:a16="http://schemas.microsoft.com/office/drawing/2014/main" xmlns="" val="10001"/>
                  </a:ext>
                </a:extLst>
              </a:tr>
              <a:tr h="1398106">
                <a:tc>
                  <a:txBody>
                    <a:bodyPr/>
                    <a:lstStyle/>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lang="fr-FR" sz="2800"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801200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52400" y="365125"/>
            <a:ext cx="11201400" cy="1325563"/>
          </a:xfrm>
        </p:spPr>
        <p:txBody>
          <a:bodyPr/>
          <a:lstStyle/>
          <a:p>
            <a:pPr algn="ctr"/>
            <a:r>
              <a:rPr lang="fr-FR" b="1" dirty="0" smtClean="0"/>
              <a:t>Une nouvelle constitution est adoptée en 1791…</a:t>
            </a:r>
            <a:endParaRPr lang="fr-FR" b="1" dirty="0"/>
          </a:p>
        </p:txBody>
      </p:sp>
      <p:sp>
        <p:nvSpPr>
          <p:cNvPr id="3" name="Espace réservé du contenu 2"/>
          <p:cNvSpPr>
            <a:spLocks noGrp="1"/>
          </p:cNvSpPr>
          <p:nvPr>
            <p:ph idx="1"/>
          </p:nvPr>
        </p:nvSpPr>
        <p:spPr/>
        <p:txBody>
          <a:bodyPr>
            <a:normAutofit/>
          </a:bodyPr>
          <a:lstStyle/>
          <a:p>
            <a:pPr marL="0" indent="0" algn="ctr">
              <a:buNone/>
            </a:pPr>
            <a:r>
              <a:rPr lang="fr-FR" sz="7200" dirty="0" smtClean="0"/>
              <a:t>L’Acte constitutionnel</a:t>
            </a:r>
          </a:p>
        </p:txBody>
      </p:sp>
    </p:spTree>
    <p:extLst>
      <p:ext uri="{BB962C8B-B14F-4D97-AF65-F5344CB8AC3E}">
        <p14:creationId xmlns:p14="http://schemas.microsoft.com/office/powerpoint/2010/main" val="580841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endParaRPr lang="fr-FR" sz="4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426736670"/>
              </p:ext>
            </p:extLst>
          </p:nvPr>
        </p:nvGraphicFramePr>
        <p:xfrm>
          <a:off x="838200" y="1825624"/>
          <a:ext cx="10515600" cy="2932119"/>
        </p:xfrm>
        <a:graphic>
          <a:graphicData uri="http://schemas.openxmlformats.org/drawingml/2006/table">
            <a:tbl>
              <a:tblPr firstRow="1" bandRow="1">
                <a:tableStyleId>{F5AB1C69-6EDB-4FF4-983F-18BD219EF322}</a:tableStyleId>
              </a:tblPr>
              <a:tblGrid>
                <a:gridCol w="10515600">
                  <a:extLst>
                    <a:ext uri="{9D8B030D-6E8A-4147-A177-3AD203B41FA5}">
                      <a16:colId xmlns:a16="http://schemas.microsoft.com/office/drawing/2014/main" xmlns="" val="20000"/>
                    </a:ext>
                  </a:extLst>
                </a:gridCol>
              </a:tblGrid>
              <a:tr h="714588">
                <a:tc>
                  <a:txBody>
                    <a:bodyPr/>
                    <a:lstStyle/>
                    <a:p>
                      <a:r>
                        <a:rPr lang="fr-FR" sz="6000" dirty="0" smtClean="0"/>
                        <a:t>La</a:t>
                      </a:r>
                      <a:r>
                        <a:rPr lang="fr-FR" sz="6000" baseline="0" dirty="0" smtClean="0"/>
                        <a:t> Chambre d’assemblée</a:t>
                      </a:r>
                      <a:endParaRPr lang="fr-FR" sz="6000" dirty="0"/>
                    </a:p>
                  </a:txBody>
                  <a:tcPr/>
                </a:tc>
                <a:extLst>
                  <a:ext uri="{0D108BD9-81ED-4DB2-BD59-A6C34878D82A}">
                    <a16:rowId xmlns:a16="http://schemas.microsoft.com/office/drawing/2014/main" xmlns="" val="10000"/>
                  </a:ext>
                </a:extLst>
              </a:tr>
              <a:tr h="528173">
                <a:tc>
                  <a:txBody>
                    <a:bodyPr/>
                    <a:lstStyle/>
                    <a:p>
                      <a:r>
                        <a:rPr lang="fr-FR" sz="2800" dirty="0" smtClean="0"/>
                        <a:t>50</a:t>
                      </a:r>
                      <a:r>
                        <a:rPr lang="fr-FR" sz="2800" baseline="0" dirty="0" smtClean="0"/>
                        <a:t> députés élus par le peuple pour 4 ans</a:t>
                      </a:r>
                      <a:endParaRPr lang="fr-FR" sz="2800" dirty="0" smtClean="0"/>
                    </a:p>
                  </a:txBody>
                  <a:tcPr/>
                </a:tc>
                <a:extLst>
                  <a:ext uri="{0D108BD9-81ED-4DB2-BD59-A6C34878D82A}">
                    <a16:rowId xmlns:a16="http://schemas.microsoft.com/office/drawing/2014/main" xmlns="" val="10001"/>
                  </a:ext>
                </a:extLst>
              </a:tr>
              <a:tr h="1398106">
                <a:tc>
                  <a:txBody>
                    <a:bodyPr/>
                    <a:lstStyle/>
                    <a:p>
                      <a:pPr marL="457200" indent="-457200">
                        <a:buFont typeface="Arial" charset="0"/>
                        <a:buChar char="•"/>
                      </a:pPr>
                      <a:r>
                        <a:rPr lang="fr-FR" sz="2800" dirty="0" smtClean="0"/>
                        <a:t>Préparer</a:t>
                      </a:r>
                      <a:r>
                        <a:rPr lang="fr-FR" sz="2800" baseline="0" dirty="0" smtClean="0"/>
                        <a:t> et voter les projets de loi</a:t>
                      </a:r>
                      <a:endParaRPr lang="fr-FR" sz="2800" dirty="0" smtClean="0"/>
                    </a:p>
                    <a:p>
                      <a:pPr marL="457200" indent="-457200">
                        <a:buFont typeface="Arial" charset="0"/>
                        <a:buChar char="•"/>
                      </a:pPr>
                      <a:r>
                        <a:rPr lang="fr-FR" sz="2800" dirty="0" smtClean="0"/>
                        <a:t>Voter</a:t>
                      </a:r>
                      <a:r>
                        <a:rPr lang="fr-FR" sz="2800" baseline="0" dirty="0" smtClean="0"/>
                        <a:t> les taxes nécessaires à l’administration de la colonie</a:t>
                      </a:r>
                      <a:endParaRPr lang="fr-FR" sz="2800"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8664335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tp://primaire.recitus.qc.ca/sites/default/files/images/nn_fd7f23355059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2029"/>
            <a:ext cx="12188516" cy="542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349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83778"/>
            <a:ext cx="8428892" cy="621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378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9184" y="365125"/>
            <a:ext cx="11509248" cy="1325563"/>
          </a:xfrm>
        </p:spPr>
        <p:txBody>
          <a:bodyPr/>
          <a:lstStyle/>
          <a:p>
            <a:r>
              <a:rPr lang="fr-FR" dirty="0" smtClean="0"/>
              <a:t>Jean Antoine </a:t>
            </a:r>
            <a:r>
              <a:rPr lang="fr-FR" dirty="0" err="1" smtClean="0"/>
              <a:t>Panet</a:t>
            </a:r>
            <a:r>
              <a:rPr lang="fr-FR" dirty="0" smtClean="0"/>
              <a:t>       Gabriel </a:t>
            </a:r>
            <a:r>
              <a:rPr lang="fr-FR" dirty="0" err="1" smtClean="0"/>
              <a:t>Elzéar</a:t>
            </a:r>
            <a:r>
              <a:rPr lang="fr-FR" dirty="0" smtClean="0"/>
              <a:t> Taschereau</a:t>
            </a:r>
            <a:endParaRPr lang="fr-FR" dirty="0"/>
          </a:p>
        </p:txBody>
      </p:sp>
      <p:pic>
        <p:nvPicPr>
          <p:cNvPr id="3" name="Image 2"/>
          <p:cNvPicPr>
            <a:picLocks noChangeAspect="1"/>
          </p:cNvPicPr>
          <p:nvPr/>
        </p:nvPicPr>
        <p:blipFill>
          <a:blip r:embed="rId2"/>
          <a:stretch>
            <a:fillRect/>
          </a:stretch>
        </p:blipFill>
        <p:spPr>
          <a:xfrm>
            <a:off x="821944" y="1690688"/>
            <a:ext cx="3506216" cy="4637768"/>
          </a:xfrm>
          <a:prstGeom prst="rect">
            <a:avLst/>
          </a:prstGeom>
        </p:spPr>
      </p:pic>
      <p:pic>
        <p:nvPicPr>
          <p:cNvPr id="4" name="Image 3"/>
          <p:cNvPicPr>
            <a:picLocks noChangeAspect="1"/>
          </p:cNvPicPr>
          <p:nvPr/>
        </p:nvPicPr>
        <p:blipFill>
          <a:blip r:embed="rId3"/>
          <a:stretch>
            <a:fillRect/>
          </a:stretch>
        </p:blipFill>
        <p:spPr>
          <a:xfrm>
            <a:off x="6393688" y="1691755"/>
            <a:ext cx="3469640" cy="4636701"/>
          </a:xfrm>
          <a:prstGeom prst="rect">
            <a:avLst/>
          </a:prstGeom>
        </p:spPr>
      </p:pic>
    </p:spTree>
    <p:extLst>
      <p:ext uri="{BB962C8B-B14F-4D97-AF65-F5344CB8AC3E}">
        <p14:creationId xmlns:p14="http://schemas.microsoft.com/office/powerpoint/2010/main" val="939926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Louis Joseph Papineau</a:t>
            </a:r>
            <a:endParaRPr lang="fr-FR" dirty="0"/>
          </a:p>
        </p:txBody>
      </p:sp>
      <p:pic>
        <p:nvPicPr>
          <p:cNvPr id="3" name="Image 2"/>
          <p:cNvPicPr>
            <a:picLocks noChangeAspect="1"/>
          </p:cNvPicPr>
          <p:nvPr/>
        </p:nvPicPr>
        <p:blipFill>
          <a:blip r:embed="rId2"/>
          <a:stretch>
            <a:fillRect/>
          </a:stretch>
        </p:blipFill>
        <p:spPr>
          <a:xfrm>
            <a:off x="4130040" y="1690688"/>
            <a:ext cx="3160776" cy="4851791"/>
          </a:xfrm>
          <a:prstGeom prst="rect">
            <a:avLst/>
          </a:prstGeom>
        </p:spPr>
      </p:pic>
    </p:spTree>
    <p:extLst>
      <p:ext uri="{BB962C8B-B14F-4D97-AF65-F5344CB8AC3E}">
        <p14:creationId xmlns:p14="http://schemas.microsoft.com/office/powerpoint/2010/main" val="16586281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Parti Canadien</a:t>
            </a:r>
            <a:endParaRPr lang="fr-FR" dirty="0"/>
          </a:p>
        </p:txBody>
      </p:sp>
      <p:pic>
        <p:nvPicPr>
          <p:cNvPr id="3" name="Image 2"/>
          <p:cNvPicPr>
            <a:picLocks noChangeAspect="1"/>
          </p:cNvPicPr>
          <p:nvPr/>
        </p:nvPicPr>
        <p:blipFill>
          <a:blip r:embed="rId2"/>
          <a:stretch>
            <a:fillRect/>
          </a:stretch>
        </p:blipFill>
        <p:spPr>
          <a:xfrm>
            <a:off x="4374985" y="1572768"/>
            <a:ext cx="3442030" cy="5099304"/>
          </a:xfrm>
          <a:prstGeom prst="rect">
            <a:avLst/>
          </a:prstGeom>
        </p:spPr>
      </p:pic>
    </p:spTree>
    <p:extLst>
      <p:ext uri="{BB962C8B-B14F-4D97-AF65-F5344CB8AC3E}">
        <p14:creationId xmlns:p14="http://schemas.microsoft.com/office/powerpoint/2010/main" val="15116528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smtClean="0"/>
              <a:t>Les partis politiques</a:t>
            </a:r>
            <a:endParaRPr lang="fr-FR" b="1" u="sng" dirty="0"/>
          </a:p>
        </p:txBody>
      </p:sp>
      <p:sp>
        <p:nvSpPr>
          <p:cNvPr id="3" name="Espace réservé du contenu 2"/>
          <p:cNvSpPr>
            <a:spLocks noGrp="1"/>
          </p:cNvSpPr>
          <p:nvPr>
            <p:ph idx="1"/>
          </p:nvPr>
        </p:nvSpPr>
        <p:spPr>
          <a:solidFill>
            <a:schemeClr val="bg1"/>
          </a:solidFill>
        </p:spPr>
        <p:txBody>
          <a:bodyPr/>
          <a:lstStyle/>
          <a:p>
            <a:pPr marL="0" indent="0">
              <a:buNone/>
            </a:pPr>
            <a:r>
              <a:rPr lang="fr-FR" sz="4000" b="1" dirty="0" smtClean="0"/>
              <a:t>Le Parti canadien)</a:t>
            </a:r>
          </a:p>
          <a:p>
            <a:pPr marL="0" indent="0">
              <a:buNone/>
            </a:pPr>
            <a:endParaRPr lang="fr-FR" dirty="0"/>
          </a:p>
          <a:p>
            <a:pPr marL="0" indent="0">
              <a:buNone/>
            </a:pPr>
            <a:r>
              <a:rPr lang="fr-FR" dirty="0" smtClean="0"/>
              <a:t>Canadiens français</a:t>
            </a:r>
          </a:p>
          <a:p>
            <a:pPr marL="0" indent="0">
              <a:buNone/>
            </a:pPr>
            <a:r>
              <a:rPr lang="fr-FR" dirty="0" smtClean="0"/>
              <a:t>Bourgeoisie professionnelle, commerçants, riches fermiers</a:t>
            </a:r>
          </a:p>
          <a:p>
            <a:pPr marL="0" indent="0">
              <a:buNone/>
            </a:pPr>
            <a:r>
              <a:rPr lang="fr-FR" dirty="0" smtClean="0"/>
              <a:t>Quelques anglophones </a:t>
            </a:r>
            <a:r>
              <a:rPr lang="fr-FR" b="1" dirty="0" smtClean="0"/>
              <a:t>progressistes           (pour le progrès social)</a:t>
            </a:r>
          </a:p>
          <a:p>
            <a:pPr marL="0" indent="0">
              <a:buNone/>
            </a:pPr>
            <a:r>
              <a:rPr lang="fr-FR" dirty="0" smtClean="0"/>
              <a:t>Majoritaire à la Chambre d’assemblée</a:t>
            </a:r>
          </a:p>
        </p:txBody>
      </p:sp>
    </p:spTree>
    <p:extLst>
      <p:ext uri="{BB962C8B-B14F-4D97-AF65-F5344CB8AC3E}">
        <p14:creationId xmlns:p14="http://schemas.microsoft.com/office/powerpoint/2010/main" val="1872852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3652" y="3282668"/>
            <a:ext cx="10515600" cy="1325563"/>
          </a:xfrm>
        </p:spPr>
        <p:txBody>
          <a:bodyPr/>
          <a:lstStyle/>
          <a:p>
            <a:pPr algn="ctr"/>
            <a:r>
              <a:rPr lang="fr-FR" dirty="0" smtClean="0"/>
              <a:t>Journal Le Canadien</a:t>
            </a:r>
            <a:endParaRPr lang="fr-FR" dirty="0"/>
          </a:p>
        </p:txBody>
      </p:sp>
      <p:pic>
        <p:nvPicPr>
          <p:cNvPr id="3" name="Image 2"/>
          <p:cNvPicPr>
            <a:picLocks noChangeAspect="1"/>
          </p:cNvPicPr>
          <p:nvPr/>
        </p:nvPicPr>
        <p:blipFill>
          <a:blip r:embed="rId2"/>
          <a:stretch>
            <a:fillRect/>
          </a:stretch>
        </p:blipFill>
        <p:spPr>
          <a:xfrm>
            <a:off x="367896" y="371761"/>
            <a:ext cx="10919760" cy="2192782"/>
          </a:xfrm>
          <a:prstGeom prst="rect">
            <a:avLst/>
          </a:prstGeom>
        </p:spPr>
      </p:pic>
      <p:pic>
        <p:nvPicPr>
          <p:cNvPr id="4" name="Image 3"/>
          <p:cNvPicPr>
            <a:picLocks noChangeAspect="1"/>
          </p:cNvPicPr>
          <p:nvPr/>
        </p:nvPicPr>
        <p:blipFill>
          <a:blip r:embed="rId3"/>
          <a:stretch>
            <a:fillRect/>
          </a:stretch>
        </p:blipFill>
        <p:spPr>
          <a:xfrm>
            <a:off x="8001000" y="2415449"/>
            <a:ext cx="3301896" cy="4442551"/>
          </a:xfrm>
          <a:prstGeom prst="rect">
            <a:avLst/>
          </a:prstGeom>
        </p:spPr>
      </p:pic>
    </p:spTree>
    <p:extLst>
      <p:ext uri="{BB962C8B-B14F-4D97-AF65-F5344CB8AC3E}">
        <p14:creationId xmlns:p14="http://schemas.microsoft.com/office/powerpoint/2010/main" val="2877298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878312" cy="1325563"/>
          </a:xfrm>
        </p:spPr>
        <p:txBody>
          <a:bodyPr/>
          <a:lstStyle/>
          <a:p>
            <a:r>
              <a:rPr lang="fr-FR" dirty="0" smtClean="0"/>
              <a:t>James McGill          James Tod        Jacob Jordan</a:t>
            </a:r>
            <a:endParaRPr lang="fr-FR" dirty="0"/>
          </a:p>
        </p:txBody>
      </p:sp>
      <p:pic>
        <p:nvPicPr>
          <p:cNvPr id="3" name="Image 2"/>
          <p:cNvPicPr>
            <a:picLocks noChangeAspect="1"/>
          </p:cNvPicPr>
          <p:nvPr/>
        </p:nvPicPr>
        <p:blipFill>
          <a:blip r:embed="rId2"/>
          <a:stretch>
            <a:fillRect/>
          </a:stretch>
        </p:blipFill>
        <p:spPr>
          <a:xfrm>
            <a:off x="838200" y="1515872"/>
            <a:ext cx="3859784" cy="4982630"/>
          </a:xfrm>
          <a:prstGeom prst="rect">
            <a:avLst/>
          </a:prstGeom>
        </p:spPr>
      </p:pic>
    </p:spTree>
    <p:extLst>
      <p:ext uri="{BB962C8B-B14F-4D97-AF65-F5344CB8AC3E}">
        <p14:creationId xmlns:p14="http://schemas.microsoft.com/office/powerpoint/2010/main" val="13008929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British Party</a:t>
            </a:r>
            <a:endParaRPr lang="fr-FR" dirty="0"/>
          </a:p>
        </p:txBody>
      </p:sp>
      <p:pic>
        <p:nvPicPr>
          <p:cNvPr id="3" name="Image 2"/>
          <p:cNvPicPr>
            <a:picLocks noChangeAspect="1"/>
          </p:cNvPicPr>
          <p:nvPr/>
        </p:nvPicPr>
        <p:blipFill>
          <a:blip r:embed="rId2"/>
          <a:stretch>
            <a:fillRect/>
          </a:stretch>
        </p:blipFill>
        <p:spPr>
          <a:xfrm>
            <a:off x="3904094" y="1605344"/>
            <a:ext cx="4383811" cy="4916424"/>
          </a:xfrm>
          <a:prstGeom prst="rect">
            <a:avLst/>
          </a:prstGeom>
        </p:spPr>
      </p:pic>
    </p:spTree>
    <p:extLst>
      <p:ext uri="{BB962C8B-B14F-4D97-AF65-F5344CB8AC3E}">
        <p14:creationId xmlns:p14="http://schemas.microsoft.com/office/powerpoint/2010/main" val="271572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smtClean="0"/>
              <a:t>Objectifs de l’Acte constitutionnel</a:t>
            </a:r>
            <a:endParaRPr lang="fr-FR" b="1" u="sng" dirty="0"/>
          </a:p>
        </p:txBody>
      </p:sp>
      <p:sp>
        <p:nvSpPr>
          <p:cNvPr id="3" name="Espace réservé du contenu 2"/>
          <p:cNvSpPr>
            <a:spLocks noGrp="1"/>
          </p:cNvSpPr>
          <p:nvPr>
            <p:ph idx="1"/>
          </p:nvPr>
        </p:nvSpPr>
        <p:spPr>
          <a:xfrm>
            <a:off x="515815" y="1825625"/>
            <a:ext cx="11676185" cy="4351338"/>
          </a:xfrm>
        </p:spPr>
        <p:txBody>
          <a:bodyPr>
            <a:normAutofit/>
          </a:bodyPr>
          <a:lstStyle/>
          <a:p>
            <a:r>
              <a:rPr lang="fr-FR" sz="3200" dirty="0" smtClean="0"/>
              <a:t>Maintenir la dépendance politique de la colonie envers la métropole</a:t>
            </a:r>
          </a:p>
          <a:p>
            <a:r>
              <a:rPr lang="fr-FR" sz="3200" dirty="0" smtClean="0"/>
              <a:t>Diviser la Province of </a:t>
            </a:r>
            <a:r>
              <a:rPr lang="fr-FR" sz="3200" dirty="0" err="1" smtClean="0"/>
              <a:t>Quebec</a:t>
            </a:r>
            <a:r>
              <a:rPr lang="fr-FR" sz="3200" dirty="0" smtClean="0"/>
              <a:t> en deux: Haut-Canada et Bas-Canada</a:t>
            </a:r>
          </a:p>
          <a:p>
            <a:r>
              <a:rPr lang="fr-FR" sz="3200" dirty="0" smtClean="0"/>
              <a:t>Créer une structure parlementaire avec une chambre d’assemblée élue</a:t>
            </a:r>
          </a:p>
          <a:p>
            <a:r>
              <a:rPr lang="fr-FR" sz="3200" dirty="0" smtClean="0"/>
              <a:t>Permettre aux nouvelles provinces de gérer les dépenses administratives et de prélever des </a:t>
            </a:r>
            <a:r>
              <a:rPr lang="fr-FR" sz="3200" dirty="0" err="1" smtClean="0"/>
              <a:t>imp</a:t>
            </a:r>
            <a:r>
              <a:rPr lang="fr-CA" sz="3200" dirty="0" err="1" smtClean="0"/>
              <a:t>ôts</a:t>
            </a:r>
            <a:endParaRPr lang="fr-CA" sz="3200" dirty="0" smtClean="0"/>
          </a:p>
        </p:txBody>
      </p:sp>
    </p:spTree>
    <p:extLst>
      <p:ext uri="{BB962C8B-B14F-4D97-AF65-F5344CB8AC3E}">
        <p14:creationId xmlns:p14="http://schemas.microsoft.com/office/powerpoint/2010/main" val="11273561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smtClean="0"/>
              <a:t>Les partis politiques</a:t>
            </a:r>
            <a:endParaRPr lang="fr-FR" b="1" u="sng" dirty="0"/>
          </a:p>
        </p:txBody>
      </p:sp>
      <p:sp>
        <p:nvSpPr>
          <p:cNvPr id="3" name="Espace réservé du contenu 2"/>
          <p:cNvSpPr>
            <a:spLocks noGrp="1"/>
          </p:cNvSpPr>
          <p:nvPr>
            <p:ph idx="1"/>
          </p:nvPr>
        </p:nvSpPr>
        <p:spPr>
          <a:solidFill>
            <a:schemeClr val="bg1"/>
          </a:solidFill>
        </p:spPr>
        <p:txBody>
          <a:bodyPr>
            <a:normAutofit lnSpcReduction="10000"/>
          </a:bodyPr>
          <a:lstStyle/>
          <a:p>
            <a:pPr marL="0" indent="0">
              <a:buNone/>
            </a:pPr>
            <a:r>
              <a:rPr lang="fr-FR" sz="4000" b="1" dirty="0" smtClean="0"/>
              <a:t>Le British Party (Parti des marchands)</a:t>
            </a:r>
          </a:p>
          <a:p>
            <a:pPr marL="0" indent="0">
              <a:buNone/>
            </a:pPr>
            <a:r>
              <a:rPr lang="fr-FR" dirty="0" smtClean="0"/>
              <a:t>Bourgeoisie d’affaires anglophone</a:t>
            </a:r>
          </a:p>
          <a:p>
            <a:pPr marL="0" indent="0">
              <a:buNone/>
            </a:pPr>
            <a:r>
              <a:rPr lang="fr-FR" dirty="0" smtClean="0"/>
              <a:t>Domine le commerce et l’industrie</a:t>
            </a:r>
          </a:p>
          <a:p>
            <a:pPr marL="0" indent="0">
              <a:buNone/>
            </a:pPr>
            <a:r>
              <a:rPr lang="fr-FR" dirty="0" smtClean="0"/>
              <a:t>Classe économique dirigeante</a:t>
            </a:r>
          </a:p>
          <a:p>
            <a:pPr marL="0" indent="0">
              <a:buNone/>
            </a:pPr>
            <a:r>
              <a:rPr lang="fr-FR" dirty="0" smtClean="0"/>
              <a:t>Démographiquement minoritaire</a:t>
            </a:r>
          </a:p>
          <a:p>
            <a:pPr marL="0" indent="0">
              <a:buNone/>
            </a:pPr>
            <a:r>
              <a:rPr lang="fr-FR" dirty="0" smtClean="0"/>
              <a:t>Objectif: moderniser l’économie (travaux </a:t>
            </a:r>
            <a:r>
              <a:rPr lang="fr-FR" dirty="0" err="1" smtClean="0"/>
              <a:t>publics,chemins</a:t>
            </a:r>
            <a:r>
              <a:rPr lang="fr-FR" dirty="0" smtClean="0"/>
              <a:t> de fer, canaux)</a:t>
            </a:r>
          </a:p>
          <a:p>
            <a:pPr marL="0" indent="0">
              <a:buNone/>
            </a:pPr>
            <a:r>
              <a:rPr lang="fr-FR" dirty="0" smtClean="0"/>
              <a:t>Alliance avec les dirigeants (la Clique du </a:t>
            </a:r>
            <a:r>
              <a:rPr lang="fr-FR" dirty="0" err="1" smtClean="0"/>
              <a:t>Ch</a:t>
            </a:r>
            <a:r>
              <a:rPr lang="fr-CA" dirty="0" err="1" smtClean="0"/>
              <a:t>âteau</a:t>
            </a:r>
            <a:r>
              <a:rPr lang="fr-CA" dirty="0" smtClean="0"/>
              <a:t>) incluant des francophones (riches seigneurs, haut clergé, commerçants)</a:t>
            </a:r>
          </a:p>
          <a:p>
            <a:pPr marL="0" indent="0">
              <a:buNone/>
            </a:pPr>
            <a:endParaRPr lang="fr-FR" dirty="0"/>
          </a:p>
        </p:txBody>
      </p:sp>
    </p:spTree>
    <p:extLst>
      <p:ext uri="{BB962C8B-B14F-4D97-AF65-F5344CB8AC3E}">
        <p14:creationId xmlns:p14="http://schemas.microsoft.com/office/powerpoint/2010/main" val="14540474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smtClean="0"/>
              <a:t>La Clique du Château</a:t>
            </a:r>
            <a:endParaRPr lang="fr-CA" b="1" dirty="0"/>
          </a:p>
        </p:txBody>
      </p:sp>
      <p:sp>
        <p:nvSpPr>
          <p:cNvPr id="3" name="Espace réservé du contenu 2"/>
          <p:cNvSpPr>
            <a:spLocks noGrp="1"/>
          </p:cNvSpPr>
          <p:nvPr>
            <p:ph idx="1"/>
          </p:nvPr>
        </p:nvSpPr>
        <p:spPr>
          <a:xfrm>
            <a:off x="838200" y="1825625"/>
            <a:ext cx="7977554" cy="4351338"/>
          </a:xfrm>
        </p:spPr>
        <p:txBody>
          <a:bodyPr>
            <a:normAutofit lnSpcReduction="10000"/>
          </a:bodyPr>
          <a:lstStyle/>
          <a:p>
            <a:pPr marL="0" indent="0" algn="just" fontAlgn="base">
              <a:buNone/>
            </a:pPr>
            <a:r>
              <a:rPr lang="fr-CA" dirty="0"/>
              <a:t>S</a:t>
            </a:r>
            <a:r>
              <a:rPr lang="fr-CA" dirty="0" smtClean="0"/>
              <a:t>urnom </a:t>
            </a:r>
            <a:r>
              <a:rPr lang="fr-CA" dirty="0"/>
              <a:t>donné à un petit groupe de </a:t>
            </a:r>
            <a:r>
              <a:rPr lang="fr-CA" dirty="0" smtClean="0"/>
              <a:t>dirigeants qui </a:t>
            </a:r>
            <a:r>
              <a:rPr lang="fr-CA" dirty="0"/>
              <a:t>a dominé les conseils exécutif et législatif ainsi que les postes de juges et de hauts fonctionnaires du </a:t>
            </a:r>
            <a:r>
              <a:rPr lang="fr-CA" dirty="0">
                <a:hlinkClick r:id="rId4"/>
              </a:rPr>
              <a:t>BAS-CANADA</a:t>
            </a:r>
            <a:r>
              <a:rPr lang="fr-CA" dirty="0"/>
              <a:t> jusqu'aux années 1830. </a:t>
            </a:r>
            <a:endParaRPr lang="fr-CA" dirty="0" smtClean="0"/>
          </a:p>
          <a:p>
            <a:pPr marL="0" indent="0" algn="just" fontAlgn="base">
              <a:buNone/>
            </a:pPr>
            <a:r>
              <a:rPr lang="fr-CA" dirty="0" smtClean="0"/>
              <a:t>L'expression </a:t>
            </a:r>
            <a:r>
              <a:rPr lang="fr-CA" dirty="0"/>
              <a:t>fait allusion au château Saint-Louis, la résidence du gouverneur et l'emplacement des bureaux du gouvernement.</a:t>
            </a:r>
          </a:p>
          <a:p>
            <a:pPr marL="0" indent="0" algn="just" fontAlgn="base">
              <a:buNone/>
            </a:pPr>
            <a:r>
              <a:rPr lang="fr-CA" dirty="0"/>
              <a:t>La clique s'employa énergiquement à la construction de canaux, à l'établissement d'institutions bancaires et à l'abolition du </a:t>
            </a:r>
            <a:r>
              <a:rPr lang="fr-CA" dirty="0">
                <a:hlinkClick r:id="rId5"/>
              </a:rPr>
              <a:t>SYSTÈME SEIGNEURIAL</a:t>
            </a:r>
            <a:r>
              <a:rPr lang="fr-CA" dirty="0"/>
              <a:t> et du </a:t>
            </a:r>
            <a:r>
              <a:rPr lang="fr-CA" dirty="0">
                <a:hlinkClick r:id="rId6"/>
              </a:rPr>
              <a:t>DROIT CIVIL</a:t>
            </a:r>
            <a:r>
              <a:rPr lang="fr-CA" dirty="0"/>
              <a:t> français.</a:t>
            </a:r>
          </a:p>
          <a:p>
            <a:pPr marL="0" indent="0">
              <a:buNone/>
            </a:pPr>
            <a:endParaRPr lang="fr-CA" dirty="0"/>
          </a:p>
        </p:txBody>
      </p:sp>
      <p:pic>
        <p:nvPicPr>
          <p:cNvPr id="4" name="Image 3"/>
          <p:cNvPicPr>
            <a:picLocks noChangeAspect="1"/>
          </p:cNvPicPr>
          <p:nvPr/>
        </p:nvPicPr>
        <p:blipFill>
          <a:blip r:embed="rId7"/>
          <a:stretch>
            <a:fillRect/>
          </a:stretch>
        </p:blipFill>
        <p:spPr>
          <a:xfrm>
            <a:off x="10710515" y="1074005"/>
            <a:ext cx="1286569" cy="1660844"/>
          </a:xfrm>
          <a:prstGeom prst="rect">
            <a:avLst/>
          </a:prstGeom>
        </p:spPr>
      </p:pic>
      <p:pic>
        <p:nvPicPr>
          <p:cNvPr id="5" name="Image 4"/>
          <p:cNvPicPr>
            <a:picLocks noChangeAspect="1"/>
          </p:cNvPicPr>
          <p:nvPr/>
        </p:nvPicPr>
        <p:blipFill>
          <a:blip r:embed="rId8"/>
          <a:stretch>
            <a:fillRect/>
          </a:stretch>
        </p:blipFill>
        <p:spPr>
          <a:xfrm>
            <a:off x="9087611" y="1140344"/>
            <a:ext cx="1197239" cy="1594505"/>
          </a:xfrm>
          <a:prstGeom prst="rect">
            <a:avLst/>
          </a:prstGeom>
        </p:spPr>
      </p:pic>
      <p:pic>
        <p:nvPicPr>
          <p:cNvPr id="2050" name="Picture 2" descr="https://upload.wikimedia.org/wikipedia/commons/thumb/0/0e/Chateau_Saint-Louis.jpg/280px-Chateau_Saint-Loui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7950" y="4101000"/>
            <a:ext cx="2667000" cy="177165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SMARTInkShape-Group3"/>
          <p:cNvGrpSpPr/>
          <p:nvPr/>
        </p:nvGrpSpPr>
        <p:grpSpPr>
          <a:xfrm>
            <a:off x="10658475" y="4391025"/>
            <a:ext cx="161926" cy="342901"/>
            <a:chOff x="10658475" y="4391025"/>
            <a:chExt cx="161926" cy="342901"/>
          </a:xfrm>
        </p:grpSpPr>
        <p:sp>
          <p:nvSpPr>
            <p:cNvPr id="12" name="SMARTInkShape-5"/>
            <p:cNvSpPr/>
            <p:nvPr>
              <p:custDataLst>
                <p:tags r:id="rId1"/>
              </p:custDataLst>
            </p:nvPr>
          </p:nvSpPr>
          <p:spPr>
            <a:xfrm>
              <a:off x="10658475" y="4391025"/>
              <a:ext cx="38101" cy="123826"/>
            </a:xfrm>
            <a:custGeom>
              <a:avLst/>
              <a:gdLst/>
              <a:ahLst/>
              <a:cxnLst/>
              <a:rect l="0" t="0" r="0" b="0"/>
              <a:pathLst>
                <a:path w="38101" h="123826">
                  <a:moveTo>
                    <a:pt x="0" y="0"/>
                  </a:moveTo>
                  <a:lnTo>
                    <a:pt x="0" y="0"/>
                  </a:lnTo>
                  <a:lnTo>
                    <a:pt x="1058" y="9721"/>
                  </a:lnTo>
                  <a:lnTo>
                    <a:pt x="7604" y="29339"/>
                  </a:lnTo>
                  <a:lnTo>
                    <a:pt x="30998" y="70810"/>
                  </a:lnTo>
                  <a:lnTo>
                    <a:pt x="38100" y="123825"/>
                  </a:lnTo>
                </a:path>
              </a:pathLst>
            </a:custGeom>
            <a:ln w="127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3" name="SMARTInkShape-6"/>
            <p:cNvSpPr/>
            <p:nvPr>
              <p:custDataLst>
                <p:tags r:id="rId2"/>
              </p:custDataLst>
            </p:nvPr>
          </p:nvSpPr>
          <p:spPr>
            <a:xfrm>
              <a:off x="10763250" y="4667250"/>
              <a:ext cx="57151" cy="66676"/>
            </a:xfrm>
            <a:custGeom>
              <a:avLst/>
              <a:gdLst/>
              <a:ahLst/>
              <a:cxnLst/>
              <a:rect l="0" t="0" r="0" b="0"/>
              <a:pathLst>
                <a:path w="57151" h="66676">
                  <a:moveTo>
                    <a:pt x="57150" y="0"/>
                  </a:moveTo>
                  <a:lnTo>
                    <a:pt x="57150" y="0"/>
                  </a:lnTo>
                  <a:lnTo>
                    <a:pt x="13303" y="43849"/>
                  </a:lnTo>
                  <a:lnTo>
                    <a:pt x="0" y="66675"/>
                  </a:lnTo>
                </a:path>
              </a:pathLst>
            </a:custGeom>
            <a:ln w="127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Tree>
    <p:extLst>
      <p:ext uri="{BB962C8B-B14F-4D97-AF65-F5344CB8AC3E}">
        <p14:creationId xmlns:p14="http://schemas.microsoft.com/office/powerpoint/2010/main" val="1300874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9848" y="3534309"/>
            <a:ext cx="10515600" cy="1325563"/>
          </a:xfrm>
        </p:spPr>
        <p:txBody>
          <a:bodyPr/>
          <a:lstStyle/>
          <a:p>
            <a:r>
              <a:rPr lang="fr-FR" dirty="0" smtClean="0"/>
              <a:t>Journal The Mercury</a:t>
            </a:r>
            <a:endParaRPr lang="fr-FR" dirty="0"/>
          </a:p>
        </p:txBody>
      </p:sp>
      <p:pic>
        <p:nvPicPr>
          <p:cNvPr id="3" name="Image 2"/>
          <p:cNvPicPr>
            <a:picLocks noChangeAspect="1"/>
          </p:cNvPicPr>
          <p:nvPr/>
        </p:nvPicPr>
        <p:blipFill rotWithShape="1">
          <a:blip r:embed="rId2"/>
          <a:srcRect b="38631"/>
          <a:stretch/>
        </p:blipFill>
        <p:spPr>
          <a:xfrm>
            <a:off x="7627366" y="2591816"/>
            <a:ext cx="4203700" cy="3990493"/>
          </a:xfrm>
          <a:prstGeom prst="rect">
            <a:avLst/>
          </a:prstGeom>
        </p:spPr>
      </p:pic>
      <p:pic>
        <p:nvPicPr>
          <p:cNvPr id="4" name="Image 3"/>
          <p:cNvPicPr>
            <a:picLocks noChangeAspect="1"/>
          </p:cNvPicPr>
          <p:nvPr/>
        </p:nvPicPr>
        <p:blipFill>
          <a:blip r:embed="rId3"/>
          <a:stretch>
            <a:fillRect/>
          </a:stretch>
        </p:blipFill>
        <p:spPr>
          <a:xfrm>
            <a:off x="512064" y="202184"/>
            <a:ext cx="10119360" cy="2198686"/>
          </a:xfrm>
          <a:prstGeom prst="rect">
            <a:avLst/>
          </a:prstGeom>
        </p:spPr>
      </p:pic>
    </p:spTree>
    <p:extLst>
      <p:ext uri="{BB962C8B-B14F-4D97-AF65-F5344CB8AC3E}">
        <p14:creationId xmlns:p14="http://schemas.microsoft.com/office/powerpoint/2010/main" val="1397848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Opposition au parlement du </a:t>
            </a:r>
            <a:r>
              <a:rPr lang="fr-FR" b="1" u="sng" dirty="0" smtClean="0"/>
              <a:t>Bas-Canada</a:t>
            </a:r>
            <a:endParaRPr lang="fr-FR" b="1" u="sng" dirty="0"/>
          </a:p>
        </p:txBody>
      </p:sp>
      <p:graphicFrame>
        <p:nvGraphicFramePr>
          <p:cNvPr id="4" name="Espace réservé du contenu 3"/>
          <p:cNvGraphicFramePr>
            <a:graphicFrameLocks noGrp="1"/>
          </p:cNvGraphicFramePr>
          <p:nvPr>
            <p:ph idx="1"/>
            <p:extLst/>
          </p:nvPr>
        </p:nvGraphicFramePr>
        <p:xfrm>
          <a:off x="838200" y="1825625"/>
          <a:ext cx="10515600" cy="4297680"/>
        </p:xfrm>
        <a:graphic>
          <a:graphicData uri="http://schemas.openxmlformats.org/drawingml/2006/table">
            <a:tbl>
              <a:tblPr firstRow="1" bandRow="1">
                <a:tableStyleId>{F5AB1C69-6EDB-4FF4-983F-18BD219EF322}</a:tableStyleId>
              </a:tblPr>
              <a:tblGrid>
                <a:gridCol w="5257800">
                  <a:extLst>
                    <a:ext uri="{9D8B030D-6E8A-4147-A177-3AD203B41FA5}">
                      <a16:colId xmlns:a16="http://schemas.microsoft.com/office/drawing/2014/main" xmlns="" val="20000"/>
                    </a:ext>
                  </a:extLst>
                </a:gridCol>
                <a:gridCol w="5257800">
                  <a:extLst>
                    <a:ext uri="{9D8B030D-6E8A-4147-A177-3AD203B41FA5}">
                      <a16:colId xmlns:a16="http://schemas.microsoft.com/office/drawing/2014/main" xmlns="" val="20001"/>
                    </a:ext>
                  </a:extLst>
                </a:gridCol>
              </a:tblGrid>
              <a:tr h="370840">
                <a:tc>
                  <a:txBody>
                    <a:bodyPr/>
                    <a:lstStyle/>
                    <a:p>
                      <a:r>
                        <a:rPr lang="fr-FR" sz="4400" dirty="0" smtClean="0"/>
                        <a:t>Chambre d’assemblée</a:t>
                      </a:r>
                      <a:endParaRPr lang="fr-FR" sz="4400" dirty="0"/>
                    </a:p>
                  </a:txBody>
                  <a:tcPr/>
                </a:tc>
                <a:tc>
                  <a:txBody>
                    <a:bodyPr/>
                    <a:lstStyle/>
                    <a:p>
                      <a:r>
                        <a:rPr lang="fr-FR" sz="4400" dirty="0" smtClean="0"/>
                        <a:t>Conseils législatif et exécutif</a:t>
                      </a:r>
                      <a:endParaRPr lang="fr-FR" sz="4400" dirty="0"/>
                    </a:p>
                  </a:txBody>
                  <a:tcPr>
                    <a:solidFill>
                      <a:schemeClr val="accent5">
                        <a:lumMod val="40000"/>
                        <a:lumOff val="60000"/>
                      </a:schemeClr>
                    </a:solidFill>
                  </a:tcPr>
                </a:tc>
                <a:extLst>
                  <a:ext uri="{0D108BD9-81ED-4DB2-BD59-A6C34878D82A}">
                    <a16:rowId xmlns:a16="http://schemas.microsoft.com/office/drawing/2014/main" xmlns="" val="10000"/>
                  </a:ext>
                </a:extLst>
              </a:tr>
              <a:tr h="370840">
                <a:tc>
                  <a:txBody>
                    <a:bodyPr/>
                    <a:lstStyle/>
                    <a:p>
                      <a:r>
                        <a:rPr lang="fr-FR" sz="4400" dirty="0" smtClean="0"/>
                        <a:t>Bourgeoisie professionnelle</a:t>
                      </a:r>
                    </a:p>
                    <a:p>
                      <a:r>
                        <a:rPr lang="fr-FR" sz="4400" dirty="0" smtClean="0"/>
                        <a:t>(surtout francophone)</a:t>
                      </a:r>
                      <a:endParaRPr lang="fr-FR" sz="4400" dirty="0"/>
                    </a:p>
                  </a:txBody>
                  <a:tcPr/>
                </a:tc>
                <a:tc>
                  <a:txBody>
                    <a:bodyPr/>
                    <a:lstStyle/>
                    <a:p>
                      <a:r>
                        <a:rPr lang="fr-FR" sz="4400" dirty="0" smtClean="0"/>
                        <a:t>Bourgeoisie d’affaires</a:t>
                      </a:r>
                    </a:p>
                    <a:p>
                      <a:r>
                        <a:rPr lang="fr-FR" sz="4400" dirty="0" smtClean="0"/>
                        <a:t>(surtout anglophone)</a:t>
                      </a:r>
                      <a:endParaRPr lang="fr-FR" sz="4400" dirty="0"/>
                    </a:p>
                  </a:txBody>
                  <a:tcPr>
                    <a:solidFill>
                      <a:schemeClr val="accent5">
                        <a:lumMod val="40000"/>
                        <a:lumOff val="60000"/>
                      </a:schemeClr>
                    </a:solidFill>
                  </a:tcPr>
                </a:tc>
                <a:extLst>
                  <a:ext uri="{0D108BD9-81ED-4DB2-BD59-A6C34878D82A}">
                    <a16:rowId xmlns:a16="http://schemas.microsoft.com/office/drawing/2014/main" xmlns="" val="10001"/>
                  </a:ext>
                </a:extLst>
              </a:tr>
              <a:tr h="370840">
                <a:tc>
                  <a:txBody>
                    <a:bodyPr/>
                    <a:lstStyle/>
                    <a:p>
                      <a:endParaRPr lang="fr-FR" sz="4400" dirty="0"/>
                    </a:p>
                  </a:txBody>
                  <a:tcPr/>
                </a:tc>
                <a:tc>
                  <a:txBody>
                    <a:bodyPr/>
                    <a:lstStyle/>
                    <a:p>
                      <a:endParaRPr lang="fr-FR" sz="4400" dirty="0"/>
                    </a:p>
                  </a:txBody>
                  <a:tcPr/>
                </a:tc>
                <a:extLst>
                  <a:ext uri="{0D108BD9-81ED-4DB2-BD59-A6C34878D82A}">
                    <a16:rowId xmlns:a16="http://schemas.microsoft.com/office/drawing/2014/main" xmlns="" val="10002"/>
                  </a:ext>
                </a:extLst>
              </a:tr>
            </a:tbl>
          </a:graphicData>
        </a:graphic>
      </p:graphicFrame>
      <p:sp>
        <p:nvSpPr>
          <p:cNvPr id="5" name="Double flèche horizontale 4"/>
          <p:cNvSpPr/>
          <p:nvPr/>
        </p:nvSpPr>
        <p:spPr>
          <a:xfrm>
            <a:off x="5099539" y="2203938"/>
            <a:ext cx="996461" cy="597877"/>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pic>
        <p:nvPicPr>
          <p:cNvPr id="3076" name="Picture 4" descr="https://upload.wikimedia.org/wikipedia/commons/thumb/7/7f/John_Molson_Sr.jpg/220px-John_Molson_S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2707" y="5344451"/>
            <a:ext cx="1078768" cy="143672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3244" y="5331134"/>
            <a:ext cx="1168988" cy="1476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descr="https://upload.wikimedia.org/wikipedia/en/thumb/7/77/Jean-Antoine_Panet.jpg/220px-Jean-Antoine_Pan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42" y="5322277"/>
            <a:ext cx="1075316" cy="142235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s://upload.wikimedia.org/wikipedia/commons/thumb/9/9c/Gabriel_Elz%C3%A9ar_Taschereau.jpg/220px-Gabriel_Elz%C3%A9ar_Tascherea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200" y="5344451"/>
            <a:ext cx="1047750" cy="1400176"/>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http://media-2.web.britannica.com/eb-media/05/172805-004-3CE3885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9047" y="5331134"/>
            <a:ext cx="1179496" cy="1426810"/>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http://media-2.web.britannica.com/eb-media/55/36055-004-8595A97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4681" y="5331134"/>
            <a:ext cx="1099709" cy="137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226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1158090931"/>
              </p:ext>
            </p:extLst>
          </p:nvPr>
        </p:nvGraphicFramePr>
        <p:xfrm>
          <a:off x="838200" y="1825624"/>
          <a:ext cx="10515600" cy="2932119"/>
        </p:xfrm>
        <a:graphic>
          <a:graphicData uri="http://schemas.openxmlformats.org/drawingml/2006/table">
            <a:tbl>
              <a:tblPr firstRow="1" bandRow="1">
                <a:tableStyleId>{21E4AEA4-8DFA-4A89-87EB-49C32662AFE0}</a:tableStyleId>
              </a:tblPr>
              <a:tblGrid>
                <a:gridCol w="10515600">
                  <a:extLst>
                    <a:ext uri="{9D8B030D-6E8A-4147-A177-3AD203B41FA5}">
                      <a16:colId xmlns:a16="http://schemas.microsoft.com/office/drawing/2014/main" xmlns="" val="20000"/>
                    </a:ext>
                  </a:extLst>
                </a:gridCol>
              </a:tblGrid>
              <a:tr h="714588">
                <a:tc>
                  <a:txBody>
                    <a:bodyPr/>
                    <a:lstStyle/>
                    <a:p>
                      <a:r>
                        <a:rPr lang="fr-FR" sz="6000" dirty="0" smtClean="0"/>
                        <a:t>Le peuple</a:t>
                      </a:r>
                      <a:endParaRPr lang="fr-FR" sz="6000" dirty="0"/>
                    </a:p>
                  </a:txBody>
                  <a:tcPr/>
                </a:tc>
                <a:extLst>
                  <a:ext uri="{0D108BD9-81ED-4DB2-BD59-A6C34878D82A}">
                    <a16:rowId xmlns:a16="http://schemas.microsoft.com/office/drawing/2014/main" xmlns="" val="10000"/>
                  </a:ext>
                </a:extLst>
              </a:tr>
              <a:tr h="528173">
                <a:tc>
                  <a:txBody>
                    <a:bodyPr/>
                    <a:lstStyle/>
                    <a:p>
                      <a:r>
                        <a:rPr lang="fr-FR" sz="2800" dirty="0" smtClean="0"/>
                        <a:t>Droit de vote pour élire les députés de la Chambre</a:t>
                      </a:r>
                      <a:r>
                        <a:rPr lang="fr-FR" sz="2800" baseline="0" dirty="0" smtClean="0"/>
                        <a:t> d’assemblée</a:t>
                      </a:r>
                      <a:endParaRPr lang="fr-FR" sz="2800" dirty="0" smtClean="0"/>
                    </a:p>
                  </a:txBody>
                  <a:tcPr/>
                </a:tc>
                <a:extLst>
                  <a:ext uri="{0D108BD9-81ED-4DB2-BD59-A6C34878D82A}">
                    <a16:rowId xmlns:a16="http://schemas.microsoft.com/office/drawing/2014/main" xmlns="" val="10001"/>
                  </a:ext>
                </a:extLst>
              </a:tr>
              <a:tr h="1398106">
                <a:tc>
                  <a:txBody>
                    <a:bodyPr/>
                    <a:lstStyle/>
                    <a:p>
                      <a:r>
                        <a:rPr lang="fr-FR" sz="4800" b="1" dirty="0" smtClean="0"/>
                        <a:t>Qui</a:t>
                      </a:r>
                      <a:r>
                        <a:rPr lang="fr-FR" sz="4800" b="1" baseline="0" dirty="0" smtClean="0"/>
                        <a:t> peut voter?</a:t>
                      </a:r>
                      <a:endParaRPr lang="fr-FR" sz="4800" b="1"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8388437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dirty="0" smtClean="0"/>
              <a:t>Les r</a:t>
            </a:r>
            <a:r>
              <a:rPr lang="fr-CA" sz="4800" b="1" dirty="0" err="1" smtClean="0"/>
              <a:t>ôles</a:t>
            </a:r>
            <a:r>
              <a:rPr lang="fr-CA" sz="4800" b="1" dirty="0" smtClean="0"/>
              <a:t> politiques</a:t>
            </a:r>
            <a:endParaRPr lang="fr-FR" sz="4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039073636"/>
              </p:ext>
            </p:extLst>
          </p:nvPr>
        </p:nvGraphicFramePr>
        <p:xfrm>
          <a:off x="838200" y="1825624"/>
          <a:ext cx="10515600" cy="3332333"/>
        </p:xfrm>
        <a:graphic>
          <a:graphicData uri="http://schemas.openxmlformats.org/drawingml/2006/table">
            <a:tbl>
              <a:tblPr firstRow="1" bandRow="1">
                <a:tableStyleId>{21E4AEA4-8DFA-4A89-87EB-49C32662AFE0}</a:tableStyleId>
              </a:tblPr>
              <a:tblGrid>
                <a:gridCol w="10515600">
                  <a:extLst>
                    <a:ext uri="{9D8B030D-6E8A-4147-A177-3AD203B41FA5}">
                      <a16:colId xmlns:a16="http://schemas.microsoft.com/office/drawing/2014/main" xmlns="" val="20000"/>
                    </a:ext>
                  </a:extLst>
                </a:gridCol>
              </a:tblGrid>
              <a:tr h="714588">
                <a:tc>
                  <a:txBody>
                    <a:bodyPr/>
                    <a:lstStyle/>
                    <a:p>
                      <a:r>
                        <a:rPr lang="fr-FR" sz="6000" dirty="0" smtClean="0"/>
                        <a:t>Le peuple</a:t>
                      </a:r>
                      <a:endParaRPr lang="fr-FR" sz="6000" dirty="0"/>
                    </a:p>
                  </a:txBody>
                  <a:tcPr/>
                </a:tc>
                <a:extLst>
                  <a:ext uri="{0D108BD9-81ED-4DB2-BD59-A6C34878D82A}">
                    <a16:rowId xmlns:a16="http://schemas.microsoft.com/office/drawing/2014/main" xmlns="" val="10000"/>
                  </a:ext>
                </a:extLst>
              </a:tr>
              <a:tr h="528173">
                <a:tc>
                  <a:txBody>
                    <a:bodyPr/>
                    <a:lstStyle/>
                    <a:p>
                      <a:r>
                        <a:rPr lang="fr-FR" sz="2800" dirty="0" smtClean="0"/>
                        <a:t>Droit de vote pour élire les députés de la Chambre</a:t>
                      </a:r>
                      <a:r>
                        <a:rPr lang="fr-FR" sz="2800" baseline="0" dirty="0" smtClean="0"/>
                        <a:t> d’assemblée</a:t>
                      </a:r>
                      <a:endParaRPr lang="fr-FR" sz="2800" dirty="0" smtClean="0"/>
                    </a:p>
                  </a:txBody>
                  <a:tcPr/>
                </a:tc>
                <a:extLst>
                  <a:ext uri="{0D108BD9-81ED-4DB2-BD59-A6C34878D82A}">
                    <a16:rowId xmlns:a16="http://schemas.microsoft.com/office/drawing/2014/main" xmlns="" val="10001"/>
                  </a:ext>
                </a:extLst>
              </a:tr>
              <a:tr h="1398106">
                <a:tc>
                  <a:txBody>
                    <a:bodyPr/>
                    <a:lstStyle/>
                    <a:p>
                      <a:r>
                        <a:rPr lang="fr-FR" sz="2800" dirty="0" smtClean="0"/>
                        <a:t>Tous les sujets britanniques de 21 ans et +, propriétaires ou locataires qui paient un loyer</a:t>
                      </a:r>
                      <a:r>
                        <a:rPr lang="fr-FR" sz="2800" baseline="0" dirty="0" smtClean="0"/>
                        <a:t> (cens)</a:t>
                      </a:r>
                      <a:endParaRPr lang="fr-FR" sz="2800" dirty="0" smtClean="0"/>
                    </a:p>
                    <a:p>
                      <a:endParaRPr lang="fr-FR" sz="2800" dirty="0" smtClean="0"/>
                    </a:p>
                    <a:p>
                      <a:r>
                        <a:rPr lang="fr-FR" sz="2800" dirty="0" smtClean="0"/>
                        <a:t>Les femmes ont le droit de voter,</a:t>
                      </a:r>
                      <a:r>
                        <a:rPr lang="fr-FR" sz="2800" baseline="0" dirty="0" smtClean="0"/>
                        <a:t> mais on leur retirera ce droit en 1834</a:t>
                      </a:r>
                      <a:endParaRPr lang="fr-FR" sz="2800"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9122690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Comment se déroulent les élections?</a:t>
            </a:r>
            <a:endParaRPr lang="fr-FR" b="1" dirty="0"/>
          </a:p>
        </p:txBody>
      </p:sp>
    </p:spTree>
    <p:extLst>
      <p:ext uri="{BB962C8B-B14F-4D97-AF65-F5344CB8AC3E}">
        <p14:creationId xmlns:p14="http://schemas.microsoft.com/office/powerpoint/2010/main" val="20196733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tp://primaire.recitus.qc.ca/sites/default/files/images/nn_1338d42b5059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461" y="230867"/>
            <a:ext cx="10081846" cy="66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3782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4800" b="1" dirty="0" smtClean="0"/>
              <a:t>Et au Haut-Canada?</a:t>
            </a:r>
            <a:endParaRPr lang="fr-FR" sz="4800" b="1" dirty="0"/>
          </a:p>
        </p:txBody>
      </p:sp>
      <p:pic>
        <p:nvPicPr>
          <p:cNvPr id="5" name="Picture 2" descr="http://alloprof.biz/ImagesDesFiches/bv3/h1163i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762" y="1390104"/>
            <a:ext cx="7386475" cy="537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8236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braishistoire404.pbworks.com/f/R%C3%89VISION+POUR+TEST+DU+23+OCTOBRE-image-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907" y="0"/>
            <a:ext cx="6670431" cy="6850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72554" y="2649415"/>
            <a:ext cx="3223846" cy="4009293"/>
          </a:xfrm>
          <a:prstGeom prst="rect">
            <a:avLst/>
          </a:prstGeom>
          <a:noFill/>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3" name="Rectangle 2"/>
          <p:cNvSpPr/>
          <p:nvPr/>
        </p:nvSpPr>
        <p:spPr>
          <a:xfrm>
            <a:off x="2766646" y="2649414"/>
            <a:ext cx="3176954" cy="4009293"/>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800233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026" name="Picture 2" descr="http://alloprof.biz/ImagesDesFiches/bv3/h1163i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168" y="-20303"/>
            <a:ext cx="9460523" cy="687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924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Opposition au parlement du </a:t>
            </a:r>
            <a:r>
              <a:rPr lang="fr-FR" b="1" u="sng" dirty="0" smtClean="0"/>
              <a:t>Haut-Canada</a:t>
            </a:r>
            <a:endParaRPr lang="fr-FR" b="1" u="sng"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273103912"/>
              </p:ext>
            </p:extLst>
          </p:nvPr>
        </p:nvGraphicFramePr>
        <p:xfrm>
          <a:off x="838200" y="1825625"/>
          <a:ext cx="10515600" cy="4297680"/>
        </p:xfrm>
        <a:graphic>
          <a:graphicData uri="http://schemas.openxmlformats.org/drawingml/2006/table">
            <a:tbl>
              <a:tblPr firstRow="1" bandRow="1">
                <a:tableStyleId>{F5AB1C69-6EDB-4FF4-983F-18BD219EF322}</a:tableStyleId>
              </a:tblPr>
              <a:tblGrid>
                <a:gridCol w="5257800">
                  <a:extLst>
                    <a:ext uri="{9D8B030D-6E8A-4147-A177-3AD203B41FA5}">
                      <a16:colId xmlns:a16="http://schemas.microsoft.com/office/drawing/2014/main" xmlns="" val="20000"/>
                    </a:ext>
                  </a:extLst>
                </a:gridCol>
                <a:gridCol w="5257800">
                  <a:extLst>
                    <a:ext uri="{9D8B030D-6E8A-4147-A177-3AD203B41FA5}">
                      <a16:colId xmlns:a16="http://schemas.microsoft.com/office/drawing/2014/main" xmlns="" val="20001"/>
                    </a:ext>
                  </a:extLst>
                </a:gridCol>
              </a:tblGrid>
              <a:tr h="370840">
                <a:tc>
                  <a:txBody>
                    <a:bodyPr/>
                    <a:lstStyle/>
                    <a:p>
                      <a:r>
                        <a:rPr lang="fr-FR" sz="4400" dirty="0" smtClean="0"/>
                        <a:t>Chambre d’assemblée</a:t>
                      </a:r>
                      <a:endParaRPr lang="fr-FR" sz="4400" dirty="0"/>
                    </a:p>
                  </a:txBody>
                  <a:tcPr/>
                </a:tc>
                <a:tc>
                  <a:txBody>
                    <a:bodyPr/>
                    <a:lstStyle/>
                    <a:p>
                      <a:r>
                        <a:rPr lang="fr-FR" sz="4400" dirty="0" smtClean="0"/>
                        <a:t>Conseils législatif et exécutif</a:t>
                      </a:r>
                      <a:endParaRPr lang="fr-FR" sz="4400" dirty="0"/>
                    </a:p>
                  </a:txBody>
                  <a:tcPr>
                    <a:solidFill>
                      <a:schemeClr val="accent5">
                        <a:lumMod val="40000"/>
                        <a:lumOff val="60000"/>
                      </a:schemeClr>
                    </a:solidFill>
                  </a:tcPr>
                </a:tc>
                <a:extLst>
                  <a:ext uri="{0D108BD9-81ED-4DB2-BD59-A6C34878D82A}">
                    <a16:rowId xmlns:a16="http://schemas.microsoft.com/office/drawing/2014/main" xmlns="" val="10000"/>
                  </a:ext>
                </a:extLst>
              </a:tr>
              <a:tr h="370840">
                <a:tc>
                  <a:txBody>
                    <a:bodyPr/>
                    <a:lstStyle/>
                    <a:p>
                      <a:r>
                        <a:rPr lang="fr-FR" sz="4400" dirty="0" smtClean="0"/>
                        <a:t>Bourgeoisie professionnelle</a:t>
                      </a:r>
                    </a:p>
                  </a:txBody>
                  <a:tcPr/>
                </a:tc>
                <a:tc>
                  <a:txBody>
                    <a:bodyPr/>
                    <a:lstStyle/>
                    <a:p>
                      <a:r>
                        <a:rPr lang="fr-FR" sz="4400" dirty="0" smtClean="0"/>
                        <a:t>Bourgeoisie d’affaires,</a:t>
                      </a:r>
                    </a:p>
                    <a:p>
                      <a:r>
                        <a:rPr lang="fr-FR" sz="4400" dirty="0" smtClean="0"/>
                        <a:t>Haut</a:t>
                      </a:r>
                      <a:r>
                        <a:rPr lang="fr-FR" sz="4400" baseline="0" dirty="0" smtClean="0"/>
                        <a:t> clergé anglican,</a:t>
                      </a:r>
                    </a:p>
                    <a:p>
                      <a:r>
                        <a:rPr lang="fr-FR" sz="4400" baseline="0" dirty="0" smtClean="0"/>
                        <a:t>Dirigeants coloniaux</a:t>
                      </a:r>
                      <a:endParaRPr lang="fr-FR" sz="4400" dirty="0" smtClean="0"/>
                    </a:p>
                  </a:txBody>
                  <a:tcPr>
                    <a:solidFill>
                      <a:schemeClr val="accent5">
                        <a:lumMod val="40000"/>
                        <a:lumOff val="60000"/>
                      </a:schemeClr>
                    </a:solidFill>
                  </a:tcPr>
                </a:tc>
                <a:extLst>
                  <a:ext uri="{0D108BD9-81ED-4DB2-BD59-A6C34878D82A}">
                    <a16:rowId xmlns:a16="http://schemas.microsoft.com/office/drawing/2014/main" xmlns="" val="10001"/>
                  </a:ext>
                </a:extLst>
              </a:tr>
              <a:tr h="370840">
                <a:tc>
                  <a:txBody>
                    <a:bodyPr/>
                    <a:lstStyle/>
                    <a:p>
                      <a:endParaRPr lang="fr-FR" sz="4400" dirty="0"/>
                    </a:p>
                  </a:txBody>
                  <a:tcPr/>
                </a:tc>
                <a:tc>
                  <a:txBody>
                    <a:bodyPr/>
                    <a:lstStyle/>
                    <a:p>
                      <a:endParaRPr lang="fr-FR" sz="4400" dirty="0"/>
                    </a:p>
                  </a:txBody>
                  <a:tcPr/>
                </a:tc>
                <a:extLst>
                  <a:ext uri="{0D108BD9-81ED-4DB2-BD59-A6C34878D82A}">
                    <a16:rowId xmlns:a16="http://schemas.microsoft.com/office/drawing/2014/main" xmlns="" val="10002"/>
                  </a:ext>
                </a:extLst>
              </a:tr>
            </a:tbl>
          </a:graphicData>
        </a:graphic>
      </p:graphicFrame>
      <p:sp>
        <p:nvSpPr>
          <p:cNvPr id="5" name="Double flèche horizontale 4"/>
          <p:cNvSpPr/>
          <p:nvPr/>
        </p:nvSpPr>
        <p:spPr>
          <a:xfrm>
            <a:off x="5099539" y="2203938"/>
            <a:ext cx="996461" cy="597877"/>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2"/>
          <a:stretch>
            <a:fillRect/>
          </a:stretch>
        </p:blipFill>
        <p:spPr>
          <a:xfrm>
            <a:off x="1000331" y="4802086"/>
            <a:ext cx="1483164" cy="1891791"/>
          </a:xfrm>
          <a:prstGeom prst="rect">
            <a:avLst/>
          </a:prstGeom>
        </p:spPr>
      </p:pic>
      <p:pic>
        <p:nvPicPr>
          <p:cNvPr id="7" name="Image 6"/>
          <p:cNvPicPr>
            <a:picLocks noChangeAspect="1"/>
          </p:cNvPicPr>
          <p:nvPr/>
        </p:nvPicPr>
        <p:blipFill>
          <a:blip r:embed="rId3"/>
          <a:stretch>
            <a:fillRect/>
          </a:stretch>
        </p:blipFill>
        <p:spPr>
          <a:xfrm>
            <a:off x="2839491" y="4802086"/>
            <a:ext cx="1341906" cy="1845601"/>
          </a:xfrm>
          <a:prstGeom prst="rect">
            <a:avLst/>
          </a:prstGeom>
        </p:spPr>
      </p:pic>
      <p:pic>
        <p:nvPicPr>
          <p:cNvPr id="4098" name="Picture 2" descr="Sir John Beverley Robin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228" y="5275013"/>
            <a:ext cx="869768" cy="1458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6632" y="5255612"/>
            <a:ext cx="1107985" cy="1540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6789" y="5272965"/>
            <a:ext cx="1309561" cy="1585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10825" y="5332300"/>
            <a:ext cx="1142975" cy="151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0921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a:t>
            </a:r>
            <a:r>
              <a:rPr lang="fr-FR" i="1" dirty="0" err="1" smtClean="0"/>
              <a:t>Family</a:t>
            </a:r>
            <a:r>
              <a:rPr lang="fr-FR" i="1" dirty="0" smtClean="0"/>
              <a:t> Compact</a:t>
            </a:r>
            <a:endParaRPr lang="fr-FR" i="1" dirty="0"/>
          </a:p>
        </p:txBody>
      </p:sp>
      <p:pic>
        <p:nvPicPr>
          <p:cNvPr id="3" name="Image 2"/>
          <p:cNvPicPr>
            <a:picLocks noChangeAspect="1"/>
          </p:cNvPicPr>
          <p:nvPr/>
        </p:nvPicPr>
        <p:blipFill>
          <a:blip r:embed="rId2"/>
          <a:stretch>
            <a:fillRect/>
          </a:stretch>
        </p:blipFill>
        <p:spPr>
          <a:xfrm>
            <a:off x="3552444" y="1894840"/>
            <a:ext cx="5257800" cy="4165600"/>
          </a:xfrm>
          <a:prstGeom prst="rect">
            <a:avLst/>
          </a:prstGeom>
        </p:spPr>
      </p:pic>
      <p:pic>
        <p:nvPicPr>
          <p:cNvPr id="5122" name="Picture 2" descr="Sir John Beverley Robi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163" y="773611"/>
            <a:ext cx="1715477" cy="287578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290" y="773611"/>
            <a:ext cx="2178738" cy="263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016" y="3270738"/>
            <a:ext cx="2338817" cy="3250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4436" y="3179017"/>
            <a:ext cx="2599469" cy="3434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5481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William Lyon Mackenzie</a:t>
            </a:r>
            <a:endParaRPr lang="fr-FR" dirty="0"/>
          </a:p>
        </p:txBody>
      </p:sp>
      <p:pic>
        <p:nvPicPr>
          <p:cNvPr id="3" name="Image 2"/>
          <p:cNvPicPr>
            <a:picLocks noChangeAspect="1"/>
          </p:cNvPicPr>
          <p:nvPr/>
        </p:nvPicPr>
        <p:blipFill>
          <a:blip r:embed="rId2"/>
          <a:stretch>
            <a:fillRect/>
          </a:stretch>
        </p:blipFill>
        <p:spPr>
          <a:xfrm>
            <a:off x="4177157" y="1369494"/>
            <a:ext cx="3837686" cy="5278193"/>
          </a:xfrm>
          <a:prstGeom prst="rect">
            <a:avLst/>
          </a:prstGeom>
        </p:spPr>
      </p:pic>
    </p:spTree>
    <p:extLst>
      <p:ext uri="{BB962C8B-B14F-4D97-AF65-F5344CB8AC3E}">
        <p14:creationId xmlns:p14="http://schemas.microsoft.com/office/powerpoint/2010/main" val="10546898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Robert Baldwin</a:t>
            </a:r>
            <a:endParaRPr lang="fr-FR" dirty="0"/>
          </a:p>
        </p:txBody>
      </p:sp>
      <p:pic>
        <p:nvPicPr>
          <p:cNvPr id="3" name="Image 2"/>
          <p:cNvPicPr>
            <a:picLocks noChangeAspect="1"/>
          </p:cNvPicPr>
          <p:nvPr/>
        </p:nvPicPr>
        <p:blipFill>
          <a:blip r:embed="rId2"/>
          <a:stretch>
            <a:fillRect/>
          </a:stretch>
        </p:blipFill>
        <p:spPr>
          <a:xfrm>
            <a:off x="4034536" y="1357354"/>
            <a:ext cx="4122928" cy="5258837"/>
          </a:xfrm>
          <a:prstGeom prst="rect">
            <a:avLst/>
          </a:prstGeom>
        </p:spPr>
      </p:pic>
    </p:spTree>
    <p:extLst>
      <p:ext uri="{BB962C8B-B14F-4D97-AF65-F5344CB8AC3E}">
        <p14:creationId xmlns:p14="http://schemas.microsoft.com/office/powerpoint/2010/main" val="15206237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077686" y="365125"/>
            <a:ext cx="10276114" cy="1325563"/>
          </a:xfrm>
        </p:spPr>
        <p:txBody>
          <a:bodyPr/>
          <a:lstStyle/>
          <a:p>
            <a:pPr algn="ctr"/>
            <a:r>
              <a:rPr lang="fr-FR" b="1" dirty="0" smtClean="0"/>
              <a:t>Quelles sont les étapes pour créer des lois?</a:t>
            </a:r>
            <a:endParaRPr lang="fr-FR" b="1" dirty="0"/>
          </a:p>
        </p:txBody>
      </p:sp>
    </p:spTree>
    <p:extLst>
      <p:ext uri="{BB962C8B-B14F-4D97-AF65-F5344CB8AC3E}">
        <p14:creationId xmlns:p14="http://schemas.microsoft.com/office/powerpoint/2010/main" val="17500352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7686" y="365125"/>
            <a:ext cx="10276114" cy="1325563"/>
          </a:xfrm>
        </p:spPr>
        <p:txBody>
          <a:bodyPr/>
          <a:lstStyle/>
          <a:p>
            <a:pPr algn="ctr"/>
            <a:r>
              <a:rPr lang="fr-FR" b="1" dirty="0" smtClean="0"/>
              <a:t>Quelles sont les étapes pour créer des lois?</a:t>
            </a:r>
            <a:endParaRPr lang="fr-FR" b="1" dirty="0"/>
          </a:p>
        </p:txBody>
      </p:sp>
      <p:sp>
        <p:nvSpPr>
          <p:cNvPr id="3" name="ZoneTexte 2"/>
          <p:cNvSpPr txBox="1"/>
          <p:nvPr/>
        </p:nvSpPr>
        <p:spPr>
          <a:xfrm>
            <a:off x="953037" y="1690688"/>
            <a:ext cx="10400763" cy="4031873"/>
          </a:xfrm>
          <a:prstGeom prst="rect">
            <a:avLst/>
          </a:prstGeom>
          <a:noFill/>
        </p:spPr>
        <p:txBody>
          <a:bodyPr wrap="square" rtlCol="0">
            <a:spAutoFit/>
          </a:bodyPr>
          <a:lstStyle/>
          <a:p>
            <a:r>
              <a:rPr lang="fr-CA" sz="3200" b="1" u="sng" dirty="0" smtClean="0">
                <a:latin typeface="Arial" panose="020B0604020202020204" pitchFamily="34" charset="0"/>
                <a:cs typeface="Arial" panose="020B0604020202020204" pitchFamily="34" charset="0"/>
              </a:rPr>
              <a:t>1 </a:t>
            </a:r>
            <a:r>
              <a:rPr lang="fr-CA" sz="3200" b="1" u="sng" dirty="0" smtClean="0"/>
              <a:t>Une </a:t>
            </a:r>
            <a:r>
              <a:rPr lang="fr-CA" sz="3200" b="1" u="sng" dirty="0"/>
              <a:t>première étape à la Chambre d'assemblée</a:t>
            </a:r>
            <a:r>
              <a:rPr lang="fr-CA" sz="3200" b="1" dirty="0"/>
              <a:t> </a:t>
            </a:r>
            <a:endParaRPr lang="fr-CA" sz="3200" dirty="0" smtClean="0">
              <a:latin typeface="Arial" panose="020B0604020202020204" pitchFamily="34" charset="0"/>
              <a:cs typeface="Arial" panose="020B0604020202020204" pitchFamily="34" charset="0"/>
            </a:endParaRPr>
          </a:p>
          <a:p>
            <a:endParaRPr lang="fr-CA" sz="3200" dirty="0">
              <a:latin typeface="Arial" panose="020B0604020202020204" pitchFamily="34" charset="0"/>
              <a:cs typeface="Arial" panose="020B0604020202020204" pitchFamily="34" charset="0"/>
            </a:endParaRPr>
          </a:p>
          <a:p>
            <a:r>
              <a:rPr lang="fr-CA" sz="3200" dirty="0" smtClean="0">
                <a:cs typeface="Arial" panose="020B0604020202020204" pitchFamily="34" charset="0"/>
              </a:rPr>
              <a:t>Pour </a:t>
            </a:r>
            <a:r>
              <a:rPr lang="fr-CA" sz="3200" dirty="0">
                <a:cs typeface="Arial" panose="020B0604020202020204" pitchFamily="34" charset="0"/>
              </a:rPr>
              <a:t>faire adopter une loi, il faut d'abord déposer un projet de loi devant la </a:t>
            </a:r>
            <a:r>
              <a:rPr lang="fr-CA" sz="3200" dirty="0">
                <a:solidFill>
                  <a:srgbClr val="0070C0"/>
                </a:solidFill>
                <a:cs typeface="Arial" panose="020B0604020202020204" pitchFamily="34" charset="0"/>
              </a:rPr>
              <a:t>Chambre d'assemblée </a:t>
            </a:r>
            <a:r>
              <a:rPr lang="fr-CA" sz="3200" dirty="0">
                <a:cs typeface="Arial" panose="020B0604020202020204" pitchFamily="34" charset="0"/>
              </a:rPr>
              <a:t>qui est composée de députés élus par la population. La Chambre débat du projet, en discute et propose des modifications, si nécessaire. Si une majorité de députés vote «oui», la Chambre considère le projet adopté.</a:t>
            </a:r>
            <a:endParaRPr lang="fr-CA" sz="3200" dirty="0">
              <a:cs typeface="Arial" panose="020B0604020202020204" pitchFamily="34" charset="0"/>
            </a:endParaRPr>
          </a:p>
        </p:txBody>
      </p:sp>
    </p:spTree>
    <p:extLst>
      <p:ext uri="{BB962C8B-B14F-4D97-AF65-F5344CB8AC3E}">
        <p14:creationId xmlns:p14="http://schemas.microsoft.com/office/powerpoint/2010/main" val="32160327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7686" y="365125"/>
            <a:ext cx="10276114" cy="1325563"/>
          </a:xfrm>
        </p:spPr>
        <p:txBody>
          <a:bodyPr/>
          <a:lstStyle/>
          <a:p>
            <a:pPr algn="ctr"/>
            <a:r>
              <a:rPr lang="fr-FR" b="1" dirty="0" smtClean="0"/>
              <a:t>Quelles sont les étapes pour créer des lois?</a:t>
            </a:r>
            <a:endParaRPr lang="fr-FR" b="1" dirty="0"/>
          </a:p>
        </p:txBody>
      </p:sp>
      <p:sp>
        <p:nvSpPr>
          <p:cNvPr id="3" name="ZoneTexte 2"/>
          <p:cNvSpPr txBox="1"/>
          <p:nvPr/>
        </p:nvSpPr>
        <p:spPr>
          <a:xfrm>
            <a:off x="953037" y="1690688"/>
            <a:ext cx="10400763" cy="3539430"/>
          </a:xfrm>
          <a:prstGeom prst="rect">
            <a:avLst/>
          </a:prstGeom>
          <a:noFill/>
        </p:spPr>
        <p:txBody>
          <a:bodyPr wrap="square" rtlCol="0">
            <a:spAutoFit/>
          </a:bodyPr>
          <a:lstStyle/>
          <a:p>
            <a:r>
              <a:rPr lang="fr-CA" sz="3200" b="1" u="sng" dirty="0" smtClean="0"/>
              <a:t>2 Une </a:t>
            </a:r>
            <a:r>
              <a:rPr lang="fr-CA" sz="3200" b="1" u="sng" dirty="0"/>
              <a:t>deuxième étape au Conseil législatif </a:t>
            </a:r>
            <a:r>
              <a:rPr lang="fr-CA" sz="3200" dirty="0"/>
              <a:t/>
            </a:r>
            <a:br>
              <a:rPr lang="fr-CA" sz="3200" dirty="0"/>
            </a:br>
            <a:endParaRPr lang="fr-CA" sz="3200" dirty="0" smtClean="0"/>
          </a:p>
          <a:p>
            <a:r>
              <a:rPr lang="fr-CA" sz="3200" dirty="0" smtClean="0"/>
              <a:t>Le </a:t>
            </a:r>
            <a:r>
              <a:rPr lang="fr-CA" sz="3200" dirty="0"/>
              <a:t>projet de loi est ensuite envoyé au </a:t>
            </a:r>
            <a:r>
              <a:rPr lang="fr-CA" sz="3200" b="1" dirty="0">
                <a:solidFill>
                  <a:srgbClr val="C00000"/>
                </a:solidFill>
              </a:rPr>
              <a:t>Conseil législatif </a:t>
            </a:r>
            <a:r>
              <a:rPr lang="fr-CA" sz="3200" dirty="0"/>
              <a:t>dont les membres sont nommés par le gouverneur. Là, les conseillers répètent la même </a:t>
            </a:r>
            <a:r>
              <a:rPr lang="fr-CA" sz="3200" dirty="0" smtClean="0"/>
              <a:t>procédure. </a:t>
            </a:r>
            <a:r>
              <a:rPr lang="fr-CA" sz="3200" dirty="0"/>
              <a:t>Ils ont le pouvoir de refuser </a:t>
            </a:r>
            <a:r>
              <a:rPr lang="fr-CA" sz="3200" dirty="0" smtClean="0"/>
              <a:t>les </a:t>
            </a:r>
            <a:r>
              <a:rPr lang="fr-CA" sz="3200" dirty="0"/>
              <a:t>projets de loi ou d’y ajouter des amendements (modifications</a:t>
            </a:r>
            <a:r>
              <a:rPr lang="fr-CA" sz="3200" dirty="0" smtClean="0"/>
              <a:t>).</a:t>
            </a:r>
            <a:endParaRPr lang="fr-C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0317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7686" y="365125"/>
            <a:ext cx="10276114" cy="1325563"/>
          </a:xfrm>
        </p:spPr>
        <p:txBody>
          <a:bodyPr/>
          <a:lstStyle/>
          <a:p>
            <a:pPr algn="ctr"/>
            <a:r>
              <a:rPr lang="fr-FR" b="1" dirty="0" smtClean="0"/>
              <a:t>Quelles sont les étapes pour créer des lois?</a:t>
            </a:r>
            <a:endParaRPr lang="fr-FR" b="1" dirty="0"/>
          </a:p>
        </p:txBody>
      </p:sp>
      <p:sp>
        <p:nvSpPr>
          <p:cNvPr id="3" name="ZoneTexte 2"/>
          <p:cNvSpPr txBox="1"/>
          <p:nvPr/>
        </p:nvSpPr>
        <p:spPr>
          <a:xfrm>
            <a:off x="953037" y="1690688"/>
            <a:ext cx="10400763" cy="2554545"/>
          </a:xfrm>
          <a:prstGeom prst="rect">
            <a:avLst/>
          </a:prstGeom>
          <a:noFill/>
        </p:spPr>
        <p:txBody>
          <a:bodyPr wrap="square" rtlCol="0">
            <a:spAutoFit/>
          </a:bodyPr>
          <a:lstStyle/>
          <a:p>
            <a:r>
              <a:rPr lang="fr-CA" sz="3200" b="1" u="sng" dirty="0" smtClean="0"/>
              <a:t>3 Une </a:t>
            </a:r>
            <a:r>
              <a:rPr lang="fr-CA" sz="3200" b="1" u="sng" dirty="0"/>
              <a:t>troisième étape chez le gouverneur </a:t>
            </a:r>
            <a:endParaRPr lang="fr-CA" sz="3200" b="1" u="sng" dirty="0" smtClean="0"/>
          </a:p>
          <a:p>
            <a:r>
              <a:rPr lang="fr-CA" sz="3200" dirty="0"/>
              <a:t/>
            </a:r>
            <a:br>
              <a:rPr lang="fr-CA" sz="3200" dirty="0"/>
            </a:br>
            <a:r>
              <a:rPr lang="fr-CA" sz="3200" dirty="0"/>
              <a:t>La Chambre d'assemblée et le Conseil législatif étant d'accord, le </a:t>
            </a:r>
            <a:r>
              <a:rPr lang="fr-CA" sz="3200" b="1" dirty="0" smtClean="0">
                <a:solidFill>
                  <a:srgbClr val="660066"/>
                </a:solidFill>
              </a:rPr>
              <a:t>gouverneur</a:t>
            </a:r>
            <a:r>
              <a:rPr lang="fr-CA" sz="3200" dirty="0" smtClean="0"/>
              <a:t> </a:t>
            </a:r>
            <a:r>
              <a:rPr lang="fr-CA" sz="3200" dirty="0"/>
              <a:t>doit signer </a:t>
            </a:r>
            <a:r>
              <a:rPr lang="fr-CA" sz="3200" dirty="0"/>
              <a:t>l</a:t>
            </a:r>
            <a:r>
              <a:rPr lang="fr-CA" sz="3200" dirty="0" smtClean="0"/>
              <a:t>e </a:t>
            </a:r>
            <a:r>
              <a:rPr lang="fr-CA" sz="3200" dirty="0"/>
              <a:t>projet pour en faire une loi. Il a lui aussi le pouvoir de refuser les projets </a:t>
            </a:r>
            <a:r>
              <a:rPr lang="fr-CA" sz="3200" dirty="0" smtClean="0"/>
              <a:t>de loi.</a:t>
            </a:r>
            <a:endParaRPr lang="fr-C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2873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7686" y="365125"/>
            <a:ext cx="10276114" cy="1325563"/>
          </a:xfrm>
        </p:spPr>
        <p:txBody>
          <a:bodyPr/>
          <a:lstStyle/>
          <a:p>
            <a:pPr algn="ctr"/>
            <a:r>
              <a:rPr lang="fr-FR" b="1" dirty="0" smtClean="0"/>
              <a:t>Quelles sont les étapes pour créer des lois?</a:t>
            </a:r>
            <a:endParaRPr lang="fr-FR" b="1" dirty="0"/>
          </a:p>
        </p:txBody>
      </p:sp>
      <p:sp>
        <p:nvSpPr>
          <p:cNvPr id="3" name="ZoneTexte 2"/>
          <p:cNvSpPr txBox="1"/>
          <p:nvPr/>
        </p:nvSpPr>
        <p:spPr>
          <a:xfrm>
            <a:off x="953037" y="1690688"/>
            <a:ext cx="10400763" cy="2554545"/>
          </a:xfrm>
          <a:prstGeom prst="rect">
            <a:avLst/>
          </a:prstGeom>
          <a:noFill/>
        </p:spPr>
        <p:txBody>
          <a:bodyPr wrap="square" rtlCol="0">
            <a:spAutoFit/>
          </a:bodyPr>
          <a:lstStyle/>
          <a:p>
            <a:r>
              <a:rPr lang="fr-CA" sz="3200" b="1" u="sng" dirty="0" smtClean="0"/>
              <a:t>4 L'application </a:t>
            </a:r>
            <a:r>
              <a:rPr lang="fr-CA" sz="3200" b="1" u="sng" dirty="0"/>
              <a:t>de la loi par le Conseil exécutif </a:t>
            </a:r>
            <a:endParaRPr lang="fr-CA" sz="3200" b="1" u="sng" dirty="0" smtClean="0"/>
          </a:p>
          <a:p>
            <a:r>
              <a:rPr lang="fr-CA" sz="3200" dirty="0"/>
              <a:t/>
            </a:r>
            <a:br>
              <a:rPr lang="fr-CA" sz="3200" dirty="0"/>
            </a:br>
            <a:r>
              <a:rPr lang="fr-CA" sz="3200" dirty="0"/>
              <a:t>La loi entre ensuite en vigueur et le </a:t>
            </a:r>
            <a:r>
              <a:rPr lang="fr-CA" sz="3200" b="1" dirty="0">
                <a:solidFill>
                  <a:srgbClr val="92D050"/>
                </a:solidFill>
              </a:rPr>
              <a:t>Conseil exécutif </a:t>
            </a:r>
            <a:r>
              <a:rPr lang="fr-CA" sz="3200" dirty="0"/>
              <a:t>s’occupe de la faire appliquer. Les membres de ce conseil sont également nommés par le </a:t>
            </a:r>
            <a:r>
              <a:rPr lang="fr-CA" sz="3200" dirty="0" err="1"/>
              <a:t>gouverneur.</a:t>
            </a:r>
            <a:r>
              <a:rPr lang="fr-CA" sz="3200" dirty="0" err="1" smtClean="0"/>
              <a:t>projets</a:t>
            </a:r>
            <a:r>
              <a:rPr lang="fr-CA" sz="3200" dirty="0" smtClean="0"/>
              <a:t> de loi.</a:t>
            </a:r>
            <a:endParaRPr lang="fr-C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9173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7170" name="Picture 2" descr="http://documents.recitus.qc.ca/sites/default/files/styles/pin_page/public/field/image/016-adoption-projet-de-loi.png?itok=vkfb6y7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983" y="111435"/>
            <a:ext cx="8499231" cy="674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048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050" name="Picture 2" descr="http://primaire.recitus.qc.ca/sites/default/files/images/nn_e4c1f37050590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939" y="0"/>
            <a:ext cx="9425354" cy="6866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8018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u="sng" dirty="0" smtClean="0"/>
              <a:t>Les limites de la démocratie coloniale</a:t>
            </a:r>
            <a:endParaRPr lang="fr-FR" sz="4800" b="1" u="sng" dirty="0"/>
          </a:p>
        </p:txBody>
      </p:sp>
      <p:sp>
        <p:nvSpPr>
          <p:cNvPr id="3" name="Espace réservé du contenu 2"/>
          <p:cNvSpPr>
            <a:spLocks noGrp="1"/>
          </p:cNvSpPr>
          <p:nvPr>
            <p:ph idx="1"/>
          </p:nvPr>
        </p:nvSpPr>
        <p:spPr/>
        <p:txBody>
          <a:bodyPr>
            <a:normAutofit/>
          </a:bodyPr>
          <a:lstStyle/>
          <a:p>
            <a:pPr marL="0" indent="0">
              <a:buNone/>
            </a:pPr>
            <a:r>
              <a:rPr lang="fr-FR" sz="4000" b="1" dirty="0" smtClean="0"/>
              <a:t>AUCUN pouvoir n’est donné à la chambre d’assemblée, car ses projets de loi peuvent </a:t>
            </a:r>
            <a:r>
              <a:rPr lang="fr-CA" sz="4000" b="1" dirty="0" smtClean="0"/>
              <a:t>être rejetés.</a:t>
            </a:r>
          </a:p>
          <a:p>
            <a:pPr marL="0" indent="0">
              <a:buNone/>
            </a:pPr>
            <a:endParaRPr lang="fr-CA" sz="4000" dirty="0"/>
          </a:p>
        </p:txBody>
      </p:sp>
      <p:sp>
        <p:nvSpPr>
          <p:cNvPr id="4" name="Étoile à 5 branches 3"/>
          <p:cNvSpPr/>
          <p:nvPr/>
        </p:nvSpPr>
        <p:spPr>
          <a:xfrm>
            <a:off x="9929612" y="1107583"/>
            <a:ext cx="1236371" cy="87576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374249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u="sng" dirty="0" smtClean="0"/>
              <a:t>Les limites de la démocratie coloniale</a:t>
            </a:r>
            <a:endParaRPr lang="fr-FR" sz="4800" b="1" u="sng" dirty="0"/>
          </a:p>
        </p:txBody>
      </p:sp>
      <p:sp>
        <p:nvSpPr>
          <p:cNvPr id="3" name="Espace réservé du contenu 2"/>
          <p:cNvSpPr>
            <a:spLocks noGrp="1"/>
          </p:cNvSpPr>
          <p:nvPr>
            <p:ph idx="1"/>
          </p:nvPr>
        </p:nvSpPr>
        <p:spPr/>
        <p:txBody>
          <a:bodyPr>
            <a:normAutofit/>
          </a:bodyPr>
          <a:lstStyle/>
          <a:p>
            <a:pPr marL="0" indent="0" algn="ctr">
              <a:buNone/>
            </a:pPr>
            <a:r>
              <a:rPr lang="fr-CA" sz="4000" b="1" dirty="0" smtClean="0">
                <a:solidFill>
                  <a:srgbClr val="C00000"/>
                </a:solidFill>
              </a:rPr>
              <a:t>PAS de gouvernement responsable!</a:t>
            </a:r>
          </a:p>
          <a:p>
            <a:pPr marL="0" indent="0">
              <a:buNone/>
            </a:pPr>
            <a:endParaRPr lang="fr-CA" sz="4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7925" y="1509958"/>
            <a:ext cx="12858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349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3028" y="976536"/>
            <a:ext cx="5464629" cy="4918075"/>
          </a:xfrm>
        </p:spPr>
        <p:txBody>
          <a:bodyPr>
            <a:normAutofit/>
          </a:bodyPr>
          <a:lstStyle/>
          <a:p>
            <a:pPr marL="0" indent="0">
              <a:buNone/>
            </a:pPr>
            <a:endParaRPr lang="fr-CA" sz="4000" dirty="0"/>
          </a:p>
          <a:p>
            <a:pPr marL="0" indent="0">
              <a:buNone/>
            </a:pPr>
            <a:r>
              <a:rPr lang="fr-CA" sz="4000" dirty="0" smtClean="0"/>
              <a:t>Pour qu’un </a:t>
            </a:r>
            <a:r>
              <a:rPr lang="fr-CA" sz="4000" b="1" dirty="0" smtClean="0"/>
              <a:t>gouvernement</a:t>
            </a:r>
            <a:r>
              <a:rPr lang="fr-CA" sz="4000" dirty="0" smtClean="0"/>
              <a:t> soit </a:t>
            </a:r>
            <a:r>
              <a:rPr lang="fr-CA" sz="4000" b="1" u="sng" dirty="0" smtClean="0"/>
              <a:t>responsable</a:t>
            </a:r>
            <a:r>
              <a:rPr lang="fr-CA" sz="4000" dirty="0" smtClean="0"/>
              <a:t>, le Conseil exécutif doit être composé de membres élus de la Chambre d’assemblée.</a:t>
            </a:r>
            <a:endParaRPr lang="fr-FR" sz="4000" dirty="0"/>
          </a:p>
        </p:txBody>
      </p:sp>
      <p:pic>
        <p:nvPicPr>
          <p:cNvPr id="4" name="Picture 2" descr="http://documents.recitus.qc.ca/sites/default/files/styles/pin_page/public/field/image/016-adoption-projet-de-loi.png?itok=vkfb6y7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308" y="814839"/>
            <a:ext cx="6603134" cy="5241471"/>
          </a:xfrm>
          <a:prstGeom prst="rect">
            <a:avLst/>
          </a:prstGeom>
          <a:noFill/>
          <a:extLst>
            <a:ext uri="{909E8E84-426E-40DD-AFC4-6F175D3DCCD1}">
              <a14:hiddenFill xmlns:a14="http://schemas.microsoft.com/office/drawing/2010/main">
                <a:solidFill>
                  <a:srgbClr val="FFFFFF"/>
                </a:solidFill>
              </a14:hiddenFill>
            </a:ext>
          </a:extLst>
        </p:spPr>
      </p:pic>
      <p:sp>
        <p:nvSpPr>
          <p:cNvPr id="2" name="Flèche courbée vers la gauche 1"/>
          <p:cNvSpPr/>
          <p:nvPr/>
        </p:nvSpPr>
        <p:spPr>
          <a:xfrm rot="9790152">
            <a:off x="5308238" y="2917860"/>
            <a:ext cx="1271674" cy="2189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964465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alpha val="83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4462" y="365125"/>
            <a:ext cx="11119338" cy="1325563"/>
          </a:xfrm>
        </p:spPr>
        <p:txBody>
          <a:bodyPr/>
          <a:lstStyle/>
          <a:p>
            <a:r>
              <a:rPr lang="fr-FR" b="1" u="sng" dirty="0" smtClean="0">
                <a:solidFill>
                  <a:schemeClr val="bg1"/>
                </a:solidFill>
              </a:rPr>
              <a:t>Conséquences de la nouvelle structure politique</a:t>
            </a:r>
            <a:endParaRPr lang="fr-FR" b="1" u="sng" dirty="0">
              <a:solidFill>
                <a:schemeClr val="bg1"/>
              </a:solidFill>
            </a:endParaRPr>
          </a:p>
        </p:txBody>
      </p:sp>
      <p:sp>
        <p:nvSpPr>
          <p:cNvPr id="3" name="Espace réservé du contenu 2"/>
          <p:cNvSpPr>
            <a:spLocks noGrp="1"/>
          </p:cNvSpPr>
          <p:nvPr>
            <p:ph idx="1"/>
          </p:nvPr>
        </p:nvSpPr>
        <p:spPr>
          <a:xfrm>
            <a:off x="234461" y="1690689"/>
            <a:ext cx="11711353" cy="4486274"/>
          </a:xfrm>
        </p:spPr>
        <p:txBody>
          <a:bodyPr>
            <a:normAutofit/>
          </a:bodyPr>
          <a:lstStyle/>
          <a:p>
            <a:pPr>
              <a:buFont typeface="Wingdings" charset="2"/>
              <a:buChar char="Ø"/>
            </a:pPr>
            <a:r>
              <a:rPr lang="fr-FR" sz="4000" dirty="0" smtClean="0">
                <a:solidFill>
                  <a:schemeClr val="bg1"/>
                </a:solidFill>
              </a:rPr>
              <a:t>Le British Party réclame l’</a:t>
            </a:r>
            <a:r>
              <a:rPr lang="fr-FR" sz="4000" dirty="0" smtClean="0">
                <a:solidFill>
                  <a:srgbClr val="FF0000"/>
                </a:solidFill>
              </a:rPr>
              <a:t>union</a:t>
            </a:r>
            <a:r>
              <a:rPr lang="fr-FR" sz="4000" dirty="0" smtClean="0">
                <a:solidFill>
                  <a:schemeClr val="bg1"/>
                </a:solidFill>
              </a:rPr>
              <a:t> des deux Canadas</a:t>
            </a:r>
            <a:endParaRPr lang="fr-FR" sz="4000" dirty="0">
              <a:solidFill>
                <a:schemeClr val="bg1"/>
              </a:solidFill>
            </a:endParaRPr>
          </a:p>
          <a:p>
            <a:pPr marL="0" indent="0">
              <a:buNone/>
            </a:pPr>
            <a:r>
              <a:rPr lang="fr-FR" sz="4000" dirty="0">
                <a:solidFill>
                  <a:schemeClr val="bg1"/>
                </a:solidFill>
              </a:rPr>
              <a:t>c</a:t>
            </a:r>
            <a:r>
              <a:rPr lang="fr-FR" sz="4000" dirty="0" smtClean="0">
                <a:solidFill>
                  <a:schemeClr val="bg1"/>
                </a:solidFill>
              </a:rPr>
              <a:t>ar les anglophones sont minoritaires au Bas-Canada.</a:t>
            </a:r>
            <a:endParaRPr lang="fr-FR" sz="4000"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939" y="1497079"/>
            <a:ext cx="12858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220" y="3177927"/>
            <a:ext cx="4617412" cy="335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7" y="3432175"/>
            <a:ext cx="5260975" cy="21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807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alpha val="83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4462" y="365125"/>
            <a:ext cx="11119338" cy="1325563"/>
          </a:xfrm>
        </p:spPr>
        <p:txBody>
          <a:bodyPr/>
          <a:lstStyle/>
          <a:p>
            <a:r>
              <a:rPr lang="fr-FR" b="1" u="sng" dirty="0" smtClean="0">
                <a:solidFill>
                  <a:schemeClr val="bg1"/>
                </a:solidFill>
              </a:rPr>
              <a:t>Conséquences de la nouvelle structure politique</a:t>
            </a:r>
            <a:endParaRPr lang="fr-FR" b="1" u="sng" dirty="0">
              <a:solidFill>
                <a:schemeClr val="bg1"/>
              </a:solidFill>
            </a:endParaRPr>
          </a:p>
        </p:txBody>
      </p:sp>
      <p:sp>
        <p:nvSpPr>
          <p:cNvPr id="3" name="Espace réservé du contenu 2"/>
          <p:cNvSpPr>
            <a:spLocks noGrp="1"/>
          </p:cNvSpPr>
          <p:nvPr>
            <p:ph idx="1"/>
          </p:nvPr>
        </p:nvSpPr>
        <p:spPr>
          <a:xfrm>
            <a:off x="234462" y="1825625"/>
            <a:ext cx="11119338" cy="4351338"/>
          </a:xfrm>
        </p:spPr>
        <p:txBody>
          <a:bodyPr>
            <a:normAutofit/>
          </a:bodyPr>
          <a:lstStyle/>
          <a:p>
            <a:pPr>
              <a:buFont typeface="Wingdings" charset="2"/>
              <a:buChar char="Ø"/>
            </a:pPr>
            <a:r>
              <a:rPr lang="fr-FR" sz="4000" dirty="0" smtClean="0">
                <a:solidFill>
                  <a:schemeClr val="bg1"/>
                </a:solidFill>
              </a:rPr>
              <a:t>La naissance du </a:t>
            </a:r>
            <a:r>
              <a:rPr lang="fr-FR" sz="4000" dirty="0" smtClean="0">
                <a:solidFill>
                  <a:srgbClr val="FF0000"/>
                </a:solidFill>
              </a:rPr>
              <a:t>nationalisme canadien-français</a:t>
            </a:r>
            <a:r>
              <a:rPr lang="fr-FR" sz="4000" dirty="0" smtClean="0">
                <a:solidFill>
                  <a:schemeClr val="bg1"/>
                </a:solidFill>
              </a:rPr>
              <a:t>:</a:t>
            </a:r>
          </a:p>
          <a:p>
            <a:pPr marL="0" indent="0">
              <a:buNone/>
            </a:pPr>
            <a:r>
              <a:rPr lang="fr-FR" sz="4000" dirty="0" smtClean="0">
                <a:solidFill>
                  <a:schemeClr val="bg1"/>
                </a:solidFill>
              </a:rPr>
              <a:t>Sentiment d’appartenance à un groupe social distinct</a:t>
            </a:r>
          </a:p>
          <a:p>
            <a:pPr marL="0" indent="0">
              <a:buNone/>
            </a:pPr>
            <a:endParaRPr lang="fr-FR" sz="4000" dirty="0">
              <a:solidFill>
                <a:schemeClr val="bg1"/>
              </a:solidFill>
            </a:endParaRPr>
          </a:p>
          <a:p>
            <a:pPr marL="0" indent="0">
              <a:buNone/>
            </a:pPr>
            <a:r>
              <a:rPr lang="fr-FR" sz="4000" dirty="0" smtClean="0">
                <a:solidFill>
                  <a:schemeClr val="bg1"/>
                </a:solidFill>
              </a:rPr>
              <a:t>La bourgeoisie professionnelle s’oppose à la bourgeoisie d’affaires et aux dirigeants coloniaux.  Elle réclame un gouvernement responsable.</a:t>
            </a:r>
            <a:endParaRPr lang="fr-FR" sz="4000"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2261" y="384399"/>
            <a:ext cx="12858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07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alpha val="83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4462" y="365125"/>
            <a:ext cx="11119338" cy="1325563"/>
          </a:xfrm>
        </p:spPr>
        <p:txBody>
          <a:bodyPr/>
          <a:lstStyle/>
          <a:p>
            <a:r>
              <a:rPr lang="fr-FR" b="1" u="sng" dirty="0" smtClean="0">
                <a:solidFill>
                  <a:schemeClr val="bg1"/>
                </a:solidFill>
              </a:rPr>
              <a:t>Conséquences de la nouvelle structure politique</a:t>
            </a:r>
            <a:endParaRPr lang="fr-FR" b="1" u="sng" dirty="0">
              <a:solidFill>
                <a:schemeClr val="bg1"/>
              </a:solidFill>
            </a:endParaRPr>
          </a:p>
        </p:txBody>
      </p:sp>
      <p:sp>
        <p:nvSpPr>
          <p:cNvPr id="3" name="Espace réservé du contenu 2"/>
          <p:cNvSpPr>
            <a:spLocks noGrp="1"/>
          </p:cNvSpPr>
          <p:nvPr>
            <p:ph idx="1"/>
          </p:nvPr>
        </p:nvSpPr>
        <p:spPr>
          <a:xfrm>
            <a:off x="234462" y="1825625"/>
            <a:ext cx="5884984" cy="4351338"/>
          </a:xfrm>
        </p:spPr>
        <p:txBody>
          <a:bodyPr>
            <a:normAutofit/>
          </a:bodyPr>
          <a:lstStyle/>
          <a:p>
            <a:pPr>
              <a:buFont typeface="Wingdings" charset="2"/>
              <a:buChar char="Ø"/>
            </a:pPr>
            <a:r>
              <a:rPr lang="fr-FR" sz="4000" dirty="0" smtClean="0">
                <a:solidFill>
                  <a:schemeClr val="bg1"/>
                </a:solidFill>
              </a:rPr>
              <a:t>Le Parti canadien devient le </a:t>
            </a:r>
            <a:r>
              <a:rPr lang="fr-FR" sz="4000" dirty="0" smtClean="0">
                <a:solidFill>
                  <a:srgbClr val="FF0000"/>
                </a:solidFill>
              </a:rPr>
              <a:t>Parti patriote </a:t>
            </a:r>
            <a:r>
              <a:rPr lang="fr-FR" sz="4000" dirty="0" smtClean="0">
                <a:solidFill>
                  <a:schemeClr val="bg1"/>
                </a:solidFill>
              </a:rPr>
              <a:t>en 1826</a:t>
            </a:r>
          </a:p>
          <a:p>
            <a:pPr>
              <a:buFont typeface="Wingdings" charset="2"/>
              <a:buChar char="Ø"/>
            </a:pPr>
            <a:endParaRPr lang="fr-FR" sz="4000" dirty="0">
              <a:solidFill>
                <a:srgbClr val="FF0000"/>
              </a:solidFill>
            </a:endParaRPr>
          </a:p>
          <a:p>
            <a:pPr>
              <a:buFont typeface="Wingdings" charset="2"/>
              <a:buChar char="Ø"/>
            </a:pPr>
            <a:endParaRPr lang="fr-FR" sz="4000" dirty="0" smtClean="0">
              <a:solidFill>
                <a:srgbClr val="FF0000"/>
              </a:solidFill>
            </a:endParaRPr>
          </a:p>
          <a:p>
            <a:pPr marL="0" indent="0">
              <a:buNone/>
            </a:pPr>
            <a:endParaRPr lang="fr-FR" sz="4000" dirty="0">
              <a:solidFill>
                <a:srgbClr val="FF0000"/>
              </a:solidFill>
            </a:endParaRPr>
          </a:p>
          <a:p>
            <a:pPr marL="0" indent="0">
              <a:buNone/>
            </a:pPr>
            <a:r>
              <a:rPr lang="fr-FR" sz="3200" dirty="0" smtClean="0">
                <a:solidFill>
                  <a:schemeClr val="bg1"/>
                </a:solidFill>
              </a:rPr>
              <a:t>Louis-Joseph Papineau</a:t>
            </a:r>
            <a:endParaRPr lang="fr-FR" sz="3200" dirty="0">
              <a:solidFill>
                <a:schemeClr val="bg1"/>
              </a:solidFill>
            </a:endParaRPr>
          </a:p>
        </p:txBody>
      </p:sp>
      <p:pic>
        <p:nvPicPr>
          <p:cNvPr id="8194" name="Picture 2" descr="ttps://upload.wikimedia.org/wikipedia/commons/thumb/d/dc/LJPapineau.jpg/220px-LJPapine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9676" y="1585179"/>
            <a:ext cx="3851032" cy="488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87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alpha val="83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4462" y="365125"/>
            <a:ext cx="11119338" cy="1325563"/>
          </a:xfrm>
        </p:spPr>
        <p:txBody>
          <a:bodyPr/>
          <a:lstStyle/>
          <a:p>
            <a:r>
              <a:rPr lang="fr-FR" b="1" u="sng" dirty="0" smtClean="0">
                <a:solidFill>
                  <a:schemeClr val="bg1"/>
                </a:solidFill>
              </a:rPr>
              <a:t>Conséquences de la nouvelle structure politique</a:t>
            </a:r>
            <a:endParaRPr lang="fr-FR" b="1" u="sng" dirty="0">
              <a:solidFill>
                <a:schemeClr val="bg1"/>
              </a:solidFill>
            </a:endParaRPr>
          </a:p>
        </p:txBody>
      </p:sp>
      <p:sp>
        <p:nvSpPr>
          <p:cNvPr id="3" name="Espace réservé du contenu 2"/>
          <p:cNvSpPr>
            <a:spLocks noGrp="1"/>
          </p:cNvSpPr>
          <p:nvPr>
            <p:ph idx="1"/>
          </p:nvPr>
        </p:nvSpPr>
        <p:spPr>
          <a:xfrm>
            <a:off x="234461" y="1825625"/>
            <a:ext cx="11617569" cy="4351338"/>
          </a:xfrm>
        </p:spPr>
        <p:txBody>
          <a:bodyPr>
            <a:normAutofit/>
          </a:bodyPr>
          <a:lstStyle/>
          <a:p>
            <a:pPr>
              <a:buFont typeface="Wingdings" charset="2"/>
              <a:buChar char="Ø"/>
            </a:pPr>
            <a:r>
              <a:rPr lang="fr-FR" sz="4000" dirty="0" smtClean="0">
                <a:solidFill>
                  <a:schemeClr val="bg1"/>
                </a:solidFill>
              </a:rPr>
              <a:t>Querelle autour de la question des </a:t>
            </a:r>
            <a:r>
              <a:rPr lang="fr-FR" sz="4000" dirty="0" smtClean="0">
                <a:solidFill>
                  <a:srgbClr val="FF0000"/>
                </a:solidFill>
              </a:rPr>
              <a:t>droits de douane</a:t>
            </a:r>
          </a:p>
          <a:p>
            <a:pPr marL="0" indent="0">
              <a:buNone/>
            </a:pPr>
            <a:endParaRPr lang="fr-FR" sz="4000" dirty="0" smtClean="0">
              <a:solidFill>
                <a:schemeClr val="bg1"/>
              </a:solidFill>
            </a:endParaRPr>
          </a:p>
          <a:p>
            <a:pPr marL="0" indent="0">
              <a:buNone/>
            </a:pPr>
            <a:r>
              <a:rPr lang="fr-FR" sz="4000" dirty="0" smtClean="0">
                <a:solidFill>
                  <a:schemeClr val="bg1"/>
                </a:solidFill>
              </a:rPr>
              <a:t>Le </a:t>
            </a:r>
            <a:r>
              <a:rPr lang="fr-FR" sz="4000" dirty="0">
                <a:solidFill>
                  <a:schemeClr val="bg1"/>
                </a:solidFill>
              </a:rPr>
              <a:t>Bas-Canada perçoit des taxes  aux ports d’entrée sur les produits importés </a:t>
            </a:r>
            <a:r>
              <a:rPr lang="fr-FR" sz="4000" dirty="0" smtClean="0">
                <a:solidFill>
                  <a:schemeClr val="bg1"/>
                </a:solidFill>
              </a:rPr>
              <a:t>($$$).</a:t>
            </a:r>
          </a:p>
          <a:p>
            <a:pPr marL="0" indent="0">
              <a:buNone/>
            </a:pPr>
            <a:r>
              <a:rPr lang="fr-FR" sz="4000" dirty="0" smtClean="0">
                <a:solidFill>
                  <a:schemeClr val="bg1"/>
                </a:solidFill>
              </a:rPr>
              <a:t>Le Haut-Canada n’a pas de port maritime.  </a:t>
            </a:r>
          </a:p>
          <a:p>
            <a:pPr marL="0" indent="0">
              <a:buNone/>
            </a:pPr>
            <a:endParaRPr lang="fr-FR" sz="4000" dirty="0">
              <a:solidFill>
                <a:srgbClr val="C00000"/>
              </a:solidFill>
            </a:endParaRPr>
          </a:p>
        </p:txBody>
      </p:sp>
    </p:spTree>
    <p:extLst>
      <p:ext uri="{BB962C8B-B14F-4D97-AF65-F5344CB8AC3E}">
        <p14:creationId xmlns:p14="http://schemas.microsoft.com/office/powerpoint/2010/main" val="225091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alpha val="83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4462" y="365125"/>
            <a:ext cx="11119338" cy="1325563"/>
          </a:xfrm>
        </p:spPr>
        <p:txBody>
          <a:bodyPr/>
          <a:lstStyle/>
          <a:p>
            <a:r>
              <a:rPr lang="fr-FR" b="1" u="sng" dirty="0" smtClean="0">
                <a:solidFill>
                  <a:schemeClr val="bg1"/>
                </a:solidFill>
              </a:rPr>
              <a:t>Conséquences de la nouvelle structure politique</a:t>
            </a:r>
            <a:endParaRPr lang="fr-FR" b="1" u="sng" dirty="0">
              <a:solidFill>
                <a:schemeClr val="bg1"/>
              </a:solidFill>
            </a:endParaRPr>
          </a:p>
        </p:txBody>
      </p:sp>
      <p:sp>
        <p:nvSpPr>
          <p:cNvPr id="4" name="Espace réservé du contenu 3"/>
          <p:cNvSpPr>
            <a:spLocks noGrp="1"/>
          </p:cNvSpPr>
          <p:nvPr>
            <p:ph idx="1"/>
          </p:nvPr>
        </p:nvSpPr>
        <p:spPr>
          <a:xfrm>
            <a:off x="1816994" y="3168201"/>
            <a:ext cx="2909552" cy="1648497"/>
          </a:xfrm>
        </p:spPr>
        <p:txBody>
          <a:bodyPr>
            <a:normAutofit/>
          </a:bodyPr>
          <a:lstStyle/>
          <a:p>
            <a:pPr marL="0" indent="0">
              <a:buNone/>
            </a:pPr>
            <a:r>
              <a:rPr lang="fr-CA" sz="3600" dirty="0" smtClean="0">
                <a:solidFill>
                  <a:schemeClr val="bg1"/>
                </a:solidFill>
              </a:rPr>
              <a:t>Le port de Montréal</a:t>
            </a:r>
            <a:endParaRPr lang="fr-CA" sz="3600" dirty="0">
              <a:solidFill>
                <a:schemeClr val="bg1"/>
              </a:solidFill>
            </a:endParaRPr>
          </a:p>
        </p:txBody>
      </p:sp>
      <p:pic>
        <p:nvPicPr>
          <p:cNvPr id="1026" name="Picture 2" descr="http://www.alloprof.qc.ca/ImagesDesFiches/bv3/h1163i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3325" y="1413053"/>
            <a:ext cx="7185383" cy="522109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avec flèche 5"/>
          <p:cNvCxnSpPr/>
          <p:nvPr/>
        </p:nvCxnSpPr>
        <p:spPr>
          <a:xfrm>
            <a:off x="3903325" y="4023599"/>
            <a:ext cx="3129566" cy="129537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81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u="sng" dirty="0" smtClean="0"/>
              <a:t>En conclusion…</a:t>
            </a:r>
            <a:endParaRPr lang="fr-FR" sz="4800" b="1" u="sng" dirty="0"/>
          </a:p>
        </p:txBody>
      </p:sp>
      <p:sp>
        <p:nvSpPr>
          <p:cNvPr id="3" name="Espace réservé du contenu 2"/>
          <p:cNvSpPr>
            <a:spLocks noGrp="1"/>
          </p:cNvSpPr>
          <p:nvPr>
            <p:ph idx="1"/>
          </p:nvPr>
        </p:nvSpPr>
        <p:spPr>
          <a:xfrm>
            <a:off x="399245" y="1352282"/>
            <a:ext cx="11792755" cy="4824681"/>
          </a:xfrm>
        </p:spPr>
        <p:txBody>
          <a:bodyPr>
            <a:normAutofit/>
          </a:bodyPr>
          <a:lstStyle/>
          <a:p>
            <a:pPr marL="0" indent="0">
              <a:buNone/>
            </a:pPr>
            <a:r>
              <a:rPr lang="fr-FR" sz="4000" b="1" dirty="0" smtClean="0"/>
              <a:t>Acte constitutionnel de 1791:</a:t>
            </a:r>
          </a:p>
          <a:p>
            <a:pPr marL="0" indent="0">
              <a:buNone/>
            </a:pPr>
            <a:endParaRPr lang="fr-FR" sz="4000" b="1" dirty="0"/>
          </a:p>
          <a:p>
            <a:pPr>
              <a:buFont typeface="Wingdings" charset="2"/>
              <a:buChar char="§"/>
            </a:pPr>
            <a:r>
              <a:rPr lang="fr-FR" sz="3200" dirty="0" smtClean="0"/>
              <a:t>Opposition </a:t>
            </a:r>
            <a:r>
              <a:rPr lang="fr-FR" sz="3200" dirty="0" smtClean="0"/>
              <a:t>entre la </a:t>
            </a:r>
            <a:r>
              <a:rPr lang="fr-FR" sz="3200" b="1" dirty="0" smtClean="0">
                <a:solidFill>
                  <a:srgbClr val="0070C0"/>
                </a:solidFill>
              </a:rPr>
              <a:t>Chambre d’assemblée </a:t>
            </a:r>
            <a:r>
              <a:rPr lang="fr-FR" sz="3200" dirty="0" smtClean="0"/>
              <a:t>et les </a:t>
            </a:r>
            <a:r>
              <a:rPr lang="fr-FR" sz="3200" b="1" dirty="0" smtClean="0">
                <a:solidFill>
                  <a:srgbClr val="C00000"/>
                </a:solidFill>
              </a:rPr>
              <a:t>conseils</a:t>
            </a:r>
          </a:p>
          <a:p>
            <a:pPr>
              <a:buFont typeface="Wingdings" charset="2"/>
              <a:buChar char="§"/>
            </a:pPr>
            <a:r>
              <a:rPr lang="fr-FR" sz="3200" dirty="0" smtClean="0"/>
              <a:t>Opposition entre la </a:t>
            </a:r>
            <a:r>
              <a:rPr lang="fr-FR" sz="3200" b="1" dirty="0" smtClean="0">
                <a:solidFill>
                  <a:srgbClr val="00B050"/>
                </a:solidFill>
              </a:rPr>
              <a:t>bourgeoisie professionnelle </a:t>
            </a:r>
            <a:r>
              <a:rPr lang="fr-FR" sz="3200" b="1" dirty="0">
                <a:solidFill>
                  <a:srgbClr val="00B050"/>
                </a:solidFill>
              </a:rPr>
              <a:t> </a:t>
            </a:r>
            <a:r>
              <a:rPr lang="fr-FR" sz="3200" dirty="0" smtClean="0"/>
              <a:t>et </a:t>
            </a:r>
            <a:r>
              <a:rPr lang="fr-FR" sz="3200" dirty="0" smtClean="0"/>
              <a:t>les </a:t>
            </a:r>
            <a:r>
              <a:rPr lang="fr-FR" sz="3200" b="1" dirty="0" smtClean="0">
                <a:solidFill>
                  <a:schemeClr val="accent5">
                    <a:lumMod val="75000"/>
                  </a:schemeClr>
                </a:solidFill>
              </a:rPr>
              <a:t>commerçants</a:t>
            </a:r>
          </a:p>
          <a:p>
            <a:pPr>
              <a:buFont typeface="Wingdings" charset="2"/>
              <a:buChar char="§"/>
            </a:pPr>
            <a:r>
              <a:rPr lang="fr-FR" sz="3200" dirty="0" smtClean="0"/>
              <a:t>Opposition entre les </a:t>
            </a:r>
            <a:r>
              <a:rPr lang="fr-FR" sz="3200" b="1" dirty="0" smtClean="0">
                <a:solidFill>
                  <a:srgbClr val="C00000"/>
                </a:solidFill>
              </a:rPr>
              <a:t>anglophones</a:t>
            </a:r>
            <a:r>
              <a:rPr lang="fr-FR" sz="3200" dirty="0" smtClean="0"/>
              <a:t> et les </a:t>
            </a:r>
            <a:r>
              <a:rPr lang="fr-FR" sz="3200" b="1" dirty="0" smtClean="0">
                <a:solidFill>
                  <a:srgbClr val="0070C0"/>
                </a:solidFill>
              </a:rPr>
              <a:t>francophones</a:t>
            </a:r>
          </a:p>
          <a:p>
            <a:pPr lvl="1">
              <a:buFont typeface="Wingdings" charset="2"/>
              <a:buChar char="Ø"/>
            </a:pPr>
            <a:r>
              <a:rPr lang="fr-FR" dirty="0" smtClean="0"/>
              <a:t>Naissance du nationalisme canadien français</a:t>
            </a:r>
            <a:endParaRPr lang="fr-FR" dirty="0"/>
          </a:p>
        </p:txBody>
      </p:sp>
    </p:spTree>
    <p:extLst>
      <p:ext uri="{BB962C8B-B14F-4D97-AF65-F5344CB8AC3E}">
        <p14:creationId xmlns:p14="http://schemas.microsoft.com/office/powerpoint/2010/main" val="816099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1261241606"/>
              </p:ext>
            </p:extLst>
          </p:nvPr>
        </p:nvGraphicFramePr>
        <p:xfrm>
          <a:off x="990600" y="758825"/>
          <a:ext cx="10515600" cy="4206240"/>
        </p:xfrm>
        <a:graphic>
          <a:graphicData uri="http://schemas.openxmlformats.org/drawingml/2006/table">
            <a:tbl>
              <a:tblPr firstRow="1" bandRow="1">
                <a:tableStyleId>{7DF18680-E054-41AD-8BC1-D1AEF772440D}</a:tableStyleId>
              </a:tblPr>
              <a:tblGrid>
                <a:gridCol w="5257800">
                  <a:extLst>
                    <a:ext uri="{9D8B030D-6E8A-4147-A177-3AD203B41FA5}">
                      <a16:colId xmlns:a16="http://schemas.microsoft.com/office/drawing/2014/main" xmlns="" val="20000"/>
                    </a:ext>
                  </a:extLst>
                </a:gridCol>
                <a:gridCol w="5257800">
                  <a:extLst>
                    <a:ext uri="{9D8B030D-6E8A-4147-A177-3AD203B41FA5}">
                      <a16:colId xmlns:a16="http://schemas.microsoft.com/office/drawing/2014/main" xmlns="" val="20001"/>
                    </a:ext>
                  </a:extLst>
                </a:gridCol>
              </a:tblGrid>
              <a:tr h="370840">
                <a:tc>
                  <a:txBody>
                    <a:bodyPr/>
                    <a:lstStyle/>
                    <a:p>
                      <a:r>
                        <a:rPr lang="fr-FR" sz="4400" dirty="0" smtClean="0"/>
                        <a:t>Le Haut-Canada</a:t>
                      </a:r>
                      <a:endParaRPr lang="fr-FR" sz="4400" dirty="0"/>
                    </a:p>
                  </a:txBody>
                  <a:tcPr/>
                </a:tc>
                <a:tc>
                  <a:txBody>
                    <a:bodyPr/>
                    <a:lstStyle/>
                    <a:p>
                      <a:r>
                        <a:rPr lang="fr-FR" sz="4400" dirty="0" smtClean="0"/>
                        <a:t>Le Bas-Canada</a:t>
                      </a:r>
                      <a:endParaRPr lang="fr-FR" sz="4400" dirty="0"/>
                    </a:p>
                  </a:txBody>
                  <a:tcPr/>
                </a:tc>
                <a:extLst>
                  <a:ext uri="{0D108BD9-81ED-4DB2-BD59-A6C34878D82A}">
                    <a16:rowId xmlns:a16="http://schemas.microsoft.com/office/drawing/2014/main" xmlns="" val="10000"/>
                  </a:ext>
                </a:extLst>
              </a:tr>
              <a:tr h="370840">
                <a:tc>
                  <a:txBody>
                    <a:bodyPr/>
                    <a:lstStyle/>
                    <a:p>
                      <a:r>
                        <a:rPr lang="fr-FR" sz="4400" dirty="0" smtClean="0"/>
                        <a:t>Territoire</a:t>
                      </a:r>
                      <a:r>
                        <a:rPr lang="fr-FR" sz="4400" baseline="0" dirty="0" smtClean="0"/>
                        <a:t> ouest</a:t>
                      </a:r>
                    </a:p>
                    <a:p>
                      <a:r>
                        <a:rPr lang="fr-FR" sz="4400" baseline="0" dirty="0" smtClean="0"/>
                        <a:t>15 000 habitants (Loyalistes)</a:t>
                      </a:r>
                    </a:p>
                    <a:p>
                      <a:endParaRPr lang="fr-FR" sz="4400" baseline="0" dirty="0" smtClean="0"/>
                    </a:p>
                    <a:p>
                      <a:endParaRPr lang="fr-FR" sz="4400" dirty="0" smtClean="0"/>
                    </a:p>
                  </a:txBody>
                  <a:tcPr/>
                </a:tc>
                <a:tc>
                  <a:txBody>
                    <a:bodyPr/>
                    <a:lstStyle/>
                    <a:p>
                      <a:r>
                        <a:rPr lang="fr-FR" sz="4400" dirty="0" smtClean="0"/>
                        <a:t>Territoire est</a:t>
                      </a:r>
                    </a:p>
                    <a:p>
                      <a:r>
                        <a:rPr lang="fr-FR" sz="4400" dirty="0" smtClean="0"/>
                        <a:t>155 000 habitants</a:t>
                      </a:r>
                    </a:p>
                    <a:p>
                      <a:r>
                        <a:rPr lang="fr-FR" sz="4400" dirty="0" smtClean="0"/>
                        <a:t>(10</a:t>
                      </a:r>
                      <a:r>
                        <a:rPr lang="fr-FR" sz="4400" baseline="0" dirty="0" smtClean="0"/>
                        <a:t> 000 anglophones)</a:t>
                      </a:r>
                      <a:endParaRPr lang="fr-FR" sz="4400" dirty="0"/>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711717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u="sng" dirty="0" smtClean="0"/>
              <a:t>L’organisation sociale dans le Bas-Canada</a:t>
            </a:r>
            <a:endParaRPr lang="fr-FR" sz="4800" b="1" u="sng" dirty="0"/>
          </a:p>
        </p:txBody>
      </p:sp>
      <p:graphicFrame>
        <p:nvGraphicFramePr>
          <p:cNvPr id="4" name="Espace réservé du contenu 3"/>
          <p:cNvGraphicFramePr>
            <a:graphicFrameLocks noGrp="1"/>
          </p:cNvGraphicFramePr>
          <p:nvPr>
            <p:ph idx="1"/>
            <p:extLst/>
          </p:nvPr>
        </p:nvGraphicFramePr>
        <p:xfrm>
          <a:off x="1055076" y="1825625"/>
          <a:ext cx="10298723" cy="3352800"/>
        </p:xfrm>
        <a:graphic>
          <a:graphicData uri="http://schemas.openxmlformats.org/drawingml/2006/table">
            <a:tbl>
              <a:tblPr firstRow="1" bandRow="1">
                <a:tableStyleId>{5940675A-B579-460E-94D1-54222C63F5DA}</a:tableStyleId>
              </a:tblPr>
              <a:tblGrid>
                <a:gridCol w="10298723">
                  <a:extLst>
                    <a:ext uri="{9D8B030D-6E8A-4147-A177-3AD203B41FA5}">
                      <a16:colId xmlns:a16="http://schemas.microsoft.com/office/drawing/2014/main" xmlns="" val="20000"/>
                    </a:ext>
                  </a:extLst>
                </a:gridCol>
              </a:tblGrid>
              <a:tr h="370840">
                <a:tc>
                  <a:txBody>
                    <a:bodyPr/>
                    <a:lstStyle/>
                    <a:p>
                      <a:r>
                        <a:rPr lang="fr-FR" sz="2800" b="1" dirty="0" smtClean="0"/>
                        <a:t>Les dirigeants et administrateurs</a:t>
                      </a:r>
                      <a:r>
                        <a:rPr lang="fr-FR" sz="2800" dirty="0" smtClean="0"/>
                        <a:t>: gouverneur, membres des conseils, hauts fonctionnaires, officiers militaires,</a:t>
                      </a:r>
                      <a:r>
                        <a:rPr lang="fr-FR" sz="2800" baseline="0" dirty="0" smtClean="0"/>
                        <a:t> seigneurs, propriétaires fonciers, membres du haut clergé</a:t>
                      </a:r>
                      <a:endParaRPr lang="fr-FR" sz="2800" dirty="0"/>
                    </a:p>
                  </a:txBody>
                  <a:tcPr>
                    <a:solidFill>
                      <a:srgbClr val="FFFF00"/>
                    </a:solidFill>
                  </a:tcPr>
                </a:tc>
                <a:extLst>
                  <a:ext uri="{0D108BD9-81ED-4DB2-BD59-A6C34878D82A}">
                    <a16:rowId xmlns:a16="http://schemas.microsoft.com/office/drawing/2014/main" xmlns="" val="10000"/>
                  </a:ext>
                </a:extLst>
              </a:tr>
              <a:tr h="370840">
                <a:tc>
                  <a:txBody>
                    <a:bodyPr/>
                    <a:lstStyle/>
                    <a:p>
                      <a:r>
                        <a:rPr lang="fr-FR" sz="2800" b="1" dirty="0" smtClean="0"/>
                        <a:t>La bourgeoisie d’affaires</a:t>
                      </a:r>
                      <a:r>
                        <a:rPr lang="fr-FR" sz="2800" dirty="0" smtClean="0"/>
                        <a:t>:</a:t>
                      </a:r>
                      <a:r>
                        <a:rPr lang="fr-FR" sz="2800" baseline="0" dirty="0" smtClean="0"/>
                        <a:t> commerçants et financiers</a:t>
                      </a:r>
                      <a:endParaRPr lang="fr-FR" sz="2800" dirty="0"/>
                    </a:p>
                  </a:txBody>
                  <a:tcPr>
                    <a:solidFill>
                      <a:schemeClr val="accent6">
                        <a:lumMod val="60000"/>
                        <a:lumOff val="40000"/>
                      </a:schemeClr>
                    </a:solidFill>
                  </a:tcPr>
                </a:tc>
                <a:extLst>
                  <a:ext uri="{0D108BD9-81ED-4DB2-BD59-A6C34878D82A}">
                    <a16:rowId xmlns:a16="http://schemas.microsoft.com/office/drawing/2014/main" xmlns="" val="10001"/>
                  </a:ext>
                </a:extLst>
              </a:tr>
              <a:tr h="370840">
                <a:tc>
                  <a:txBody>
                    <a:bodyPr/>
                    <a:lstStyle/>
                    <a:p>
                      <a:r>
                        <a:rPr lang="fr-FR" sz="2800" b="1" dirty="0" smtClean="0"/>
                        <a:t>La bourgeoisie professionnelle</a:t>
                      </a:r>
                      <a:r>
                        <a:rPr lang="fr-FR" sz="2800" dirty="0" smtClean="0"/>
                        <a:t>: avocats, notaires, médecins, instituteurs, journalistes, arpenteurs, riches fermiers, riches artisans</a:t>
                      </a:r>
                      <a:endParaRPr lang="fr-FR" sz="2800" dirty="0"/>
                    </a:p>
                  </a:txBody>
                  <a:tcPr>
                    <a:solidFill>
                      <a:schemeClr val="accent2">
                        <a:lumMod val="40000"/>
                        <a:lumOff val="60000"/>
                      </a:schemeClr>
                    </a:solidFill>
                  </a:tcPr>
                </a:tc>
                <a:extLst>
                  <a:ext uri="{0D108BD9-81ED-4DB2-BD59-A6C34878D82A}">
                    <a16:rowId xmlns:a16="http://schemas.microsoft.com/office/drawing/2014/main" xmlns="" val="10002"/>
                  </a:ext>
                </a:extLst>
              </a:tr>
              <a:tr h="370840">
                <a:tc>
                  <a:txBody>
                    <a:bodyPr/>
                    <a:lstStyle/>
                    <a:p>
                      <a:r>
                        <a:rPr lang="fr-FR" sz="2800" b="1" dirty="0" smtClean="0"/>
                        <a:t>Le peuple</a:t>
                      </a:r>
                      <a:r>
                        <a:rPr lang="fr-FR" sz="2800" dirty="0" smtClean="0"/>
                        <a:t>:</a:t>
                      </a:r>
                      <a:r>
                        <a:rPr lang="fr-FR" sz="2800" baseline="0" dirty="0" smtClean="0"/>
                        <a:t> artisans, paysans, ouvriers</a:t>
                      </a:r>
                      <a:endParaRPr lang="fr-FR" sz="2800" dirty="0"/>
                    </a:p>
                  </a:txBody>
                  <a:tcPr>
                    <a:solidFill>
                      <a:schemeClr val="tx2">
                        <a:lumMod val="20000"/>
                        <a:lumOff val="80000"/>
                      </a:schemeClr>
                    </a:solidFill>
                  </a:tcPr>
                </a:tc>
                <a:extLst>
                  <a:ext uri="{0D108BD9-81ED-4DB2-BD59-A6C34878D82A}">
                    <a16:rowId xmlns:a16="http://schemas.microsoft.com/office/drawing/2014/main" xmlns="" val="10003"/>
                  </a:ext>
                </a:extLst>
              </a:tr>
            </a:tbl>
          </a:graphicData>
        </a:graphic>
      </p:graphicFrame>
      <p:sp>
        <p:nvSpPr>
          <p:cNvPr id="5" name="Flèche vers le haut 4"/>
          <p:cNvSpPr/>
          <p:nvPr/>
        </p:nvSpPr>
        <p:spPr>
          <a:xfrm>
            <a:off x="316523" y="2153871"/>
            <a:ext cx="644769" cy="3024554"/>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5772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u="sng" dirty="0" smtClean="0"/>
              <a:t>Le régime parlementaire représentatif</a:t>
            </a:r>
            <a:endParaRPr lang="fr-FR" sz="4800" b="1" u="sng" dirty="0"/>
          </a:p>
        </p:txBody>
      </p:sp>
      <p:sp>
        <p:nvSpPr>
          <p:cNvPr id="3" name="Espace réservé du contenu 2"/>
          <p:cNvSpPr>
            <a:spLocks noGrp="1"/>
          </p:cNvSpPr>
          <p:nvPr>
            <p:ph idx="1"/>
          </p:nvPr>
        </p:nvSpPr>
        <p:spPr/>
        <p:txBody>
          <a:bodyPr>
            <a:noAutofit/>
          </a:bodyPr>
          <a:lstStyle/>
          <a:p>
            <a:pPr marL="0" indent="0">
              <a:buNone/>
            </a:pPr>
            <a:r>
              <a:rPr lang="fr-FR" sz="4000" dirty="0" smtClean="0"/>
              <a:t>Structure politique qui permet au peuple d’élire librement des </a:t>
            </a:r>
            <a:r>
              <a:rPr lang="fr-FR" sz="4000" b="1" dirty="0" smtClean="0">
                <a:solidFill>
                  <a:srgbClr val="FF0000"/>
                </a:solidFill>
              </a:rPr>
              <a:t>représentants</a:t>
            </a:r>
            <a:r>
              <a:rPr lang="fr-FR" sz="4000" dirty="0" smtClean="0"/>
              <a:t> (députés) à la Chambre d’assemblée.</a:t>
            </a:r>
          </a:p>
          <a:p>
            <a:pPr marL="0" indent="0">
              <a:buNone/>
            </a:pPr>
            <a:endParaRPr lang="fr-FR" sz="4000" dirty="0"/>
          </a:p>
          <a:p>
            <a:pPr marL="0" indent="0">
              <a:buNone/>
            </a:pPr>
            <a:r>
              <a:rPr lang="fr-FR" sz="4000" dirty="0" smtClean="0"/>
              <a:t>Ces </a:t>
            </a:r>
            <a:r>
              <a:rPr lang="fr-FR" sz="4000" b="1" dirty="0" smtClean="0">
                <a:solidFill>
                  <a:srgbClr val="FF0000"/>
                </a:solidFill>
              </a:rPr>
              <a:t>représentants</a:t>
            </a:r>
            <a:r>
              <a:rPr lang="fr-FR" sz="4000" dirty="0" smtClean="0"/>
              <a:t> parlent au nom du peuple et votent des projets de lois dans l’</a:t>
            </a:r>
            <a:r>
              <a:rPr lang="fr-FR" sz="4000" dirty="0" err="1" smtClean="0"/>
              <a:t>intér</a:t>
            </a:r>
            <a:r>
              <a:rPr lang="fr-CA" sz="4000" dirty="0" err="1" smtClean="0"/>
              <a:t>êt</a:t>
            </a:r>
            <a:r>
              <a:rPr lang="fr-CA" sz="4000" dirty="0" smtClean="0"/>
              <a:t> du peuple.</a:t>
            </a:r>
            <a:endParaRPr lang="fr-FR" sz="4000" dirty="0"/>
          </a:p>
        </p:txBody>
      </p:sp>
    </p:spTree>
    <p:extLst>
      <p:ext uri="{BB962C8B-B14F-4D97-AF65-F5344CB8AC3E}">
        <p14:creationId xmlns:p14="http://schemas.microsoft.com/office/powerpoint/2010/main" val="585617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ttps://cbraishistoire404.pbworks.com/f/R%C3%89VISION+POUR+TEST+DU+23+OCTOBRE-image-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907" y="0"/>
            <a:ext cx="6670431" cy="6850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72554" y="2649415"/>
            <a:ext cx="3223846" cy="4009293"/>
          </a:xfrm>
          <a:prstGeom prst="rect">
            <a:avLst/>
          </a:prstGeom>
          <a:noFill/>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3" name="Rectangle 2"/>
          <p:cNvSpPr/>
          <p:nvPr/>
        </p:nvSpPr>
        <p:spPr>
          <a:xfrm>
            <a:off x="2766646" y="2649414"/>
            <a:ext cx="3176954" cy="4009293"/>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4328588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341</TotalTime>
  <Words>975</Words>
  <Application>Microsoft Office PowerPoint</Application>
  <PresentationFormat>Personnalisé</PresentationFormat>
  <Paragraphs>171</Paragraphs>
  <Slides>58</Slides>
  <Notes>0</Notes>
  <HiddenSlides>0</HiddenSlides>
  <MMClips>0</MMClips>
  <ScaleCrop>false</ScaleCrop>
  <HeadingPairs>
    <vt:vector size="4" baseType="variant">
      <vt:variant>
        <vt:lpstr>Thème</vt:lpstr>
      </vt:variant>
      <vt:variant>
        <vt:i4>1</vt:i4>
      </vt:variant>
      <vt:variant>
        <vt:lpstr>Titres des diapositives</vt:lpstr>
      </vt:variant>
      <vt:variant>
        <vt:i4>58</vt:i4>
      </vt:variant>
    </vt:vector>
  </HeadingPairs>
  <TitlesOfParts>
    <vt:vector size="59" baseType="lpstr">
      <vt:lpstr>Office Theme</vt:lpstr>
      <vt:lpstr>Les débuts du parlementarisme Module 5  p.149 à 158</vt:lpstr>
      <vt:lpstr>Une nouvelle constitution est adoptée en 1791…</vt:lpstr>
      <vt:lpstr>Objectifs de l’Acte constitutionnel</vt:lpstr>
      <vt:lpstr>Présentation PowerPoint</vt:lpstr>
      <vt:lpstr>Présentation PowerPoint</vt:lpstr>
      <vt:lpstr>Présentation PowerPoint</vt:lpstr>
      <vt:lpstr>L’organisation sociale dans le Bas-Canada</vt:lpstr>
      <vt:lpstr>Le régime parlementaire représentatif</vt:lpstr>
      <vt:lpstr>Présentation PowerPoint</vt:lpstr>
      <vt:lpstr>Les rôles politiques</vt:lpstr>
      <vt:lpstr>Les rôles politiques</vt:lpstr>
      <vt:lpstr>Alured Clarke               Robert Shore Milnes </vt:lpstr>
      <vt:lpstr>Les rôles politiques</vt:lpstr>
      <vt:lpstr>Les rôles politiques</vt:lpstr>
      <vt:lpstr>James Monk</vt:lpstr>
      <vt:lpstr>Les rôles politiques</vt:lpstr>
      <vt:lpstr>Les rôles politiques</vt:lpstr>
      <vt:lpstr>John Molson                  Thomas Dunn</vt:lpstr>
      <vt:lpstr>Présentation PowerPoint</vt:lpstr>
      <vt:lpstr>Présentation PowerPoint</vt:lpstr>
      <vt:lpstr>Présentation PowerPoint</vt:lpstr>
      <vt:lpstr>Présentation PowerPoint</vt:lpstr>
      <vt:lpstr>Jean Antoine Panet       Gabriel Elzéar Taschereau</vt:lpstr>
      <vt:lpstr>Louis Joseph Papineau</vt:lpstr>
      <vt:lpstr>Le Parti Canadien</vt:lpstr>
      <vt:lpstr>Les partis politiques</vt:lpstr>
      <vt:lpstr>Journal Le Canadien</vt:lpstr>
      <vt:lpstr>James McGill          James Tod        Jacob Jordan</vt:lpstr>
      <vt:lpstr>Le British Party</vt:lpstr>
      <vt:lpstr>Les partis politiques</vt:lpstr>
      <vt:lpstr>La Clique du Château</vt:lpstr>
      <vt:lpstr>Journal The Mercury</vt:lpstr>
      <vt:lpstr>Opposition au parlement du Bas-Canada</vt:lpstr>
      <vt:lpstr>Présentation PowerPoint</vt:lpstr>
      <vt:lpstr>Les rôles politiques</vt:lpstr>
      <vt:lpstr>Comment se déroulent les élections?</vt:lpstr>
      <vt:lpstr>Présentation PowerPoint</vt:lpstr>
      <vt:lpstr>Et au Haut-Canada?</vt:lpstr>
      <vt:lpstr>Présentation PowerPoint</vt:lpstr>
      <vt:lpstr>Opposition au parlement du Haut-Canada</vt:lpstr>
      <vt:lpstr>La Family Compact</vt:lpstr>
      <vt:lpstr>William Lyon Mackenzie</vt:lpstr>
      <vt:lpstr>Robert Baldwin</vt:lpstr>
      <vt:lpstr>Quelles sont les étapes pour créer des lois?</vt:lpstr>
      <vt:lpstr>Quelles sont les étapes pour créer des lois?</vt:lpstr>
      <vt:lpstr>Quelles sont les étapes pour créer des lois?</vt:lpstr>
      <vt:lpstr>Quelles sont les étapes pour créer des lois?</vt:lpstr>
      <vt:lpstr>Quelles sont les étapes pour créer des lois?</vt:lpstr>
      <vt:lpstr>Présentation PowerPoint</vt:lpstr>
      <vt:lpstr>Les limites de la démocratie coloniale</vt:lpstr>
      <vt:lpstr>Les limites de la démocratie coloniale</vt:lpstr>
      <vt:lpstr>Présentation PowerPoint</vt:lpstr>
      <vt:lpstr>Conséquences de la nouvelle structure politique</vt:lpstr>
      <vt:lpstr>Conséquences de la nouvelle structure politique</vt:lpstr>
      <vt:lpstr>Conséquences de la nouvelle structure politique</vt:lpstr>
      <vt:lpstr>Conséquences de la nouvelle structure politique</vt:lpstr>
      <vt:lpstr>Conséquences de la nouvelle structure politique</vt:lpstr>
      <vt:lpstr>En 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débuts du parlementarisme</dc:title>
  <dc:creator>Anthony Wong</dc:creator>
  <cp:lastModifiedBy>CSMV</cp:lastModifiedBy>
  <cp:revision>31</cp:revision>
  <dcterms:created xsi:type="dcterms:W3CDTF">2015-09-20T21:50:30Z</dcterms:created>
  <dcterms:modified xsi:type="dcterms:W3CDTF">2016-04-12T16:03:25Z</dcterms:modified>
</cp:coreProperties>
</file>