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notesSlides/notesSlide11.xml" ContentType="application/vnd.openxmlformats-officedocument.presentationml.notesSlide+xml"/>
  <Override PartName="/ppt/tags/tag24.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64" r:id="rId4"/>
    <p:sldId id="267" r:id="rId5"/>
    <p:sldId id="300" r:id="rId6"/>
    <p:sldId id="283" r:id="rId7"/>
    <p:sldId id="269" r:id="rId8"/>
    <p:sldId id="301" r:id="rId9"/>
    <p:sldId id="270" r:id="rId10"/>
    <p:sldId id="297" r:id="rId11"/>
    <p:sldId id="268" r:id="rId12"/>
    <p:sldId id="285" r:id="rId13"/>
    <p:sldId id="298" r:id="rId14"/>
    <p:sldId id="288" r:id="rId15"/>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71" autoAdjust="0"/>
    <p:restoredTop sz="94660"/>
  </p:normalViewPr>
  <p:slideViewPr>
    <p:cSldViewPr>
      <p:cViewPr>
        <p:scale>
          <a:sx n="100" d="100"/>
          <a:sy n="100" d="100"/>
        </p:scale>
        <p:origin x="-312" y="17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CA5229D-ECCB-4A64-9A36-7238E9A659B0}" type="datetimeFigureOut">
              <a:rPr lang="fr-CA" smtClean="0"/>
              <a:t>2014-04-16</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F7D886-6D31-4C9A-8B8B-27BA3AE35655}" type="slidenum">
              <a:rPr lang="fr-CA" smtClean="0"/>
              <a:t>‹N°›</a:t>
            </a:fld>
            <a:endParaRPr lang="fr-CA"/>
          </a:p>
        </p:txBody>
      </p:sp>
    </p:spTree>
    <p:extLst>
      <p:ext uri="{BB962C8B-B14F-4D97-AF65-F5344CB8AC3E}">
        <p14:creationId xmlns:p14="http://schemas.microsoft.com/office/powerpoint/2010/main" val="1230867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9h15 </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a:t>
            </a:fld>
            <a:endParaRPr lang="fr-CA"/>
          </a:p>
        </p:txBody>
      </p:sp>
    </p:spTree>
    <p:extLst>
      <p:ext uri="{BB962C8B-B14F-4D97-AF65-F5344CB8AC3E}">
        <p14:creationId xmlns:p14="http://schemas.microsoft.com/office/powerpoint/2010/main" val="2677187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13h00</a:t>
            </a:r>
            <a:r>
              <a:rPr lang="fr-CA" baseline="0" dirty="0" smtClean="0"/>
              <a:t> à 13h30</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12</a:t>
            </a:fld>
            <a:endParaRPr lang="fr-CA"/>
          </a:p>
        </p:txBody>
      </p:sp>
    </p:spTree>
    <p:extLst>
      <p:ext uri="{BB962C8B-B14F-4D97-AF65-F5344CB8AC3E}">
        <p14:creationId xmlns:p14="http://schemas.microsoft.com/office/powerpoint/2010/main" val="1000192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13h30 à 14h30 incluant diapo suivante</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13</a:t>
            </a:fld>
            <a:endParaRPr lang="fr-CA"/>
          </a:p>
        </p:txBody>
      </p:sp>
    </p:spTree>
    <p:extLst>
      <p:ext uri="{BB962C8B-B14F-4D97-AF65-F5344CB8AC3E}">
        <p14:creationId xmlns:p14="http://schemas.microsoft.com/office/powerpoint/2010/main" val="2527395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14</a:t>
            </a:fld>
            <a:endParaRPr lang="fr-CA"/>
          </a:p>
        </p:txBody>
      </p:sp>
    </p:spTree>
    <p:extLst>
      <p:ext uri="{BB962C8B-B14F-4D97-AF65-F5344CB8AC3E}">
        <p14:creationId xmlns:p14="http://schemas.microsoft.com/office/powerpoint/2010/main" val="18596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10h à</a:t>
            </a:r>
            <a:r>
              <a:rPr lang="fr-CA" baseline="0" dirty="0" smtClean="0"/>
              <a:t> 10h15</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4</a:t>
            </a:fld>
            <a:endParaRPr lang="fr-CA"/>
          </a:p>
        </p:txBody>
      </p:sp>
    </p:spTree>
    <p:extLst>
      <p:ext uri="{BB962C8B-B14F-4D97-AF65-F5344CB8AC3E}">
        <p14:creationId xmlns:p14="http://schemas.microsoft.com/office/powerpoint/2010/main" val="1456891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9h20 </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5</a:t>
            </a:fld>
            <a:endParaRPr lang="fr-CA"/>
          </a:p>
        </p:txBody>
      </p:sp>
    </p:spTree>
    <p:extLst>
      <p:ext uri="{BB962C8B-B14F-4D97-AF65-F5344CB8AC3E}">
        <p14:creationId xmlns:p14="http://schemas.microsoft.com/office/powerpoint/2010/main" val="219799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b="1" dirty="0" smtClean="0"/>
              <a:t>9h30 fin de la rédaction</a:t>
            </a:r>
            <a:endParaRPr lang="fr-CA" b="1"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6</a:t>
            </a:fld>
            <a:endParaRPr lang="fr-CA"/>
          </a:p>
        </p:txBody>
      </p:sp>
    </p:spTree>
    <p:extLst>
      <p:ext uri="{BB962C8B-B14F-4D97-AF65-F5344CB8AC3E}">
        <p14:creationId xmlns:p14="http://schemas.microsoft.com/office/powerpoint/2010/main" val="1692819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9h30 à</a:t>
            </a:r>
            <a:r>
              <a:rPr lang="fr-CA" baseline="0" dirty="0" smtClean="0"/>
              <a:t> 10h</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7</a:t>
            </a:fld>
            <a:endParaRPr lang="fr-CA"/>
          </a:p>
        </p:txBody>
      </p:sp>
    </p:spTree>
    <p:extLst>
      <p:ext uri="{BB962C8B-B14F-4D97-AF65-F5344CB8AC3E}">
        <p14:creationId xmlns:p14="http://schemas.microsoft.com/office/powerpoint/2010/main" val="348349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10h20 à 10h45    </a:t>
            </a:r>
            <a:r>
              <a:rPr lang="fr-CA" b="1" dirty="0" smtClean="0"/>
              <a:t>à 10h45</a:t>
            </a:r>
            <a:r>
              <a:rPr lang="fr-CA" b="1" baseline="0" dirty="0" smtClean="0"/>
              <a:t> </a:t>
            </a:r>
            <a:r>
              <a:rPr lang="fr-CA" b="1" dirty="0" smtClean="0"/>
              <a:t>PAUSE</a:t>
            </a:r>
            <a:r>
              <a:rPr lang="fr-CA" b="1" baseline="0" dirty="0" smtClean="0"/>
              <a:t> jusqu’à 11h</a:t>
            </a:r>
            <a:endParaRPr lang="fr-CA" b="1"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8</a:t>
            </a:fld>
            <a:endParaRPr lang="fr-CA"/>
          </a:p>
        </p:txBody>
      </p:sp>
    </p:spTree>
    <p:extLst>
      <p:ext uri="{BB962C8B-B14F-4D97-AF65-F5344CB8AC3E}">
        <p14:creationId xmlns:p14="http://schemas.microsoft.com/office/powerpoint/2010/main" val="115064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11h</a:t>
            </a:r>
            <a:r>
              <a:rPr lang="fr-CA" baseline="0" dirty="0" smtClean="0"/>
              <a:t> à 11h15 incluant diapo suivante</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9</a:t>
            </a:fld>
            <a:endParaRPr lang="fr-CA"/>
          </a:p>
        </p:txBody>
      </p:sp>
    </p:spTree>
    <p:extLst>
      <p:ext uri="{BB962C8B-B14F-4D97-AF65-F5344CB8AC3E}">
        <p14:creationId xmlns:p14="http://schemas.microsoft.com/office/powerpoint/2010/main" val="777859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 11h15 à 11h20</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10</a:t>
            </a:fld>
            <a:endParaRPr lang="fr-CA"/>
          </a:p>
        </p:txBody>
      </p:sp>
    </p:spTree>
    <p:extLst>
      <p:ext uri="{BB962C8B-B14F-4D97-AF65-F5344CB8AC3E}">
        <p14:creationId xmlns:p14="http://schemas.microsoft.com/office/powerpoint/2010/main" val="31369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11h20 à</a:t>
            </a:r>
            <a:r>
              <a:rPr lang="fr-CA" baseline="0" dirty="0" smtClean="0"/>
              <a:t> 11h45</a:t>
            </a:r>
            <a:endParaRPr lang="fr-CA" dirty="0"/>
          </a:p>
        </p:txBody>
      </p:sp>
      <p:sp>
        <p:nvSpPr>
          <p:cNvPr id="4" name="Espace réservé du numéro de diapositive 3"/>
          <p:cNvSpPr>
            <a:spLocks noGrp="1"/>
          </p:cNvSpPr>
          <p:nvPr>
            <p:ph type="sldNum" sz="quarter" idx="10"/>
          </p:nvPr>
        </p:nvSpPr>
        <p:spPr/>
        <p:txBody>
          <a:bodyPr/>
          <a:lstStyle/>
          <a:p>
            <a:fld id="{A8F7D886-6D31-4C9A-8B8B-27BA3AE35655}" type="slidenum">
              <a:rPr lang="fr-CA" smtClean="0"/>
              <a:t>11</a:t>
            </a:fld>
            <a:endParaRPr lang="fr-CA"/>
          </a:p>
        </p:txBody>
      </p:sp>
    </p:spTree>
    <p:extLst>
      <p:ext uri="{BB962C8B-B14F-4D97-AF65-F5344CB8AC3E}">
        <p14:creationId xmlns:p14="http://schemas.microsoft.com/office/powerpoint/2010/main" val="281895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304105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24087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169917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1348176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20511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19268311-5866-4147-9C1F-D34977D16930}" type="datetimeFigureOut">
              <a:rPr lang="fr-CA" smtClean="0"/>
              <a:t>2014-04-16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89868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19268311-5866-4147-9C1F-D34977D16930}" type="datetimeFigureOut">
              <a:rPr lang="fr-CA" smtClean="0"/>
              <a:t>2014-04-16</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57998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19268311-5866-4147-9C1F-D34977D16930}" type="datetimeFigureOut">
              <a:rPr lang="fr-CA" smtClean="0"/>
              <a:t>2014-04-16</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3033456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268311-5866-4147-9C1F-D34977D16930}" type="datetimeFigureOut">
              <a:rPr lang="fr-CA" smtClean="0"/>
              <a:t>2014-04-16</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112269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268311-5866-4147-9C1F-D34977D16930}" type="datetimeFigureOut">
              <a:rPr lang="fr-CA" smtClean="0"/>
              <a:t>2014-04-16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192611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268311-5866-4147-9C1F-D34977D16930}" type="datetimeFigureOut">
              <a:rPr lang="fr-CA" smtClean="0"/>
              <a:t>2014-04-16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2BF022D-29C4-4E00-BABF-325083015EA6}" type="slidenum">
              <a:rPr lang="fr-CA" smtClean="0"/>
              <a:t>‹N°›</a:t>
            </a:fld>
            <a:endParaRPr lang="fr-CA"/>
          </a:p>
        </p:txBody>
      </p:sp>
    </p:spTree>
    <p:extLst>
      <p:ext uri="{BB962C8B-B14F-4D97-AF65-F5344CB8AC3E}">
        <p14:creationId xmlns:p14="http://schemas.microsoft.com/office/powerpoint/2010/main" val="157557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268311-5866-4147-9C1F-D34977D16930}" type="datetimeFigureOut">
              <a:rPr lang="fr-CA" smtClean="0"/>
              <a:t>2014-04-16</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F022D-29C4-4E00-BABF-325083015EA6}" type="slidenum">
              <a:rPr lang="fr-CA" smtClean="0"/>
              <a:t>‹N°›</a:t>
            </a:fld>
            <a:endParaRPr lang="fr-CA"/>
          </a:p>
        </p:txBody>
      </p:sp>
    </p:spTree>
    <p:extLst>
      <p:ext uri="{BB962C8B-B14F-4D97-AF65-F5344CB8AC3E}">
        <p14:creationId xmlns:p14="http://schemas.microsoft.com/office/powerpoint/2010/main" val="4187996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19.xml"/><Relationship Id="rId7" Type="http://schemas.openxmlformats.org/officeDocument/2006/relationships/image" Target="../media/image7.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notesSlide" Target="../notesSlides/notesSlide8.xml"/><Relationship Id="rId5" Type="http://schemas.openxmlformats.org/officeDocument/2006/relationships/slideLayout" Target="../slideLayouts/slideLayout6.xml"/><Relationship Id="rId4" Type="http://schemas.openxmlformats.org/officeDocument/2006/relationships/tags" Target="../tags/tag20.xml"/><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23.xml"/><Relationship Id="rId4" Type="http://schemas.openxmlformats.org/officeDocument/2006/relationships/hyperlink" Target="http://www.cspn.qc.ca/ccr_formation/antidote/reglages_antidote.pdf"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24.xml"/><Relationship Id="rId5" Type="http://schemas.openxmlformats.org/officeDocument/2006/relationships/hyperlink" Target="http://www.youtube.com/watch?v=g79kHnW5MKE" TargetMode="External"/><Relationship Id="rId4" Type="http://schemas.openxmlformats.org/officeDocument/2006/relationships/hyperlink" Target="http://www.cspn.qc.ca/ccr_formation/antidote.asp"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4.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3.png"/><Relationship Id="rId5" Type="http://schemas.openxmlformats.org/officeDocument/2006/relationships/notesSlide" Target="../notesSlides/notesSlide2.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6.pn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png"/><Relationship Id="rId5" Type="http://schemas.openxmlformats.org/officeDocument/2006/relationships/notesSlide" Target="../notesSlides/notesSlide7.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683568" y="692696"/>
            <a:ext cx="7772400" cy="5472608"/>
          </a:xfrm>
        </p:spPr>
        <p:txBody>
          <a:bodyPr>
            <a:normAutofit/>
          </a:bodyPr>
          <a:lstStyle/>
          <a:p>
            <a:r>
              <a:rPr lang="fr-CA" b="1" dirty="0" smtClean="0">
                <a:solidFill>
                  <a:schemeClr val="accent3"/>
                </a:solidFill>
                <a:effectLst>
                  <a:outerShdw blurRad="38100" dist="38100" dir="2700000" algn="tl">
                    <a:srgbClr val="000000">
                      <a:alpha val="43137"/>
                    </a:srgbClr>
                  </a:outerShdw>
                </a:effectLst>
              </a:rPr>
              <a:t>S’approprier la base </a:t>
            </a:r>
            <a:r>
              <a:rPr lang="fr-CA" b="1" dirty="0" smtClean="0">
                <a:solidFill>
                  <a:schemeClr val="accent3"/>
                </a:solidFill>
                <a:effectLst>
                  <a:outerShdw blurRad="38100" dist="38100" dir="2700000" algn="tl">
                    <a:srgbClr val="000000">
                      <a:alpha val="43137"/>
                    </a:srgbClr>
                  </a:outerShdw>
                </a:effectLst>
              </a:rPr>
              <a:t>d’Antidote</a:t>
            </a:r>
            <a:r>
              <a:rPr lang="fr-CA" b="1" dirty="0" smtClean="0">
                <a:solidFill>
                  <a:schemeClr val="accent3"/>
                </a:solidFill>
                <a:effectLst>
                  <a:outerShdw blurRad="38100" dist="38100" dir="2700000" algn="tl">
                    <a:srgbClr val="000000">
                      <a:alpha val="43137"/>
                    </a:srgbClr>
                  </a:outerShdw>
                </a:effectLst>
              </a:rPr>
              <a:t/>
            </a:r>
            <a:br>
              <a:rPr lang="fr-CA" b="1" dirty="0" smtClean="0">
                <a:solidFill>
                  <a:schemeClr val="accent3"/>
                </a:solidFill>
                <a:effectLst>
                  <a:outerShdw blurRad="38100" dist="38100" dir="2700000" algn="tl">
                    <a:srgbClr val="000000">
                      <a:alpha val="43137"/>
                    </a:srgbClr>
                  </a:outerShdw>
                </a:effectLst>
              </a:rPr>
            </a:br>
            <a:r>
              <a:rPr lang="en-CA" sz="2400" dirty="0" smtClean="0"/>
              <a:t/>
            </a:r>
            <a:br>
              <a:rPr lang="en-CA" sz="2400" dirty="0" smtClean="0"/>
            </a:br>
            <a:r>
              <a:rPr lang="en-CA" sz="2400" dirty="0" smtClean="0"/>
              <a:t/>
            </a:r>
            <a:br>
              <a:rPr lang="en-CA" sz="2400" dirty="0" smtClean="0"/>
            </a:br>
            <a:r>
              <a:rPr lang="en-CA" sz="2400" dirty="0" smtClean="0"/>
              <a:t>Andrée </a:t>
            </a:r>
            <a:r>
              <a:rPr lang="en-CA" sz="2400" dirty="0"/>
              <a:t>D</a:t>
            </a:r>
            <a:r>
              <a:rPr lang="en-CA" sz="2400" dirty="0" smtClean="0"/>
              <a:t>eschênes</a:t>
            </a:r>
            <a:br>
              <a:rPr lang="en-CA" sz="2400" dirty="0" smtClean="0"/>
            </a:br>
            <a:r>
              <a:rPr lang="en-CA" sz="1800" dirty="0" smtClean="0"/>
              <a:t>Service </a:t>
            </a:r>
            <a:r>
              <a:rPr lang="en-CA" sz="1800" dirty="0" err="1" smtClean="0"/>
              <a:t>régional</a:t>
            </a:r>
            <a:r>
              <a:rPr lang="en-CA" sz="1800" dirty="0" smtClean="0"/>
              <a:t> du RÉCIT FGA </a:t>
            </a:r>
            <a:br>
              <a:rPr lang="en-CA" sz="1800" dirty="0" smtClean="0"/>
            </a:br>
            <a:r>
              <a:rPr lang="en-CA" sz="1800" dirty="0" smtClean="0"/>
              <a:t>en Gaspésie et aux </a:t>
            </a:r>
            <a:r>
              <a:rPr lang="en-CA" sz="1800" dirty="0" err="1" smtClean="0"/>
              <a:t>Îles</a:t>
            </a:r>
            <a:r>
              <a:rPr lang="en-CA" sz="1800" dirty="0" smtClean="0"/>
              <a:t>-de-la-Madeleine</a:t>
            </a:r>
            <a:br>
              <a:rPr lang="en-CA" sz="1800" dirty="0" smtClean="0"/>
            </a:br>
            <a:r>
              <a:rPr lang="en-CA" sz="1800" dirty="0" smtClean="0"/>
              <a:t>16 Avril 2014</a:t>
            </a:r>
            <a:r>
              <a:rPr lang="en-CA" sz="2400" dirty="0" smtClean="0"/>
              <a:t/>
            </a:r>
            <a:br>
              <a:rPr lang="en-CA" sz="2400" dirty="0" smtClean="0"/>
            </a:br>
            <a:r>
              <a:rPr lang="en-CA" sz="2400" dirty="0"/>
              <a:t/>
            </a:r>
            <a:br>
              <a:rPr lang="en-CA" sz="2400" dirty="0"/>
            </a:br>
            <a:r>
              <a:rPr lang="en-CA" sz="2400" dirty="0" smtClean="0"/>
              <a:t/>
            </a:r>
            <a:br>
              <a:rPr lang="en-CA" sz="2400" dirty="0" smtClean="0"/>
            </a:br>
            <a:endParaRPr lang="fr-CA" sz="2400" dirty="0"/>
          </a:p>
        </p:txBody>
      </p:sp>
      <p:pic>
        <p:nvPicPr>
          <p:cNvPr id="1026" name="Picture 2"/>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2987824" y="4950668"/>
            <a:ext cx="3115914" cy="947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6454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084168" y="274638"/>
            <a:ext cx="2602632" cy="5962674"/>
          </a:xfrm>
        </p:spPr>
        <p:txBody>
          <a:bodyPr>
            <a:normAutofit/>
          </a:bodyPr>
          <a:lstStyle/>
          <a:p>
            <a:r>
              <a:rPr lang="fr-CA" sz="1400" dirty="0" smtClean="0"/>
              <a:t> </a:t>
            </a:r>
            <a:r>
              <a:rPr lang="fr-CA" sz="1400" dirty="0"/>
              <a:t/>
            </a:r>
            <a:br>
              <a:rPr lang="fr-CA" sz="1400" dirty="0"/>
            </a:br>
            <a:r>
              <a:rPr lang="fr-CA" sz="1400" b="1" dirty="0" smtClean="0"/>
              <a:t>Voyons les prismes Statistiques et Inspection ainsi que leurs filtres respectifs.</a:t>
            </a:r>
            <a:br>
              <a:rPr lang="fr-CA" sz="1400" b="1" dirty="0" smtClean="0"/>
            </a:br>
            <a:r>
              <a:rPr lang="fr-CA" sz="1400" b="1" dirty="0"/>
              <a:t/>
            </a:r>
            <a:br>
              <a:rPr lang="fr-CA" sz="1400" b="1" dirty="0"/>
            </a:br>
            <a:r>
              <a:rPr lang="fr-CA" sz="1400" dirty="0"/>
              <a:t>La révision est essentielle pour améliorer, bonifier, rendre plus intelligible le texte et l’intention de celui-ci. </a:t>
            </a:r>
            <a:r>
              <a:rPr lang="fr-CA" sz="1400" dirty="0" smtClean="0"/>
              <a:t/>
            </a:r>
            <a:br>
              <a:rPr lang="fr-CA" sz="1400" dirty="0" smtClean="0"/>
            </a:br>
            <a:r>
              <a:rPr lang="fr-CA" sz="1400" dirty="0"/>
              <a:t/>
            </a:r>
            <a:br>
              <a:rPr lang="fr-CA" sz="1400" dirty="0"/>
            </a:br>
            <a:r>
              <a:rPr lang="fr-CA" sz="1400" dirty="0" smtClean="0"/>
              <a:t>Antidote </a:t>
            </a:r>
            <a:r>
              <a:rPr lang="fr-CA" sz="1400" dirty="0"/>
              <a:t>est une aide indéniable </a:t>
            </a:r>
            <a:r>
              <a:rPr lang="fr-CA" sz="1400" dirty="0" smtClean="0"/>
              <a:t>mais </a:t>
            </a:r>
            <a:r>
              <a:rPr lang="fr-CA" sz="1400" dirty="0"/>
              <a:t>le sens </a:t>
            </a:r>
            <a:r>
              <a:rPr lang="fr-CA" sz="1400" dirty="0" smtClean="0"/>
              <a:t>du texte est de la responsabilité </a:t>
            </a:r>
            <a:r>
              <a:rPr lang="fr-CA" sz="1400" dirty="0" smtClean="0"/>
              <a:t>du rédacteur!</a:t>
            </a:r>
            <a:r>
              <a:rPr lang="fr-CA" sz="1400" dirty="0" smtClean="0"/>
              <a:t/>
            </a:r>
            <a:br>
              <a:rPr lang="fr-CA" sz="1400" dirty="0" smtClean="0"/>
            </a:br>
            <a:r>
              <a:rPr lang="fr-CA" sz="1400" dirty="0"/>
              <a:t/>
            </a:r>
            <a:br>
              <a:rPr lang="fr-CA" sz="1400" dirty="0"/>
            </a:br>
            <a:r>
              <a:rPr lang="fr-CA" sz="1400" b="1" dirty="0" smtClean="0"/>
              <a:t/>
            </a:r>
            <a:br>
              <a:rPr lang="fr-CA" sz="1400" b="1" dirty="0" smtClean="0"/>
            </a:br>
            <a:r>
              <a:rPr lang="fr-CA" sz="1400" b="1" dirty="0"/>
              <a:t/>
            </a:r>
            <a:br>
              <a:rPr lang="fr-CA" sz="1400" b="1" dirty="0"/>
            </a:br>
            <a:r>
              <a:rPr lang="fr-CA" sz="1400" dirty="0" smtClean="0"/>
              <a:t/>
            </a:r>
            <a:br>
              <a:rPr lang="fr-CA" sz="1400" dirty="0" smtClean="0"/>
            </a:br>
            <a:r>
              <a:rPr lang="fr-CA" sz="1400" dirty="0"/>
              <a:t/>
            </a:r>
            <a:br>
              <a:rPr lang="fr-CA" sz="1400" dirty="0"/>
            </a:br>
            <a:r>
              <a:rPr lang="fr-CA" sz="1400" dirty="0" smtClean="0"/>
              <a:t/>
            </a:r>
            <a:br>
              <a:rPr lang="fr-CA" sz="1400" dirty="0" smtClean="0"/>
            </a:br>
            <a:endParaRPr lang="fr-CA" sz="1400" dirty="0"/>
          </a:p>
        </p:txBody>
      </p:sp>
      <p:pic>
        <p:nvPicPr>
          <p:cNvPr id="4098" name="Picture 2"/>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3059832" y="476672"/>
            <a:ext cx="3001913" cy="2454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3059832" y="2924190"/>
            <a:ext cx="3001913" cy="345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395536" y="476672"/>
            <a:ext cx="2344184" cy="5904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4103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755576" y="548680"/>
            <a:ext cx="7772400" cy="5904656"/>
          </a:xfrm>
        </p:spPr>
        <p:txBody>
          <a:bodyPr>
            <a:noAutofit/>
          </a:bodyPr>
          <a:lstStyle/>
          <a:p>
            <a:pPr algn="l"/>
            <a:r>
              <a:rPr lang="fr-CA" sz="4000" b="1" dirty="0" smtClean="0">
                <a:solidFill>
                  <a:schemeClr val="accent3"/>
                </a:solidFill>
              </a:rPr>
              <a:t/>
            </a:r>
            <a:br>
              <a:rPr lang="fr-CA" sz="4000" b="1" dirty="0" smtClean="0">
                <a:solidFill>
                  <a:schemeClr val="accent3"/>
                </a:solidFill>
              </a:rPr>
            </a:br>
            <a:r>
              <a:rPr lang="fr-CA" sz="1800" b="1" dirty="0" smtClean="0"/>
              <a:t>Révisez votre texte</a:t>
            </a:r>
            <a:r>
              <a:rPr lang="fr-CA" sz="1800" b="1" dirty="0" smtClean="0">
                <a:solidFill>
                  <a:schemeClr val="accent3"/>
                </a:solidFill>
              </a:rPr>
              <a:t/>
            </a:r>
            <a:br>
              <a:rPr lang="fr-CA" sz="1800" b="1" dirty="0" smtClean="0">
                <a:solidFill>
                  <a:schemeClr val="accent3"/>
                </a:solidFill>
              </a:rPr>
            </a:br>
            <a:r>
              <a:rPr lang="fr-CA" sz="1800" b="1" dirty="0"/>
              <a:t/>
            </a:r>
            <a:br>
              <a:rPr lang="fr-CA" sz="1800" b="1" dirty="0"/>
            </a:br>
            <a:r>
              <a:rPr lang="fr-CA" sz="1800" b="1" dirty="0"/>
              <a:t>Questionnez-vous… Questionnez </a:t>
            </a:r>
            <a:r>
              <a:rPr lang="fr-CA" sz="1800" b="1" dirty="0" smtClean="0"/>
              <a:t>Antidote!</a:t>
            </a:r>
            <a:r>
              <a:rPr lang="fr-CA" sz="1800" dirty="0" smtClean="0"/>
              <a:t/>
            </a:r>
            <a:br>
              <a:rPr lang="fr-CA" sz="1800" dirty="0" smtClean="0"/>
            </a:br>
            <a:r>
              <a:rPr lang="fr-CA" sz="1800" dirty="0" smtClean="0"/>
              <a:t/>
            </a:r>
            <a:br>
              <a:rPr lang="fr-CA" sz="1800" dirty="0" smtClean="0"/>
            </a:br>
            <a:r>
              <a:rPr lang="fr-CA" sz="1800" dirty="0"/>
              <a:t/>
            </a:r>
            <a:br>
              <a:rPr lang="fr-CA" sz="1800" dirty="0"/>
            </a:br>
            <a:r>
              <a:rPr lang="fr-CA" sz="1800" dirty="0" smtClean="0"/>
              <a:t/>
            </a:r>
            <a:br>
              <a:rPr lang="fr-CA" sz="1800" dirty="0" smtClean="0"/>
            </a:br>
            <a:r>
              <a:rPr lang="fr-CA" sz="1800" dirty="0"/>
              <a:t/>
            </a:r>
            <a:br>
              <a:rPr lang="fr-CA" sz="1800" dirty="0"/>
            </a:br>
            <a:r>
              <a:rPr lang="fr-CA" sz="1800" dirty="0"/>
              <a:t/>
            </a:r>
            <a:br>
              <a:rPr lang="fr-CA" sz="1800" dirty="0"/>
            </a:br>
            <a:endParaRPr lang="fr-CA" sz="1800" dirty="0"/>
          </a:p>
        </p:txBody>
      </p:sp>
    </p:spTree>
    <p:extLst>
      <p:ext uri="{BB962C8B-B14F-4D97-AF65-F5344CB8AC3E}">
        <p14:creationId xmlns:p14="http://schemas.microsoft.com/office/powerpoint/2010/main" val="1419116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29600" cy="5962674"/>
          </a:xfrm>
        </p:spPr>
        <p:txBody>
          <a:bodyPr>
            <a:normAutofit/>
          </a:bodyPr>
          <a:lstStyle/>
          <a:p>
            <a:pPr algn="l"/>
            <a:r>
              <a:rPr lang="fr-CA" sz="3200" dirty="0"/>
              <a:t>Survolez les filtres de chaque </a:t>
            </a:r>
            <a:r>
              <a:rPr lang="fr-CA" sz="3200" dirty="0" smtClean="0"/>
              <a:t>prisme</a:t>
            </a:r>
            <a:br>
              <a:rPr lang="fr-CA" sz="3200" dirty="0" smtClean="0"/>
            </a:br>
            <a:r>
              <a:rPr lang="fr-CA" sz="3200" dirty="0" smtClean="0"/>
              <a:t>pour </a:t>
            </a:r>
            <a:r>
              <a:rPr lang="fr-CA" sz="3200" dirty="0"/>
              <a:t>réactiver vos </a:t>
            </a:r>
            <a:r>
              <a:rPr lang="fr-CA" sz="3200" dirty="0" smtClean="0"/>
              <a:t>connaissances.</a:t>
            </a:r>
            <a:r>
              <a:rPr lang="fr-CA" sz="4000" dirty="0" smtClean="0"/>
              <a:t/>
            </a:r>
            <a:br>
              <a:rPr lang="fr-CA" sz="4000" dirty="0" smtClean="0"/>
            </a:br>
            <a:r>
              <a:rPr lang="fr-CA" sz="1800" dirty="0" smtClean="0"/>
              <a:t/>
            </a:r>
            <a:br>
              <a:rPr lang="fr-CA" sz="1800" dirty="0" smtClean="0"/>
            </a:br>
            <a:r>
              <a:rPr lang="fr-CA" sz="1800" dirty="0"/>
              <a:t/>
            </a:r>
            <a:br>
              <a:rPr lang="fr-CA" sz="1800" dirty="0"/>
            </a:br>
            <a:endParaRPr lang="fr-CA" sz="1800" dirty="0"/>
          </a:p>
        </p:txBody>
      </p:sp>
    </p:spTree>
    <p:extLst>
      <p:ext uri="{BB962C8B-B14F-4D97-AF65-F5344CB8AC3E}">
        <p14:creationId xmlns:p14="http://schemas.microsoft.com/office/powerpoint/2010/main" val="2041558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29600" cy="5890666"/>
          </a:xfrm>
        </p:spPr>
        <p:txBody>
          <a:bodyPr>
            <a:normAutofit fontScale="90000"/>
          </a:bodyPr>
          <a:lstStyle/>
          <a:p>
            <a:pPr algn="l"/>
            <a:r>
              <a:rPr lang="fr-CA" b="1" dirty="0" smtClean="0">
                <a:solidFill>
                  <a:schemeClr val="accent3"/>
                </a:solidFill>
              </a:rPr>
              <a:t/>
            </a:r>
            <a:br>
              <a:rPr lang="fr-CA" b="1" dirty="0" smtClean="0">
                <a:solidFill>
                  <a:schemeClr val="accent3"/>
                </a:solidFill>
              </a:rPr>
            </a:br>
            <a:r>
              <a:rPr lang="fr-CA" b="1" dirty="0">
                <a:solidFill>
                  <a:schemeClr val="accent3"/>
                </a:solidFill>
              </a:rPr>
              <a:t/>
            </a:r>
            <a:br>
              <a:rPr lang="fr-CA" b="1" dirty="0">
                <a:solidFill>
                  <a:schemeClr val="accent3"/>
                </a:solidFill>
              </a:rPr>
            </a:br>
            <a:r>
              <a:rPr lang="fr-CA" b="1" dirty="0" smtClean="0">
                <a:solidFill>
                  <a:schemeClr val="accent3"/>
                </a:solidFill>
              </a:rPr>
              <a:t>Les réglages et la modulation</a:t>
            </a:r>
            <a:br>
              <a:rPr lang="fr-CA" b="1" dirty="0" smtClean="0">
                <a:solidFill>
                  <a:schemeClr val="accent3"/>
                </a:solidFill>
              </a:rPr>
            </a:br>
            <a:r>
              <a:rPr lang="fr-CA" b="1" dirty="0" smtClean="0">
                <a:solidFill>
                  <a:schemeClr val="accent3"/>
                </a:solidFill>
              </a:rPr>
              <a:t>sont importants</a:t>
            </a:r>
            <a:br>
              <a:rPr lang="fr-CA" b="1" dirty="0" smtClean="0">
                <a:solidFill>
                  <a:schemeClr val="accent3"/>
                </a:solidFill>
              </a:rPr>
            </a:br>
            <a:r>
              <a:rPr lang="fr-CA" b="1" dirty="0" smtClean="0">
                <a:solidFill>
                  <a:schemeClr val="accent3"/>
                </a:solidFill>
              </a:rPr>
              <a:t/>
            </a:r>
            <a:br>
              <a:rPr lang="fr-CA" b="1" dirty="0" smtClean="0">
                <a:solidFill>
                  <a:schemeClr val="accent3"/>
                </a:solidFill>
              </a:rPr>
            </a:br>
            <a:r>
              <a:rPr lang="fr-CA" sz="1400" dirty="0"/>
              <a:t/>
            </a:r>
            <a:br>
              <a:rPr lang="fr-CA" sz="1400" dirty="0"/>
            </a:br>
            <a:r>
              <a:rPr lang="fr-CA" sz="1600" dirty="0" smtClean="0"/>
              <a:t>D’abord</a:t>
            </a:r>
            <a:r>
              <a:rPr lang="fr-CA" sz="1600" dirty="0" smtClean="0"/>
              <a:t>, il faut moduler l’affichage des erreurs et des alertes parce que trop de soulignements et d’informations sur des usages très pointus </a:t>
            </a:r>
            <a:r>
              <a:rPr lang="fr-CA" sz="1600" dirty="0" smtClean="0"/>
              <a:t>sont décourageant (voire dérangeant). </a:t>
            </a:r>
            <a:br>
              <a:rPr lang="fr-CA" sz="1600" dirty="0" smtClean="0"/>
            </a:br>
            <a:r>
              <a:rPr lang="fr-CA" sz="1600" dirty="0"/>
              <a:t/>
            </a:r>
            <a:br>
              <a:rPr lang="fr-CA" sz="1600" dirty="0"/>
            </a:br>
            <a:r>
              <a:rPr lang="fr-CA" sz="1600" dirty="0" smtClean="0"/>
              <a:t>Puisqu’il </a:t>
            </a:r>
            <a:r>
              <a:rPr lang="fr-CA" sz="1600" dirty="0" smtClean="0"/>
              <a:t>s’agit d’un réglage touchant l’affichage d’une détection, on pourra régler dans le </a:t>
            </a:r>
            <a:r>
              <a:rPr lang="fr-CA" sz="1600" b="1" dirty="0" smtClean="0"/>
              <a:t>prisme Correction, filtre Modulateurs.</a:t>
            </a:r>
            <a:r>
              <a:rPr lang="fr-CA" sz="1600" dirty="0" smtClean="0"/>
              <a:t/>
            </a:r>
            <a:br>
              <a:rPr lang="fr-CA" sz="1600" dirty="0" smtClean="0"/>
            </a:br>
            <a:r>
              <a:rPr lang="fr-CA" sz="1600" dirty="0" smtClean="0"/>
              <a:t/>
            </a:r>
            <a:br>
              <a:rPr lang="fr-CA" sz="1600" dirty="0" smtClean="0"/>
            </a:br>
            <a:r>
              <a:rPr lang="fr-CA" sz="1600" dirty="0" smtClean="0"/>
              <a:t>Ensuite il faut régler les paramètres depuis le </a:t>
            </a:r>
            <a:r>
              <a:rPr lang="fr-CA" sz="1600" dirty="0"/>
              <a:t>m</a:t>
            </a:r>
            <a:r>
              <a:rPr lang="fr-CA" sz="1600" dirty="0" smtClean="0"/>
              <a:t>enu </a:t>
            </a:r>
            <a:r>
              <a:rPr lang="fr-CA" sz="1600" b="1" dirty="0"/>
              <a:t>Outils</a:t>
            </a:r>
            <a:r>
              <a:rPr lang="fr-CA" sz="1600" dirty="0"/>
              <a:t> et ensuite </a:t>
            </a:r>
            <a:r>
              <a:rPr lang="fr-CA" sz="1600" b="1" dirty="0" smtClean="0"/>
              <a:t>Options. </a:t>
            </a:r>
            <a:r>
              <a:rPr lang="fr-CA" sz="1600" b="1" dirty="0" smtClean="0"/>
              <a:t> </a:t>
            </a:r>
            <a:br>
              <a:rPr lang="fr-CA" sz="1600" b="1" dirty="0" smtClean="0"/>
            </a:br>
            <a:r>
              <a:rPr lang="fr-CA" sz="1600" b="1" dirty="0" smtClean="0"/>
              <a:t/>
            </a:r>
            <a:br>
              <a:rPr lang="fr-CA" sz="1600" b="1" dirty="0" smtClean="0"/>
            </a:br>
            <a:r>
              <a:rPr lang="fr-CA" sz="1600" b="1" dirty="0" smtClean="0"/>
              <a:t>Consultez le document «réglages recommandés» disponible dans votre espace de cours ou rendez-vous à </a:t>
            </a:r>
            <a:r>
              <a:rPr lang="fr-CA" sz="1600" b="1" dirty="0"/>
              <a:t>cette adresse: </a:t>
            </a:r>
            <a:r>
              <a:rPr lang="fr-CA" sz="1600" b="1" dirty="0">
                <a:hlinkClick r:id="rId4"/>
              </a:rPr>
              <a:t>http://</a:t>
            </a:r>
            <a:r>
              <a:rPr lang="fr-CA" sz="1600" b="1" dirty="0" smtClean="0">
                <a:hlinkClick r:id="rId4"/>
              </a:rPr>
              <a:t>www.cspn.qc.ca/ccr_formation/antidote/reglages_antidote.pdf</a:t>
            </a:r>
            <a:r>
              <a:rPr lang="fr-CA" sz="1600" b="1" dirty="0" smtClean="0"/>
              <a:t/>
            </a:r>
            <a:br>
              <a:rPr lang="fr-CA" sz="1600" b="1" dirty="0" smtClean="0"/>
            </a:br>
            <a:r>
              <a:rPr lang="fr-CA" sz="1600" b="1" dirty="0" smtClean="0"/>
              <a:t/>
            </a:r>
            <a:br>
              <a:rPr lang="fr-CA" sz="1600" b="1" dirty="0" smtClean="0"/>
            </a:br>
            <a:r>
              <a:rPr lang="fr-CA" sz="1600" b="1" dirty="0"/>
              <a:t/>
            </a:r>
            <a:br>
              <a:rPr lang="fr-CA" sz="1600" b="1" dirty="0"/>
            </a:br>
            <a:r>
              <a:rPr lang="fr-CA" sz="1400" dirty="0" smtClean="0"/>
              <a:t/>
            </a:r>
            <a:br>
              <a:rPr lang="fr-CA" sz="1400" dirty="0" smtClean="0"/>
            </a:br>
            <a:endParaRPr lang="fr-CA" dirty="0"/>
          </a:p>
        </p:txBody>
      </p:sp>
    </p:spTree>
    <p:extLst>
      <p:ext uri="{BB962C8B-B14F-4D97-AF65-F5344CB8AC3E}">
        <p14:creationId xmlns:p14="http://schemas.microsoft.com/office/powerpoint/2010/main" val="2255631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29600" cy="5890666"/>
          </a:xfrm>
        </p:spPr>
        <p:txBody>
          <a:bodyPr>
            <a:noAutofit/>
          </a:bodyPr>
          <a:lstStyle/>
          <a:p>
            <a:pPr algn="l"/>
            <a:r>
              <a:rPr lang="fr-CA" sz="3600" dirty="0" smtClean="0">
                <a:solidFill>
                  <a:schemeClr val="tx2">
                    <a:lumMod val="60000"/>
                    <a:lumOff val="40000"/>
                  </a:schemeClr>
                </a:solidFill>
              </a:rPr>
              <a:t/>
            </a:r>
            <a:br>
              <a:rPr lang="fr-CA" sz="3600" dirty="0" smtClean="0">
                <a:solidFill>
                  <a:schemeClr val="tx2">
                    <a:lumMod val="60000"/>
                    <a:lumOff val="40000"/>
                  </a:schemeClr>
                </a:solidFill>
              </a:rPr>
            </a:br>
            <a:r>
              <a:rPr lang="fr-CA" sz="3600" dirty="0">
                <a:solidFill>
                  <a:schemeClr val="tx2">
                    <a:lumMod val="60000"/>
                    <a:lumOff val="40000"/>
                  </a:schemeClr>
                </a:solidFill>
              </a:rPr>
              <a:t/>
            </a:r>
            <a:br>
              <a:rPr lang="fr-CA" sz="3600" dirty="0">
                <a:solidFill>
                  <a:schemeClr val="tx2">
                    <a:lumMod val="60000"/>
                    <a:lumOff val="40000"/>
                  </a:schemeClr>
                </a:solidFill>
              </a:rPr>
            </a:br>
            <a:r>
              <a:rPr lang="fr-CA" sz="3600" b="1" dirty="0" smtClean="0">
                <a:solidFill>
                  <a:schemeClr val="accent3"/>
                </a:solidFill>
              </a:rPr>
              <a:t>Visionnez les</a:t>
            </a:r>
            <a:r>
              <a:rPr lang="fr-CA" sz="3600" dirty="0" smtClean="0">
                <a:solidFill>
                  <a:schemeClr val="accent3"/>
                </a:solidFill>
              </a:rPr>
              <a:t/>
            </a:r>
            <a:br>
              <a:rPr lang="fr-CA" sz="3600" dirty="0" smtClean="0">
                <a:solidFill>
                  <a:schemeClr val="accent3"/>
                </a:solidFill>
              </a:rPr>
            </a:br>
            <a:r>
              <a:rPr lang="fr-CA" sz="3600" b="1" dirty="0" smtClean="0">
                <a:solidFill>
                  <a:schemeClr val="accent3"/>
                </a:solidFill>
              </a:rPr>
              <a:t>capsules </a:t>
            </a:r>
            <a:r>
              <a:rPr lang="fr-CA" sz="3600" b="1" dirty="0">
                <a:solidFill>
                  <a:schemeClr val="accent3"/>
                </a:solidFill>
              </a:rPr>
              <a:t>de formation à Antidote</a:t>
            </a:r>
            <a:r>
              <a:rPr lang="fr-CA" sz="2400" dirty="0">
                <a:solidFill>
                  <a:schemeClr val="tx2">
                    <a:lumMod val="60000"/>
                    <a:lumOff val="40000"/>
                  </a:schemeClr>
                </a:solidFill>
              </a:rPr>
              <a:t/>
            </a:r>
            <a:br>
              <a:rPr lang="fr-CA" sz="2400" dirty="0">
                <a:solidFill>
                  <a:schemeClr val="tx2">
                    <a:lumMod val="60000"/>
                    <a:lumOff val="40000"/>
                  </a:schemeClr>
                </a:solidFill>
              </a:rPr>
            </a:br>
            <a:r>
              <a:rPr lang="fr-CA" sz="2400" dirty="0"/>
              <a:t/>
            </a:r>
            <a:br>
              <a:rPr lang="fr-CA" sz="2400" dirty="0"/>
            </a:br>
            <a:r>
              <a:rPr lang="fr-CA" sz="1800" dirty="0"/>
              <a:t> </a:t>
            </a:r>
            <a:r>
              <a:rPr lang="fr-CA" sz="1800" dirty="0">
                <a:hlinkClick r:id="rId4"/>
              </a:rPr>
              <a:t>http://www.cspn.qc.ca/ccr_formation/antidote.asp</a:t>
            </a:r>
            <a:r>
              <a:rPr lang="fr-CA" sz="1800" dirty="0"/>
              <a:t/>
            </a:r>
            <a:br>
              <a:rPr lang="fr-CA" sz="1800" dirty="0"/>
            </a:br>
            <a:r>
              <a:rPr lang="fr-CA" sz="1800" dirty="0" smtClean="0"/>
              <a:t/>
            </a:r>
            <a:br>
              <a:rPr lang="fr-CA" sz="1800" dirty="0" smtClean="0"/>
            </a:br>
            <a:r>
              <a:rPr lang="fr-CA" sz="1800" dirty="0" smtClean="0"/>
              <a:t/>
            </a:r>
            <a:br>
              <a:rPr lang="fr-CA" sz="1800" dirty="0" smtClean="0"/>
            </a:br>
            <a:r>
              <a:rPr lang="fr-CA" sz="1800" dirty="0"/>
              <a:t/>
            </a:r>
            <a:br>
              <a:rPr lang="fr-CA" sz="1800" dirty="0"/>
            </a:br>
            <a:r>
              <a:rPr lang="en-CA" sz="1800" dirty="0" smtClean="0"/>
              <a:t/>
            </a:r>
            <a:br>
              <a:rPr lang="en-CA" sz="1800" dirty="0" smtClean="0"/>
            </a:br>
            <a:r>
              <a:rPr lang="fr-CA" sz="2400" dirty="0" smtClean="0"/>
              <a:t/>
            </a:r>
            <a:br>
              <a:rPr lang="fr-CA" sz="2400" dirty="0" smtClean="0"/>
            </a:br>
            <a:r>
              <a:rPr lang="en-CA" sz="2400" dirty="0" smtClean="0">
                <a:hlinkClick r:id="rId5"/>
              </a:rPr>
              <a:t/>
            </a:r>
            <a:br>
              <a:rPr lang="en-CA" sz="2400" dirty="0" smtClean="0">
                <a:hlinkClick r:id="rId5"/>
              </a:rPr>
            </a:br>
            <a:r>
              <a:rPr lang="en-CA" sz="2400" dirty="0"/>
              <a:t/>
            </a:r>
            <a:br>
              <a:rPr lang="en-CA" sz="2400" dirty="0"/>
            </a:br>
            <a:endParaRPr lang="fr-CA" sz="2400" dirty="0"/>
          </a:p>
        </p:txBody>
      </p:sp>
    </p:spTree>
    <p:extLst>
      <p:ext uri="{BB962C8B-B14F-4D97-AF65-F5344CB8AC3E}">
        <p14:creationId xmlns:p14="http://schemas.microsoft.com/office/powerpoint/2010/main" val="183089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685800" y="332657"/>
            <a:ext cx="7772400" cy="1872207"/>
          </a:xfrm>
        </p:spPr>
        <p:txBody>
          <a:bodyPr>
            <a:normAutofit/>
          </a:bodyPr>
          <a:lstStyle/>
          <a:p>
            <a:r>
              <a:rPr lang="en-CA" sz="4000" b="1" dirty="0" smtClean="0">
                <a:solidFill>
                  <a:schemeClr val="accent3"/>
                </a:solidFill>
                <a:effectLst>
                  <a:outerShdw blurRad="38100" dist="38100" dir="2700000" algn="tl">
                    <a:srgbClr val="000000">
                      <a:alpha val="43137"/>
                    </a:srgbClr>
                  </a:outerShdw>
                </a:effectLst>
              </a:rPr>
              <a:t>Antidote</a:t>
            </a:r>
            <a:endParaRPr lang="en-CA" sz="4000" b="1" dirty="0">
              <a:solidFill>
                <a:schemeClr val="accent3"/>
              </a:solidFill>
              <a:effectLst>
                <a:outerShdw blurRad="38100" dist="38100" dir="2700000" algn="tl">
                  <a:srgbClr val="000000">
                    <a:alpha val="43137"/>
                  </a:srgbClr>
                </a:outerShdw>
              </a:effectLst>
            </a:endParaRPr>
          </a:p>
        </p:txBody>
      </p:sp>
      <p:sp>
        <p:nvSpPr>
          <p:cNvPr id="3" name="Sous-titre 2"/>
          <p:cNvSpPr>
            <a:spLocks noGrp="1"/>
          </p:cNvSpPr>
          <p:nvPr>
            <p:ph type="subTitle" idx="1"/>
            <p:custDataLst>
              <p:tags r:id="rId2"/>
            </p:custDataLst>
          </p:nvPr>
        </p:nvSpPr>
        <p:spPr>
          <a:xfrm>
            <a:off x="1359050" y="2224506"/>
            <a:ext cx="6400800" cy="3868789"/>
          </a:xfrm>
        </p:spPr>
        <p:txBody>
          <a:bodyPr>
            <a:normAutofit fontScale="77500" lnSpcReduction="20000"/>
          </a:bodyPr>
          <a:lstStyle/>
          <a:p>
            <a:r>
              <a:rPr lang="en-CA" sz="2600" u="sng" dirty="0" smtClean="0">
                <a:solidFill>
                  <a:schemeClr val="tx1"/>
                </a:solidFill>
              </a:rPr>
              <a:t>Pour aider à:</a:t>
            </a:r>
          </a:p>
          <a:p>
            <a:endParaRPr lang="fr-CA" sz="2600" dirty="0"/>
          </a:p>
          <a:p>
            <a:r>
              <a:rPr lang="fr-CA" sz="2900" dirty="0">
                <a:solidFill>
                  <a:schemeClr val="tx1"/>
                </a:solidFill>
              </a:rPr>
              <a:t>É</a:t>
            </a:r>
            <a:r>
              <a:rPr lang="fr-CA" sz="2900" dirty="0" smtClean="0">
                <a:solidFill>
                  <a:schemeClr val="tx1"/>
                </a:solidFill>
              </a:rPr>
              <a:t>crire correctement les mots </a:t>
            </a:r>
          </a:p>
          <a:p>
            <a:endParaRPr lang="fr-CA" sz="2900" dirty="0" smtClean="0">
              <a:solidFill>
                <a:schemeClr val="tx1"/>
              </a:solidFill>
            </a:endParaRPr>
          </a:p>
          <a:p>
            <a:r>
              <a:rPr lang="fr-CA" sz="2900" dirty="0">
                <a:solidFill>
                  <a:schemeClr val="tx1"/>
                </a:solidFill>
              </a:rPr>
              <a:t>É</a:t>
            </a:r>
            <a:r>
              <a:rPr lang="fr-CA" sz="2900" dirty="0" smtClean="0">
                <a:solidFill>
                  <a:schemeClr val="tx1"/>
                </a:solidFill>
              </a:rPr>
              <a:t>crire et structurer les phrases </a:t>
            </a:r>
          </a:p>
          <a:p>
            <a:endParaRPr lang="fr-CA" sz="2900" dirty="0">
              <a:solidFill>
                <a:schemeClr val="tx1"/>
              </a:solidFill>
            </a:endParaRPr>
          </a:p>
          <a:p>
            <a:r>
              <a:rPr lang="fr-CA" sz="2900" dirty="0" smtClean="0">
                <a:solidFill>
                  <a:schemeClr val="tx1"/>
                </a:solidFill>
              </a:rPr>
              <a:t>Enrichir le </a:t>
            </a:r>
            <a:r>
              <a:rPr lang="fr-CA" sz="2900" dirty="0" smtClean="0">
                <a:solidFill>
                  <a:schemeClr val="tx1"/>
                </a:solidFill>
              </a:rPr>
              <a:t>texte</a:t>
            </a:r>
          </a:p>
          <a:p>
            <a:endParaRPr lang="fr-CA" sz="2900" dirty="0">
              <a:solidFill>
                <a:schemeClr val="tx1"/>
              </a:solidFill>
            </a:endParaRPr>
          </a:p>
          <a:p>
            <a:r>
              <a:rPr lang="fr-CA" sz="2900" dirty="0" smtClean="0">
                <a:solidFill>
                  <a:schemeClr val="tx1"/>
                </a:solidFill>
              </a:rPr>
              <a:t>Développer son vocabulaire</a:t>
            </a:r>
            <a:endParaRPr lang="fr-CA" sz="2900" dirty="0" smtClean="0">
              <a:solidFill>
                <a:schemeClr val="tx1"/>
              </a:solidFill>
            </a:endParaRPr>
          </a:p>
          <a:p>
            <a:endParaRPr lang="fr-CA" sz="3300" dirty="0">
              <a:solidFill>
                <a:schemeClr val="tx1"/>
              </a:solidFill>
            </a:endParaRPr>
          </a:p>
          <a:p>
            <a:r>
              <a:rPr lang="fr-CA" sz="3300" dirty="0" smtClean="0">
                <a:solidFill>
                  <a:schemeClr val="tx1"/>
                </a:solidFill>
              </a:rPr>
              <a:t> </a:t>
            </a:r>
          </a:p>
          <a:p>
            <a:endParaRPr lang="fr-CA" dirty="0"/>
          </a:p>
        </p:txBody>
      </p:sp>
    </p:spTree>
    <p:extLst>
      <p:ext uri="{BB962C8B-B14F-4D97-AF65-F5344CB8AC3E}">
        <p14:creationId xmlns:p14="http://schemas.microsoft.com/office/powerpoint/2010/main" val="2643498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2"/>
          <p:cNvSpPr>
            <a:spLocks noGrp="1"/>
          </p:cNvSpPr>
          <p:nvPr>
            <p:ph type="ctrTitle"/>
            <p:custDataLst>
              <p:tags r:id="rId1"/>
            </p:custDataLst>
          </p:nvPr>
        </p:nvSpPr>
        <p:spPr>
          <a:xfrm>
            <a:off x="685800" y="692150"/>
            <a:ext cx="7772400" cy="5400675"/>
          </a:xfrm>
        </p:spPr>
        <p:txBody>
          <a:bodyPr>
            <a:noAutofit/>
          </a:bodyPr>
          <a:lstStyle/>
          <a:p>
            <a:pPr algn="l"/>
            <a:r>
              <a:rPr lang="fr-CA" sz="1400" b="1" dirty="0" smtClean="0"/>
              <a:t>Antidote </a:t>
            </a:r>
            <a:r>
              <a:rPr lang="fr-CA" sz="1400" b="1" dirty="0"/>
              <a:t>est </a:t>
            </a:r>
            <a:r>
              <a:rPr lang="fr-CA" sz="1400" b="1" dirty="0">
                <a:solidFill>
                  <a:schemeClr val="accent5">
                    <a:lumMod val="75000"/>
                  </a:schemeClr>
                </a:solidFill>
              </a:rPr>
              <a:t>un support au développement de la compétence à écrire </a:t>
            </a:r>
            <a:r>
              <a:rPr lang="fr-CA" sz="1400" b="1" dirty="0"/>
              <a:t>car il </a:t>
            </a:r>
            <a:r>
              <a:rPr lang="fr-CA" sz="1400" b="1" dirty="0" smtClean="0"/>
              <a:t>permet: </a:t>
            </a:r>
            <a:r>
              <a:rPr lang="fr-CA" sz="1400" dirty="0" smtClean="0"/>
              <a:t/>
            </a:r>
            <a:br>
              <a:rPr lang="fr-CA" sz="1400" dirty="0" smtClean="0"/>
            </a:br>
            <a:r>
              <a:rPr lang="fr-CA" sz="1400" dirty="0"/>
              <a:t/>
            </a:r>
            <a:br>
              <a:rPr lang="fr-CA" sz="1400" dirty="0"/>
            </a:br>
            <a:r>
              <a:rPr lang="fr-CA" sz="1400" dirty="0" smtClean="0"/>
              <a:t>d’activer les connaissances, </a:t>
            </a:r>
            <a:br>
              <a:rPr lang="fr-CA" sz="1400" dirty="0" smtClean="0"/>
            </a:br>
            <a:r>
              <a:rPr lang="fr-CA" sz="1400" dirty="0" smtClean="0"/>
              <a:t>de se voir rappeler des notions</a:t>
            </a:r>
            <a:r>
              <a:rPr lang="fr-CA" sz="1400" dirty="0"/>
              <a:t> </a:t>
            </a:r>
            <a:r>
              <a:rPr lang="fr-CA" sz="1400" dirty="0" smtClean="0"/>
              <a:t>jour après jour,</a:t>
            </a:r>
            <a:br>
              <a:rPr lang="fr-CA" sz="1400" dirty="0" smtClean="0"/>
            </a:br>
            <a:r>
              <a:rPr lang="fr-CA" sz="1400" dirty="0" smtClean="0"/>
              <a:t>de rechercher et choisir parmi les informations offertes, </a:t>
            </a:r>
            <a:br>
              <a:rPr lang="fr-CA" sz="1400" dirty="0" smtClean="0"/>
            </a:br>
            <a:r>
              <a:rPr lang="fr-CA" sz="1400" dirty="0" smtClean="0"/>
              <a:t>demeurer concentré car les ressources sont au même endroit.</a:t>
            </a:r>
            <a:br>
              <a:rPr lang="fr-CA" sz="1400" dirty="0" smtClean="0"/>
            </a:br>
            <a:r>
              <a:rPr lang="fr-CA" sz="1400" dirty="0" smtClean="0"/>
              <a:t/>
            </a:r>
            <a:br>
              <a:rPr lang="fr-CA" sz="1400" dirty="0" smtClean="0"/>
            </a:br>
            <a:r>
              <a:rPr lang="fr-CA" sz="1400" b="1" dirty="0" smtClean="0"/>
              <a:t>Les </a:t>
            </a:r>
            <a:r>
              <a:rPr lang="fr-CA" sz="1400" b="1" dirty="0"/>
              <a:t>ressources d’Antidote sont des </a:t>
            </a:r>
            <a:r>
              <a:rPr lang="fr-CA" sz="1400" b="1" dirty="0">
                <a:solidFill>
                  <a:schemeClr val="accent3">
                    <a:lumMod val="75000"/>
                  </a:schemeClr>
                </a:solidFill>
              </a:rPr>
              <a:t>dictionnaires</a:t>
            </a:r>
            <a:r>
              <a:rPr lang="fr-CA" sz="1400" b="1" dirty="0"/>
              <a:t> et des </a:t>
            </a:r>
            <a:r>
              <a:rPr lang="fr-CA" sz="1400" b="1" dirty="0" smtClean="0">
                <a:solidFill>
                  <a:schemeClr val="accent6">
                    <a:lumMod val="75000"/>
                  </a:schemeClr>
                </a:solidFill>
              </a:rPr>
              <a:t>guides</a:t>
            </a:r>
            <a:r>
              <a:rPr lang="fr-CA" sz="1400" b="1" dirty="0"/>
              <a:t> </a:t>
            </a:r>
            <a:r>
              <a:rPr lang="fr-CA" sz="1400" b="1" dirty="0" smtClean="0"/>
              <a:t>auxquels réfère l’outil de correction.</a:t>
            </a:r>
            <a:r>
              <a:rPr lang="fr-CA" sz="1400" dirty="0"/>
              <a:t/>
            </a:r>
            <a:br>
              <a:rPr lang="fr-CA" sz="1400" dirty="0"/>
            </a:br>
            <a:r>
              <a:rPr lang="fr-CA" sz="1400" dirty="0"/>
              <a:t> </a:t>
            </a:r>
            <a:r>
              <a:rPr lang="fr-CA" sz="1400" dirty="0" smtClean="0"/>
              <a:t/>
            </a:r>
            <a:br>
              <a:rPr lang="fr-CA" sz="1400" dirty="0" smtClean="0"/>
            </a:br>
            <a:r>
              <a:rPr lang="fr-CA" sz="1400" dirty="0" smtClean="0"/>
              <a:t>Plus vous travaillerez </a:t>
            </a:r>
            <a:r>
              <a:rPr lang="fr-CA" sz="1400" dirty="0" smtClean="0"/>
              <a:t>avec Antidote, </a:t>
            </a:r>
            <a:r>
              <a:rPr lang="fr-CA" sz="1400" dirty="0"/>
              <a:t>plus </a:t>
            </a:r>
            <a:r>
              <a:rPr lang="fr-CA" sz="1400" dirty="0" smtClean="0"/>
              <a:t>vous développerez </a:t>
            </a:r>
            <a:r>
              <a:rPr lang="fr-CA" sz="1400" dirty="0"/>
              <a:t>l</a:t>
            </a:r>
            <a:r>
              <a:rPr lang="fr-CA" sz="1400" dirty="0" smtClean="0"/>
              <a:t>’aisance et  </a:t>
            </a:r>
            <a:r>
              <a:rPr lang="fr-CA" sz="1400" dirty="0"/>
              <a:t>le processus </a:t>
            </a:r>
            <a:r>
              <a:rPr lang="fr-CA" sz="1400" dirty="0" smtClean="0"/>
              <a:t>métacognitif</a:t>
            </a:r>
            <a:r>
              <a:rPr lang="fr-CA" sz="1400" dirty="0"/>
              <a:t> </a:t>
            </a:r>
            <a:r>
              <a:rPr lang="fr-CA" sz="1400" dirty="0" smtClean="0"/>
              <a:t>à mettre </a:t>
            </a:r>
            <a:r>
              <a:rPr lang="fr-CA" sz="1400" dirty="0"/>
              <a:t>en œuvre </a:t>
            </a:r>
            <a:r>
              <a:rPr lang="fr-CA" sz="1400" dirty="0" smtClean="0"/>
              <a:t>dans une rédaction de texte.  </a:t>
            </a:r>
            <a:r>
              <a:rPr lang="fr-CA" sz="1400" dirty="0"/>
              <a:t/>
            </a:r>
            <a:br>
              <a:rPr lang="fr-CA" sz="1400" dirty="0"/>
            </a:br>
            <a:r>
              <a:rPr lang="fr-CA" sz="1400" dirty="0"/>
              <a:t> </a:t>
            </a:r>
            <a:br>
              <a:rPr lang="fr-CA" sz="1400" dirty="0"/>
            </a:br>
            <a:r>
              <a:rPr lang="fr-CA" sz="1000" dirty="0"/>
              <a:t/>
            </a:r>
            <a:br>
              <a:rPr lang="fr-CA" sz="1000" dirty="0"/>
            </a:br>
            <a:r>
              <a:rPr lang="fr-CA" sz="1000" dirty="0"/>
              <a:t> </a:t>
            </a:r>
            <a:br>
              <a:rPr lang="fr-CA" sz="1000" dirty="0"/>
            </a:br>
            <a:r>
              <a:rPr lang="fr-CA" sz="1000" dirty="0" smtClean="0"/>
              <a:t> </a:t>
            </a:r>
            <a:r>
              <a:rPr lang="fr-CA" sz="1000" dirty="0"/>
              <a:t> </a:t>
            </a:r>
            <a:br>
              <a:rPr lang="fr-CA" sz="1000" dirty="0"/>
            </a:br>
            <a:r>
              <a:rPr lang="fr-CA" sz="1000" dirty="0"/>
              <a:t> </a:t>
            </a:r>
            <a:br>
              <a:rPr lang="fr-CA" sz="1000" dirty="0"/>
            </a:br>
            <a:r>
              <a:rPr lang="fr-CA" sz="1000" dirty="0"/>
              <a:t> </a:t>
            </a:r>
            <a:br>
              <a:rPr lang="fr-CA" sz="1000" dirty="0"/>
            </a:br>
            <a:r>
              <a:rPr lang="fr-CA" sz="1000" dirty="0"/>
              <a:t> </a:t>
            </a:r>
            <a:br>
              <a:rPr lang="fr-CA" sz="1000" dirty="0"/>
            </a:br>
            <a:r>
              <a:rPr lang="fr-CA" sz="1000" dirty="0"/>
              <a:t> </a:t>
            </a:r>
            <a:br>
              <a:rPr lang="fr-CA" sz="1000" dirty="0"/>
            </a:br>
            <a:r>
              <a:rPr lang="fr-CA" sz="1000" dirty="0"/>
              <a:t> </a:t>
            </a:r>
            <a:br>
              <a:rPr lang="fr-CA" sz="1000" dirty="0"/>
            </a:br>
            <a:endParaRPr lang="fr-CA" sz="1000" dirty="0"/>
          </a:p>
        </p:txBody>
      </p:sp>
      <p:pic>
        <p:nvPicPr>
          <p:cNvPr id="3" name="Picture 2"/>
          <p:cNvPicPr>
            <a:picLocks noChangeAspect="1" noChangeArrowheads="1"/>
          </p:cNvPicPr>
          <p:nvPr>
            <p:custDataLst>
              <p:tags r:id="rId2"/>
            </p:custDataLst>
          </p:nvPr>
        </p:nvPicPr>
        <p:blipFill>
          <a:blip r:embed="rId4">
            <a:extLst>
              <a:ext uri="{28A0092B-C50C-407E-A947-70E740481C1C}">
                <a14:useLocalDpi xmlns:a14="http://schemas.microsoft.com/office/drawing/2010/main" val="0"/>
              </a:ext>
            </a:extLst>
          </a:blip>
          <a:srcRect/>
          <a:stretch>
            <a:fillRect/>
          </a:stretch>
        </p:blipFill>
        <p:spPr bwMode="auto">
          <a:xfrm>
            <a:off x="755575" y="4149080"/>
            <a:ext cx="3535773" cy="1279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0056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755576" y="764704"/>
            <a:ext cx="7848872" cy="5801588"/>
          </a:xfrm>
          <a:prstGeom prst="rect">
            <a:avLst/>
          </a:prstGeom>
        </p:spPr>
        <p:txBody>
          <a:bodyPr wrap="square">
            <a:spAutoFit/>
          </a:bodyPr>
          <a:lstStyle/>
          <a:p>
            <a:pPr marL="2058988"/>
            <a:r>
              <a:rPr lang="fr-CA" sz="900" dirty="0" smtClean="0"/>
              <a:t/>
            </a:r>
            <a:br>
              <a:rPr lang="fr-CA" sz="900" dirty="0" smtClean="0"/>
            </a:br>
            <a:endParaRPr lang="fr-CA" sz="900" dirty="0" smtClean="0"/>
          </a:p>
          <a:p>
            <a:pPr marL="2058988"/>
            <a:r>
              <a:rPr lang="fr-CA" sz="1200" dirty="0" smtClean="0"/>
              <a:t>Antidote utilise 2 outils pour analyser nos texte soit les dictionnaires (livre vert) et les guides (livre orange).  </a:t>
            </a:r>
            <a:endParaRPr lang="fr-CA" sz="1200" dirty="0" smtClean="0"/>
          </a:p>
          <a:p>
            <a:pPr marL="2058988"/>
            <a:endParaRPr lang="fr-CA" sz="900" u="sng" dirty="0"/>
          </a:p>
          <a:p>
            <a:pPr marL="2058988"/>
            <a:r>
              <a:rPr lang="fr-CA" sz="1200" u="sng" dirty="0" smtClean="0"/>
              <a:t>Les dictionnaires</a:t>
            </a:r>
            <a:endParaRPr lang="fr-CA" sz="1200" u="sng" dirty="0" smtClean="0"/>
          </a:p>
          <a:p>
            <a:pPr marL="2058988"/>
            <a:r>
              <a:rPr lang="fr-CA" sz="1200" dirty="0" smtClean="0"/>
              <a:t/>
            </a:r>
            <a:br>
              <a:rPr lang="fr-CA" sz="1200" dirty="0" smtClean="0"/>
            </a:br>
            <a:r>
              <a:rPr lang="fr-CA" sz="1200" dirty="0" smtClean="0"/>
              <a:t>Antidote permet d’enrichir le </a:t>
            </a:r>
            <a:r>
              <a:rPr lang="fr-CA" sz="1200" dirty="0" smtClean="0"/>
              <a:t>vocabulaire et </a:t>
            </a:r>
            <a:r>
              <a:rPr lang="fr-CA" sz="1200" dirty="0" smtClean="0"/>
              <a:t>de constater les usages </a:t>
            </a:r>
            <a:r>
              <a:rPr lang="fr-CA" sz="1200" dirty="0"/>
              <a:t>des mots dans divers </a:t>
            </a:r>
            <a:r>
              <a:rPr lang="fr-CA" sz="1200" dirty="0" smtClean="0"/>
              <a:t>contextes </a:t>
            </a:r>
            <a:r>
              <a:rPr lang="fr-CA" sz="1200" dirty="0"/>
              <a:t>grâce </a:t>
            </a:r>
            <a:r>
              <a:rPr lang="fr-CA" sz="1200" dirty="0" smtClean="0"/>
              <a:t>à </a:t>
            </a:r>
            <a:r>
              <a:rPr lang="fr-CA" sz="1200" dirty="0" smtClean="0"/>
              <a:t>la navigation autour du sujet. </a:t>
            </a:r>
          </a:p>
          <a:p>
            <a:pPr marL="2058988"/>
            <a:endParaRPr lang="fr-CA" sz="1200" dirty="0" smtClean="0"/>
          </a:p>
          <a:p>
            <a:pPr marL="2058988"/>
            <a:r>
              <a:rPr lang="fr-CA" sz="1200" dirty="0" smtClean="0"/>
              <a:t>Le dictionnaire des conjugaison est quant à lui utile pour visualiser tous les verbes conjugués à tous les temps.</a:t>
            </a:r>
          </a:p>
          <a:p>
            <a:pPr marL="2058988"/>
            <a:endParaRPr lang="fr-CA" sz="1200" u="sng" dirty="0" smtClean="0"/>
          </a:p>
          <a:p>
            <a:pPr marL="2058988"/>
            <a:r>
              <a:rPr lang="fr-CA" sz="1200" u="sng" dirty="0" smtClean="0"/>
              <a:t>Les guides</a:t>
            </a:r>
            <a:endParaRPr lang="fr-CA" sz="1200" u="sng" dirty="0" smtClean="0"/>
          </a:p>
          <a:p>
            <a:pPr marL="2058988"/>
            <a:r>
              <a:rPr lang="fr-CA" sz="1200" dirty="0" smtClean="0"/>
              <a:t/>
            </a:r>
            <a:br>
              <a:rPr lang="fr-CA" sz="1200" dirty="0" smtClean="0"/>
            </a:br>
            <a:r>
              <a:rPr lang="fr-CA" sz="1200" dirty="0" smtClean="0"/>
              <a:t>En cours d’écriture, les guides permettent de consulter les notions et ainsi de se les remémorer pour les utiliser de manière plus autonome.</a:t>
            </a:r>
          </a:p>
          <a:p>
            <a:pPr marL="2058988"/>
            <a:endParaRPr lang="en-CA" sz="1200" u="sng" dirty="0" smtClean="0"/>
          </a:p>
          <a:p>
            <a:pPr marL="2058988"/>
            <a:r>
              <a:rPr lang="en-CA" sz="1200" u="sng" dirty="0" smtClean="0"/>
              <a:t>Le </a:t>
            </a:r>
            <a:r>
              <a:rPr lang="en-CA" sz="1200" u="sng" dirty="0" err="1" smtClean="0"/>
              <a:t>rédacteur</a:t>
            </a:r>
            <a:r>
              <a:rPr lang="en-CA" sz="1200" u="sng" dirty="0" smtClean="0"/>
              <a:t> </a:t>
            </a:r>
            <a:r>
              <a:rPr lang="en-CA" sz="1200" u="sng" dirty="0" err="1" smtClean="0"/>
              <a:t>réflexif</a:t>
            </a:r>
            <a:endParaRPr lang="en-CA" sz="1200" u="sng" dirty="0" smtClean="0"/>
          </a:p>
          <a:p>
            <a:pPr marL="2058988"/>
            <a:endParaRPr lang="fr-CA" sz="1200" dirty="0"/>
          </a:p>
          <a:p>
            <a:pPr marL="2058988"/>
            <a:r>
              <a:rPr lang="fr-CA" sz="1200" dirty="0" smtClean="0"/>
              <a:t>Une navigation dans les dictionnaires et les guides en cours de rédaction ou en phase de révision/correction est un moyen appréciable pour développer </a:t>
            </a:r>
            <a:r>
              <a:rPr lang="fr-CA" sz="1200" dirty="0" smtClean="0"/>
              <a:t>une </a:t>
            </a:r>
            <a:r>
              <a:rPr lang="fr-CA" sz="1200" dirty="0" smtClean="0"/>
              <a:t>méthode de travail </a:t>
            </a:r>
            <a:r>
              <a:rPr lang="fr-CA" sz="1200" dirty="0" smtClean="0"/>
              <a:t>et </a:t>
            </a:r>
            <a:r>
              <a:rPr lang="fr-CA" sz="1200" dirty="0" smtClean="0"/>
              <a:t>permettre de développer </a:t>
            </a:r>
            <a:r>
              <a:rPr lang="fr-CA" sz="1200" dirty="0" smtClean="0"/>
              <a:t>la </a:t>
            </a:r>
            <a:r>
              <a:rPr lang="fr-CA" sz="1200" dirty="0" smtClean="0"/>
              <a:t>capacité à mobiliser ses </a:t>
            </a:r>
            <a:r>
              <a:rPr lang="fr-CA" sz="1200" dirty="0" smtClean="0"/>
              <a:t>ressources pour apprendre. </a:t>
            </a:r>
            <a:r>
              <a:rPr lang="fr-CA" sz="1200" dirty="0" smtClean="0"/>
              <a:t>Antidote offre un multitude de ressources dans un seul et même interface ce qui stimule la concentration.</a:t>
            </a:r>
          </a:p>
          <a:p>
            <a:pPr marL="2058988"/>
            <a:endParaRPr lang="fr-CA" sz="1200" dirty="0"/>
          </a:p>
          <a:p>
            <a:pPr marL="2058988"/>
            <a:r>
              <a:rPr lang="fr-CA" sz="1200" dirty="0" smtClean="0"/>
              <a:t>Plus on travaille fréquemment avec Antidote, plus on acquière d’aisance.</a:t>
            </a:r>
            <a:r>
              <a:rPr lang="fr-CA" sz="1400" dirty="0" smtClean="0"/>
              <a:t/>
            </a:r>
            <a:br>
              <a:rPr lang="fr-CA" sz="1400" dirty="0" smtClean="0"/>
            </a:br>
            <a:endParaRPr lang="fr-CA" sz="1400" dirty="0" smtClean="0"/>
          </a:p>
          <a:p>
            <a:pPr marL="2058988"/>
            <a:endParaRPr lang="fr-CA" sz="1400" dirty="0"/>
          </a:p>
          <a:p>
            <a:pPr marL="2058988"/>
            <a:endParaRPr lang="fr-CA" sz="1400" dirty="0" smtClean="0"/>
          </a:p>
          <a:p>
            <a:pPr marL="2058988"/>
            <a:endParaRPr lang="fr-CA" sz="1400" dirty="0"/>
          </a:p>
        </p:txBody>
      </p:sp>
      <p:pic>
        <p:nvPicPr>
          <p:cNvPr id="1026" name="Picture 2"/>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892964" y="548680"/>
            <a:ext cx="1662812" cy="2364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892964" y="3068960"/>
            <a:ext cx="166281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8122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1484784"/>
            <a:ext cx="8229600" cy="2952328"/>
          </a:xfrm>
        </p:spPr>
        <p:txBody>
          <a:bodyPr>
            <a:normAutofit/>
          </a:bodyPr>
          <a:lstStyle/>
          <a:p>
            <a:r>
              <a:rPr lang="fr-CA" dirty="0"/>
              <a:t>La démarche proposée :</a:t>
            </a:r>
            <a:br>
              <a:rPr lang="fr-CA" dirty="0"/>
            </a:br>
            <a:r>
              <a:rPr lang="fr-CA" dirty="0"/>
              <a:t/>
            </a:r>
            <a:br>
              <a:rPr lang="fr-CA" dirty="0"/>
            </a:br>
            <a:r>
              <a:rPr lang="fr-CA" sz="4000" b="1" dirty="0" smtClean="0">
                <a:solidFill>
                  <a:schemeClr val="accent3"/>
                </a:solidFill>
                <a:effectLst>
                  <a:outerShdw blurRad="38100" dist="38100" dir="2700000" algn="tl">
                    <a:srgbClr val="000000">
                      <a:alpha val="43137"/>
                    </a:srgbClr>
                  </a:outerShdw>
                </a:effectLst>
              </a:rPr>
              <a:t>Corriger/réviser </a:t>
            </a:r>
            <a:r>
              <a:rPr lang="fr-CA" sz="4000" b="1" u="sng" dirty="0">
                <a:solidFill>
                  <a:schemeClr val="accent3"/>
                </a:solidFill>
                <a:effectLst>
                  <a:outerShdw blurRad="38100" dist="38100" dir="2700000" algn="tl">
                    <a:srgbClr val="000000">
                      <a:alpha val="43137"/>
                    </a:srgbClr>
                  </a:outerShdw>
                </a:effectLst>
              </a:rPr>
              <a:t>par séquence</a:t>
            </a:r>
            <a:endParaRPr lang="fr-CA"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4145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29600" cy="5674642"/>
          </a:xfrm>
        </p:spPr>
        <p:txBody>
          <a:bodyPr>
            <a:normAutofit fontScale="90000"/>
          </a:bodyPr>
          <a:lstStyle/>
          <a:p>
            <a:pPr algn="l"/>
            <a:r>
              <a:rPr lang="fr-CA" sz="4000" dirty="0" smtClean="0">
                <a:solidFill>
                  <a:schemeClr val="tx2">
                    <a:lumMod val="60000"/>
                    <a:lumOff val="40000"/>
                  </a:schemeClr>
                </a:solidFill>
              </a:rPr>
              <a:t/>
            </a:r>
            <a:br>
              <a:rPr lang="fr-CA" sz="4000" dirty="0" smtClean="0">
                <a:solidFill>
                  <a:schemeClr val="tx2">
                    <a:lumMod val="60000"/>
                    <a:lumOff val="40000"/>
                  </a:schemeClr>
                </a:solidFill>
              </a:rPr>
            </a:br>
            <a:r>
              <a:rPr lang="fr-CA" sz="4000" dirty="0">
                <a:solidFill>
                  <a:schemeClr val="tx2">
                    <a:lumMod val="60000"/>
                    <a:lumOff val="40000"/>
                  </a:schemeClr>
                </a:solidFill>
              </a:rPr>
              <a:t/>
            </a:r>
            <a:br>
              <a:rPr lang="fr-CA" sz="4000" dirty="0">
                <a:solidFill>
                  <a:schemeClr val="tx2">
                    <a:lumMod val="60000"/>
                    <a:lumOff val="40000"/>
                  </a:schemeClr>
                </a:solidFill>
              </a:rPr>
            </a:br>
            <a:r>
              <a:rPr lang="fr-CA" sz="4000" dirty="0" smtClean="0">
                <a:solidFill>
                  <a:schemeClr val="tx2">
                    <a:lumMod val="60000"/>
                    <a:lumOff val="40000"/>
                  </a:schemeClr>
                </a:solidFill>
              </a:rPr>
              <a:t/>
            </a:r>
            <a:br>
              <a:rPr lang="fr-CA" sz="4000" dirty="0" smtClean="0">
                <a:solidFill>
                  <a:schemeClr val="tx2">
                    <a:lumMod val="60000"/>
                    <a:lumOff val="40000"/>
                  </a:schemeClr>
                </a:solidFill>
              </a:rPr>
            </a:br>
            <a:r>
              <a:rPr lang="fr-CA" b="1" dirty="0" smtClean="0">
                <a:solidFill>
                  <a:schemeClr val="accent3"/>
                </a:solidFill>
                <a:effectLst>
                  <a:outerShdw blurRad="38100" dist="38100" dir="2700000" algn="tl">
                    <a:srgbClr val="000000">
                      <a:alpha val="43137"/>
                    </a:srgbClr>
                  </a:outerShdw>
                </a:effectLst>
              </a:rPr>
              <a:t>Étape 1: Rédaction</a:t>
            </a:r>
            <a:r>
              <a:rPr lang="fr-CA" sz="2400" dirty="0" smtClean="0">
                <a:solidFill>
                  <a:schemeClr val="tx2">
                    <a:lumMod val="60000"/>
                    <a:lumOff val="40000"/>
                  </a:schemeClr>
                </a:solidFill>
              </a:rPr>
              <a:t/>
            </a:r>
            <a:br>
              <a:rPr lang="fr-CA" sz="2400" dirty="0" smtClean="0">
                <a:solidFill>
                  <a:schemeClr val="tx2">
                    <a:lumMod val="60000"/>
                    <a:lumOff val="40000"/>
                  </a:schemeClr>
                </a:solidFill>
              </a:rPr>
            </a:br>
            <a:r>
              <a:rPr lang="fr-CA" sz="2400" dirty="0">
                <a:solidFill>
                  <a:schemeClr val="tx2">
                    <a:lumMod val="60000"/>
                    <a:lumOff val="40000"/>
                  </a:schemeClr>
                </a:solidFill>
              </a:rPr>
              <a:t/>
            </a:r>
            <a:br>
              <a:rPr lang="fr-CA" sz="2400" dirty="0">
                <a:solidFill>
                  <a:schemeClr val="tx2">
                    <a:lumMod val="60000"/>
                    <a:lumOff val="40000"/>
                  </a:schemeClr>
                </a:solidFill>
              </a:rPr>
            </a:br>
            <a:r>
              <a:rPr lang="fr-CA" sz="2400" dirty="0"/>
              <a:t/>
            </a:r>
            <a:br>
              <a:rPr lang="fr-CA" sz="2400" dirty="0"/>
            </a:br>
            <a:r>
              <a:rPr lang="fr-CA" sz="2000" dirty="0" smtClean="0"/>
              <a:t>Rédigez, </a:t>
            </a:r>
            <a:r>
              <a:rPr lang="fr-CA" sz="2000" dirty="0"/>
              <a:t>dans </a:t>
            </a:r>
            <a:r>
              <a:rPr lang="fr-CA" sz="2000" dirty="0" smtClean="0"/>
              <a:t>Word, un</a:t>
            </a:r>
            <a:r>
              <a:rPr lang="fr-CA" sz="2000" dirty="0"/>
              <a:t> </a:t>
            </a:r>
            <a:r>
              <a:rPr lang="fr-CA" sz="2000" dirty="0" smtClean="0"/>
              <a:t>paragraphe sur un </a:t>
            </a:r>
            <a:r>
              <a:rPr lang="fr-CA" sz="2000" dirty="0" smtClean="0"/>
              <a:t>sujet </a:t>
            </a:r>
            <a:r>
              <a:rPr lang="fr-CA" sz="2000" dirty="0" smtClean="0"/>
              <a:t>de votre choix. </a:t>
            </a:r>
            <a:br>
              <a:rPr lang="fr-CA" sz="2000" dirty="0" smtClean="0"/>
            </a:br>
            <a:r>
              <a:rPr lang="fr-CA" sz="2000" dirty="0" smtClean="0"/>
              <a:t>Enregistrez ce texte.</a:t>
            </a:r>
            <a:r>
              <a:rPr lang="fr-CA" sz="2000" dirty="0" smtClean="0"/>
              <a:t/>
            </a:r>
            <a:br>
              <a:rPr lang="fr-CA" sz="2000" dirty="0" smtClean="0"/>
            </a:br>
            <a:r>
              <a:rPr lang="fr-CA" sz="2000" dirty="0" smtClean="0">
                <a:solidFill>
                  <a:srgbClr val="FF0000"/>
                </a:solidFill>
              </a:rPr>
              <a:t/>
            </a:r>
            <a:br>
              <a:rPr lang="fr-CA" sz="2000" dirty="0" smtClean="0">
                <a:solidFill>
                  <a:srgbClr val="FF0000"/>
                </a:solidFill>
              </a:rPr>
            </a:br>
            <a:r>
              <a:rPr lang="fr-CA" sz="2000" dirty="0" smtClean="0"/>
              <a:t/>
            </a:r>
            <a:br>
              <a:rPr lang="fr-CA" sz="2000" dirty="0" smtClean="0"/>
            </a:br>
            <a:r>
              <a:rPr lang="fr-CA" sz="2000" dirty="0" smtClean="0"/>
              <a:t/>
            </a:r>
            <a:br>
              <a:rPr lang="fr-CA" sz="2000" dirty="0" smtClean="0"/>
            </a:br>
            <a:r>
              <a:rPr lang="fr-CA" sz="2000" dirty="0"/>
              <a:t/>
            </a:r>
            <a:br>
              <a:rPr lang="fr-CA" sz="2000" dirty="0"/>
            </a:br>
            <a:r>
              <a:rPr lang="fr-CA" sz="2000" dirty="0" smtClean="0"/>
              <a:t> </a:t>
            </a:r>
            <a:r>
              <a:rPr lang="fr-CA" sz="1800" dirty="0" smtClean="0"/>
              <a:t/>
            </a:r>
            <a:br>
              <a:rPr lang="fr-CA" sz="1800" dirty="0" smtClean="0"/>
            </a:br>
            <a:r>
              <a:rPr lang="fr-CA" sz="1800" dirty="0"/>
              <a:t/>
            </a:r>
            <a:br>
              <a:rPr lang="fr-CA" sz="1800" dirty="0"/>
            </a:br>
            <a:r>
              <a:rPr lang="fr-CA" dirty="0" smtClean="0"/>
              <a:t/>
            </a:r>
            <a:br>
              <a:rPr lang="fr-CA" dirty="0" smtClean="0"/>
            </a:br>
            <a:r>
              <a:rPr lang="fr-CA" dirty="0"/>
              <a:t/>
            </a:r>
            <a:br>
              <a:rPr lang="fr-CA" dirty="0"/>
            </a:br>
            <a:endParaRPr lang="fr-CA" dirty="0"/>
          </a:p>
        </p:txBody>
      </p:sp>
    </p:spTree>
    <p:extLst>
      <p:ext uri="{BB962C8B-B14F-4D97-AF65-F5344CB8AC3E}">
        <p14:creationId xmlns:p14="http://schemas.microsoft.com/office/powerpoint/2010/main" val="2208326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971600" y="188640"/>
            <a:ext cx="7486600" cy="6048672"/>
          </a:xfrm>
        </p:spPr>
        <p:txBody>
          <a:bodyPr>
            <a:noAutofit/>
          </a:bodyPr>
          <a:lstStyle/>
          <a:p>
            <a:pPr algn="l"/>
            <a:r>
              <a:rPr lang="fr-CA" sz="4000" b="1" dirty="0" smtClean="0">
                <a:solidFill>
                  <a:schemeClr val="accent3"/>
                </a:solidFill>
                <a:effectLst>
                  <a:outerShdw blurRad="38100" dist="38100" dir="2700000" algn="tl">
                    <a:srgbClr val="000000">
                      <a:alpha val="43137"/>
                    </a:srgbClr>
                  </a:outerShdw>
                </a:effectLst>
              </a:rPr>
              <a:t>Étape 2: Correction</a:t>
            </a:r>
            <a:r>
              <a:rPr lang="fr-CA" sz="3200" b="1" dirty="0" smtClean="0">
                <a:solidFill>
                  <a:schemeClr val="accent3"/>
                </a:solidFill>
              </a:rPr>
              <a:t/>
            </a:r>
            <a:br>
              <a:rPr lang="fr-CA" sz="3200" b="1" dirty="0" smtClean="0">
                <a:solidFill>
                  <a:schemeClr val="accent3"/>
                </a:solidFill>
              </a:rPr>
            </a:br>
            <a:r>
              <a:rPr lang="fr-CA" sz="2000" dirty="0" smtClean="0"/>
              <a:t/>
            </a:r>
            <a:br>
              <a:rPr lang="fr-CA" sz="2000" dirty="0" smtClean="0"/>
            </a:br>
            <a:r>
              <a:rPr lang="fr-CA" sz="1200" dirty="0" smtClean="0"/>
              <a:t/>
            </a:r>
            <a:br>
              <a:rPr lang="fr-CA" sz="1200" dirty="0" smtClean="0"/>
            </a:br>
            <a:r>
              <a:rPr lang="fr-CA" sz="1200" dirty="0" smtClean="0"/>
              <a:t>A) </a:t>
            </a:r>
            <a:r>
              <a:rPr lang="fr-CA" sz="1600" b="1" dirty="0" smtClean="0">
                <a:solidFill>
                  <a:schemeClr val="accent3"/>
                </a:solidFill>
                <a:effectLst>
                  <a:outerShdw blurRad="38100" dist="38100" dir="2700000" algn="tl">
                    <a:srgbClr val="000000">
                      <a:alpha val="43137"/>
                    </a:srgbClr>
                  </a:outerShdw>
                </a:effectLst>
              </a:rPr>
              <a:t>Préparer le travail de correction</a:t>
            </a:r>
            <a:r>
              <a:rPr lang="fr-CA" sz="1600" dirty="0" smtClean="0"/>
              <a:t>:  </a:t>
            </a:r>
            <a:r>
              <a:rPr lang="fr-CA" sz="1200" dirty="0"/>
              <a:t>O</a:t>
            </a:r>
            <a:r>
              <a:rPr lang="fr-CA" sz="1200" dirty="0" smtClean="0"/>
              <a:t>uvrez le paragraphe rédigé préalablement dans Word</a:t>
            </a:r>
            <a:r>
              <a:rPr lang="fr-CA" sz="1200" dirty="0" smtClean="0"/>
              <a:t>. </a:t>
            </a:r>
            <a:r>
              <a:rPr lang="fr-CA" sz="1200" dirty="0"/>
              <a:t>C</a:t>
            </a:r>
            <a:r>
              <a:rPr lang="fr-CA" sz="1200" dirty="0" smtClean="0"/>
              <a:t>liquez </a:t>
            </a:r>
            <a:r>
              <a:rPr lang="fr-CA" sz="1200" dirty="0" smtClean="0"/>
              <a:t>sur </a:t>
            </a:r>
            <a:r>
              <a:rPr lang="fr-CA" sz="1200" b="1" dirty="0" smtClean="0"/>
              <a:t>l’onglet Antidote à droite </a:t>
            </a:r>
            <a:r>
              <a:rPr lang="fr-CA" sz="1200" dirty="0" smtClean="0"/>
              <a:t>des onglets présentés par le logiciel Office. </a:t>
            </a:r>
            <a:r>
              <a:rPr lang="fr-CA" sz="1200" b="1" dirty="0" smtClean="0"/>
              <a:t>Cliquez sur le bouton correcteur </a:t>
            </a:r>
            <a:r>
              <a:rPr lang="fr-CA" sz="1200" b="1" dirty="0" smtClean="0"/>
              <a:t>(</a:t>
            </a:r>
            <a:r>
              <a:rPr lang="fr-CA" sz="1200" b="1" dirty="0" smtClean="0"/>
              <a:t>crochet vert) </a:t>
            </a:r>
            <a:r>
              <a:rPr lang="fr-CA" sz="1200" dirty="0" smtClean="0"/>
              <a:t>pour </a:t>
            </a:r>
            <a:r>
              <a:rPr lang="fr-CA" sz="1200" dirty="0" smtClean="0"/>
              <a:t>ouvrir l’outil d’analyse de texte. </a:t>
            </a:r>
            <a:r>
              <a:rPr lang="fr-CA" sz="1200" u="sng" dirty="0"/>
              <a:t/>
            </a:r>
            <a:br>
              <a:rPr lang="fr-CA" sz="1200" u="sng" dirty="0"/>
            </a:br>
            <a:r>
              <a:rPr lang="fr-CA" sz="1200" u="sng" dirty="0" smtClean="0"/>
              <a:t/>
            </a:r>
            <a:br>
              <a:rPr lang="fr-CA" sz="1200" u="sng" dirty="0" smtClean="0"/>
            </a:br>
            <a:r>
              <a:rPr lang="fr-CA" sz="1200" dirty="0" smtClean="0"/>
              <a:t>B) </a:t>
            </a:r>
            <a:r>
              <a:rPr lang="fr-CA" sz="1600" b="1" dirty="0" smtClean="0">
                <a:solidFill>
                  <a:schemeClr val="accent3"/>
                </a:solidFill>
                <a:effectLst>
                  <a:outerShdw blurRad="38100" dist="38100" dir="2700000" algn="tl">
                    <a:srgbClr val="000000">
                      <a:alpha val="43137"/>
                    </a:srgbClr>
                  </a:outerShdw>
                </a:effectLst>
              </a:rPr>
              <a:t>Analyser </a:t>
            </a:r>
            <a:r>
              <a:rPr lang="fr-CA" sz="1600" b="1" dirty="0" smtClean="0">
                <a:solidFill>
                  <a:schemeClr val="accent3"/>
                </a:solidFill>
                <a:effectLst>
                  <a:outerShdw blurRad="38100" dist="38100" dir="2700000" algn="tl">
                    <a:srgbClr val="000000">
                      <a:alpha val="43137"/>
                    </a:srgbClr>
                  </a:outerShdw>
                </a:effectLst>
              </a:rPr>
              <a:t>le </a:t>
            </a:r>
            <a:r>
              <a:rPr lang="fr-CA" sz="1600" b="1" dirty="0" smtClean="0">
                <a:solidFill>
                  <a:schemeClr val="accent3"/>
                </a:solidFill>
                <a:effectLst>
                  <a:outerShdw blurRad="38100" dist="38100" dir="2700000" algn="tl">
                    <a:srgbClr val="000000">
                      <a:alpha val="43137"/>
                    </a:srgbClr>
                  </a:outerShdw>
                </a:effectLst>
              </a:rPr>
              <a:t>texte à corriger</a:t>
            </a:r>
            <a:r>
              <a:rPr lang="fr-CA" sz="1200" dirty="0" smtClean="0"/>
              <a:t>:  Pour analyser un texte, il faut décomposer </a:t>
            </a:r>
            <a:r>
              <a:rPr lang="fr-CA" sz="1200" dirty="0" smtClean="0"/>
              <a:t>le texte phrase par phrase. </a:t>
            </a:r>
            <a:r>
              <a:rPr lang="fr-CA" sz="1200" dirty="0"/>
              <a:t> </a:t>
            </a:r>
            <a:r>
              <a:rPr lang="fr-CA" sz="1200" dirty="0" smtClean="0"/>
              <a:t>C’est </a:t>
            </a:r>
            <a:r>
              <a:rPr lang="fr-CA" sz="1200" dirty="0" smtClean="0"/>
              <a:t>aussi a </a:t>
            </a:r>
            <a:r>
              <a:rPr lang="fr-CA" sz="1200" dirty="0" smtClean="0"/>
              <a:t>manière de fonctionner d’Antidote. </a:t>
            </a:r>
            <a:r>
              <a:rPr lang="fr-CA" sz="1200" u="sng" dirty="0" smtClean="0"/>
              <a:t/>
            </a:r>
            <a:br>
              <a:rPr lang="fr-CA" sz="1200" u="sng" dirty="0" smtClean="0"/>
            </a:br>
            <a:r>
              <a:rPr lang="fr-CA" sz="1200" u="sng" dirty="0" smtClean="0"/>
              <a:t> </a:t>
            </a:r>
            <a:r>
              <a:rPr lang="fr-CA" sz="1200" dirty="0"/>
              <a:t/>
            </a:r>
            <a:br>
              <a:rPr lang="fr-CA" sz="1200" dirty="0"/>
            </a:br>
            <a:r>
              <a:rPr lang="fr-CA" sz="1200" dirty="0" smtClean="0"/>
              <a:t>Dans Antidote un</a:t>
            </a:r>
            <a:r>
              <a:rPr lang="fr-CA" sz="1200" b="1" dirty="0" smtClean="0"/>
              <a:t> </a:t>
            </a:r>
            <a:r>
              <a:rPr lang="fr-CA" sz="1200" b="1" dirty="0"/>
              <a:t>prisme </a:t>
            </a:r>
            <a:r>
              <a:rPr lang="fr-CA" sz="1200" dirty="0" smtClean="0"/>
              <a:t>sert à </a:t>
            </a:r>
            <a:r>
              <a:rPr lang="fr-CA" sz="1200" dirty="0"/>
              <a:t>décomposer </a:t>
            </a:r>
            <a:r>
              <a:rPr lang="fr-CA" sz="1200" dirty="0" smtClean="0"/>
              <a:t>un texte. Une fois décomposé, on peut l’observer sous </a:t>
            </a:r>
            <a:r>
              <a:rPr lang="fr-CA" sz="1200" dirty="0"/>
              <a:t>différents </a:t>
            </a:r>
            <a:r>
              <a:rPr lang="fr-CA" sz="1200" dirty="0" smtClean="0"/>
              <a:t>angle avec différents </a:t>
            </a:r>
            <a:r>
              <a:rPr lang="fr-CA" sz="1200" b="1" dirty="0" smtClean="0"/>
              <a:t>filtres</a:t>
            </a:r>
            <a:r>
              <a:rPr lang="fr-CA" sz="1200" dirty="0"/>
              <a:t>. Choisissons notre point de vue pour corriger les erreurs les plus flagrantes. </a:t>
            </a:r>
            <a:r>
              <a:rPr lang="fr-CA" sz="1200" dirty="0" smtClean="0"/>
              <a:t>Dans l’espace tout à gauche de l’écran, repérez les différents prismes et avec la flèche, ouvrez les filtres disponibles pour chaque prisme. Utilisons </a:t>
            </a:r>
            <a:r>
              <a:rPr lang="fr-CA" sz="1200" b="1" dirty="0"/>
              <a:t>les flèches haut et bas </a:t>
            </a:r>
            <a:r>
              <a:rPr lang="fr-CA" sz="1200" dirty="0"/>
              <a:t>pour parcourir les filtres des prismes ou </a:t>
            </a:r>
            <a:r>
              <a:rPr lang="fr-CA" sz="1200" b="1" dirty="0"/>
              <a:t>la flèche gauche </a:t>
            </a:r>
            <a:r>
              <a:rPr lang="fr-CA" sz="1200" dirty="0"/>
              <a:t>pour retourner au menu principal. </a:t>
            </a:r>
            <a:r>
              <a:rPr lang="fr-CA" sz="1200" b="1" dirty="0"/>
              <a:t>Survolons le titre</a:t>
            </a:r>
            <a:r>
              <a:rPr lang="fr-CA" sz="1200" dirty="0"/>
              <a:t> d’un filtre pour un </a:t>
            </a:r>
            <a:r>
              <a:rPr lang="fr-CA" sz="1200" b="1" dirty="0"/>
              <a:t>rappel</a:t>
            </a:r>
            <a:r>
              <a:rPr lang="fr-CA" sz="1200" dirty="0"/>
              <a:t> de signification</a:t>
            </a:r>
            <a:r>
              <a:rPr lang="fr-CA" sz="1200" dirty="0" smtClean="0"/>
              <a:t>.</a:t>
            </a:r>
            <a:r>
              <a:rPr lang="fr-CA" sz="1200" u="sng" dirty="0"/>
              <a:t/>
            </a:r>
            <a:br>
              <a:rPr lang="fr-CA" sz="1200" u="sng" dirty="0"/>
            </a:br>
            <a:r>
              <a:rPr lang="fr-CA" sz="1200" dirty="0"/>
              <a:t/>
            </a:r>
            <a:br>
              <a:rPr lang="fr-CA" sz="1200" dirty="0"/>
            </a:br>
            <a:r>
              <a:rPr lang="fr-CA" sz="1200" dirty="0" smtClean="0"/>
              <a:t>Allons au </a:t>
            </a:r>
            <a:r>
              <a:rPr lang="fr-CA" sz="1200" b="1" dirty="0" smtClean="0"/>
              <a:t>prisme Correction </a:t>
            </a:r>
            <a:r>
              <a:rPr lang="fr-CA" sz="1200" dirty="0" smtClean="0"/>
              <a:t>qui décompose le texte pour en dégager les erreurs et utilisons </a:t>
            </a:r>
            <a:r>
              <a:rPr lang="fr-CA" sz="1200" dirty="0"/>
              <a:t>l</a:t>
            </a:r>
            <a:r>
              <a:rPr lang="fr-CA" sz="1200" dirty="0" smtClean="0"/>
              <a:t>e </a:t>
            </a:r>
            <a:r>
              <a:rPr lang="fr-CA" sz="1200" b="1" dirty="0" smtClean="0"/>
              <a:t>filtre Détection </a:t>
            </a:r>
            <a:r>
              <a:rPr lang="fr-CA" sz="1200" dirty="0" smtClean="0"/>
              <a:t>pour afficher les erreurs . On y voit soulignées les </a:t>
            </a:r>
            <a:r>
              <a:rPr lang="fr-CA" sz="1200" b="1" dirty="0" smtClean="0"/>
              <a:t>erreurs en rouge et les alertes en jaune</a:t>
            </a:r>
            <a:r>
              <a:rPr lang="fr-CA" sz="1200" dirty="0" smtClean="0"/>
              <a:t>. </a:t>
            </a:r>
            <a:r>
              <a:rPr lang="fr-CA" sz="1200" dirty="0" smtClean="0"/>
              <a:t>Le filtre modulateur nou</a:t>
            </a:r>
            <a:r>
              <a:rPr lang="fr-CA" sz="1200" dirty="0" smtClean="0"/>
              <a:t>s permet de restreindre les alertes.</a:t>
            </a:r>
            <a:r>
              <a:rPr lang="fr-CA" sz="1200" dirty="0" smtClean="0"/>
              <a:t/>
            </a:r>
            <a:br>
              <a:rPr lang="fr-CA" sz="1200" dirty="0" smtClean="0"/>
            </a:br>
            <a:r>
              <a:rPr lang="fr-CA" sz="1200" dirty="0"/>
              <a:t/>
            </a:r>
            <a:br>
              <a:rPr lang="fr-CA" sz="1200" dirty="0"/>
            </a:br>
            <a:r>
              <a:rPr lang="fr-CA" sz="1200" dirty="0" smtClean="0"/>
              <a:t>Si on utilise </a:t>
            </a:r>
            <a:r>
              <a:rPr lang="fr-CA" sz="1200" dirty="0" smtClean="0"/>
              <a:t>le </a:t>
            </a:r>
            <a:r>
              <a:rPr lang="fr-CA" sz="1200" b="1" dirty="0" smtClean="0"/>
              <a:t>filtre Regroupement </a:t>
            </a:r>
            <a:r>
              <a:rPr lang="fr-CA" sz="1200" b="1" dirty="0" smtClean="0"/>
              <a:t>du prisme correction </a:t>
            </a:r>
            <a:r>
              <a:rPr lang="fr-CA" sz="1200" dirty="0" smtClean="0"/>
              <a:t>on </a:t>
            </a:r>
            <a:r>
              <a:rPr lang="fr-CA" sz="1200" dirty="0" smtClean="0"/>
              <a:t>aura une autre vue soit celle par classes d’erreurs. </a:t>
            </a:r>
            <a:r>
              <a:rPr lang="fr-CA" sz="1200" dirty="0" smtClean="0"/>
              <a:t>Très intéressant pour constater l’avancement de notre travail.</a:t>
            </a:r>
            <a:r>
              <a:rPr lang="fr-CA" sz="1200" dirty="0" smtClean="0"/>
              <a:t/>
            </a:r>
            <a:br>
              <a:rPr lang="fr-CA" sz="1200" dirty="0" smtClean="0"/>
            </a:br>
            <a:r>
              <a:rPr lang="fr-CA" sz="1200" dirty="0"/>
              <a:t/>
            </a:r>
            <a:br>
              <a:rPr lang="fr-CA" sz="1200" dirty="0"/>
            </a:br>
            <a:r>
              <a:rPr lang="fr-CA" sz="1200" dirty="0" smtClean="0"/>
              <a:t>C) </a:t>
            </a:r>
            <a:r>
              <a:rPr lang="fr-CA" sz="1400" b="1" dirty="0" smtClean="0">
                <a:solidFill>
                  <a:schemeClr val="accent3"/>
                </a:solidFill>
                <a:effectLst>
                  <a:outerShdw blurRad="38100" dist="38100" dir="2700000" algn="tl">
                    <a:srgbClr val="000000">
                      <a:alpha val="43137"/>
                    </a:srgbClr>
                  </a:outerShdw>
                </a:effectLst>
              </a:rPr>
              <a:t>Corriger </a:t>
            </a:r>
            <a:r>
              <a:rPr lang="fr-CA" sz="1200" dirty="0"/>
              <a:t>quelques </a:t>
            </a:r>
            <a:r>
              <a:rPr lang="fr-CA" sz="1200" dirty="0" smtClean="0"/>
              <a:t>erreurs. On ne </a:t>
            </a:r>
            <a:r>
              <a:rPr lang="fr-CA" sz="1200" dirty="0"/>
              <a:t>doit pas uniquement accepter la correction proposée mais bien </a:t>
            </a:r>
            <a:r>
              <a:rPr lang="fr-CA" sz="1200" b="1" dirty="0"/>
              <a:t>lire la </a:t>
            </a:r>
            <a:r>
              <a:rPr lang="fr-CA" sz="1200" b="1" dirty="0" smtClean="0"/>
              <a:t>rétroaction</a:t>
            </a:r>
            <a:r>
              <a:rPr lang="fr-CA" sz="1200" dirty="0" smtClean="0"/>
              <a:t>, </a:t>
            </a:r>
            <a:r>
              <a:rPr lang="fr-CA" sz="1200" b="1" dirty="0" smtClean="0"/>
              <a:t>consulter le guide ou le dictionnaire </a:t>
            </a:r>
            <a:r>
              <a:rPr lang="fr-CA" sz="1200" dirty="0"/>
              <a:t>et </a:t>
            </a:r>
            <a:r>
              <a:rPr lang="fr-CA" sz="1200" dirty="0" smtClean="0"/>
              <a:t>choisir la modification à appliquer ensuite</a:t>
            </a:r>
            <a:r>
              <a:rPr lang="fr-CA" sz="1200" dirty="0"/>
              <a:t>! </a:t>
            </a:r>
            <a:r>
              <a:rPr lang="fr-CA" sz="1200" dirty="0" smtClean="0"/>
              <a:t>Regardez une ou plusieurs barres du </a:t>
            </a:r>
            <a:r>
              <a:rPr lang="fr-CA" sz="1200" dirty="0"/>
              <a:t>diagramme verdir à mesure que le nombre d’erreur par classe diminue</a:t>
            </a:r>
            <a:r>
              <a:rPr lang="fr-CA" sz="1200" dirty="0" smtClean="0"/>
              <a:t>.</a:t>
            </a:r>
            <a:br>
              <a:rPr lang="fr-CA" sz="1200" dirty="0" smtClean="0"/>
            </a:br>
            <a:r>
              <a:rPr lang="fr-CA" sz="1200" dirty="0" smtClean="0"/>
              <a:t> </a:t>
            </a:r>
            <a:endParaRPr lang="fr-CA" sz="1200" dirty="0"/>
          </a:p>
        </p:txBody>
      </p:sp>
    </p:spTree>
    <p:extLst>
      <p:ext uri="{BB962C8B-B14F-4D97-AF65-F5344CB8AC3E}">
        <p14:creationId xmlns:p14="http://schemas.microsoft.com/office/powerpoint/2010/main" val="2504050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29600" cy="6178698"/>
          </a:xfrm>
        </p:spPr>
        <p:txBody>
          <a:bodyPr>
            <a:normAutofit/>
          </a:bodyPr>
          <a:lstStyle/>
          <a:p>
            <a:pPr algn="l"/>
            <a:r>
              <a:rPr lang="fr-CA" sz="1800" b="1" dirty="0" smtClean="0"/>
              <a:t>Corrigez </a:t>
            </a:r>
            <a:r>
              <a:rPr lang="fr-CA" sz="1800" b="1" dirty="0" smtClean="0"/>
              <a:t>votre </a:t>
            </a:r>
            <a:r>
              <a:rPr lang="fr-CA" sz="1800" b="1" dirty="0" smtClean="0"/>
              <a:t>texte en parcourant </a:t>
            </a:r>
            <a:r>
              <a:rPr lang="fr-CA" sz="1800" b="1" u="sng" dirty="0" smtClean="0"/>
              <a:t>seulement</a:t>
            </a:r>
            <a:r>
              <a:rPr lang="fr-CA" sz="1800" b="1" dirty="0" smtClean="0"/>
              <a:t> </a:t>
            </a:r>
            <a:br>
              <a:rPr lang="fr-CA" sz="1800" b="1" dirty="0" smtClean="0"/>
            </a:br>
            <a:r>
              <a:rPr lang="fr-CA" sz="1800" b="1" dirty="0" smtClean="0"/>
              <a:t>le </a:t>
            </a:r>
            <a:r>
              <a:rPr lang="fr-CA" sz="1800" b="1" dirty="0" smtClean="0">
                <a:solidFill>
                  <a:schemeClr val="accent3">
                    <a:lumMod val="75000"/>
                  </a:schemeClr>
                </a:solidFill>
              </a:rPr>
              <a:t>prisme de </a:t>
            </a:r>
            <a:r>
              <a:rPr lang="fr-CA" sz="1800" b="1" dirty="0" smtClean="0">
                <a:solidFill>
                  <a:schemeClr val="accent3">
                    <a:lumMod val="75000"/>
                  </a:schemeClr>
                </a:solidFill>
              </a:rPr>
              <a:t>correction, </a:t>
            </a:r>
            <a:r>
              <a:rPr lang="fr-CA" sz="1800" b="1" dirty="0" smtClean="0"/>
              <a:t>ses </a:t>
            </a:r>
            <a:r>
              <a:rPr lang="fr-CA" sz="1800" b="1" dirty="0" smtClean="0"/>
              <a:t>filtres ainsi que les guides et dictionnaires.</a:t>
            </a:r>
            <a:br>
              <a:rPr lang="fr-CA" sz="1800" b="1" dirty="0" smtClean="0"/>
            </a:br>
            <a:r>
              <a:rPr lang="fr-CA" sz="1800" b="1" dirty="0"/>
              <a:t/>
            </a:r>
            <a:br>
              <a:rPr lang="fr-CA" sz="1800" b="1" dirty="0"/>
            </a:br>
            <a:r>
              <a:rPr lang="fr-CA" sz="1800" b="1" dirty="0" smtClean="0"/>
              <a:t>Développez ainsi une certaine aisance dans la navigation pour une </a:t>
            </a:r>
            <a:r>
              <a:rPr lang="fr-CA" sz="1800" b="1" dirty="0" smtClean="0"/>
              <a:t>correction efficace.</a:t>
            </a:r>
            <a:br>
              <a:rPr lang="fr-CA" sz="1800" b="1" dirty="0" smtClean="0"/>
            </a:br>
            <a:r>
              <a:rPr lang="fr-CA" sz="1800" b="1" dirty="0" smtClean="0"/>
              <a:t/>
            </a:r>
            <a:br>
              <a:rPr lang="fr-CA" sz="1800" b="1" dirty="0" smtClean="0"/>
            </a:br>
            <a:r>
              <a:rPr lang="fr-CA" sz="1800" b="1" dirty="0" smtClean="0"/>
              <a:t/>
            </a:r>
            <a:br>
              <a:rPr lang="fr-CA" sz="1800" b="1" dirty="0" smtClean="0"/>
            </a:br>
            <a:r>
              <a:rPr lang="fr-CA" sz="1800" b="1" dirty="0"/>
              <a:t/>
            </a:r>
            <a:br>
              <a:rPr lang="fr-CA" sz="1800" b="1" dirty="0"/>
            </a:br>
            <a:r>
              <a:rPr lang="fr-CA" sz="1800" b="1" dirty="0"/>
              <a:t/>
            </a:r>
            <a:br>
              <a:rPr lang="fr-CA" sz="1800" b="1" dirty="0"/>
            </a:br>
            <a:endParaRPr lang="fr-CA" sz="1800" b="1" dirty="0"/>
          </a:p>
        </p:txBody>
      </p:sp>
    </p:spTree>
    <p:extLst>
      <p:ext uri="{BB962C8B-B14F-4D97-AF65-F5344CB8AC3E}">
        <p14:creationId xmlns:p14="http://schemas.microsoft.com/office/powerpoint/2010/main" val="286314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4716016" y="332657"/>
            <a:ext cx="4176464" cy="6408711"/>
          </a:xfrm>
        </p:spPr>
        <p:txBody>
          <a:bodyPr>
            <a:noAutofit/>
          </a:bodyPr>
          <a:lstStyle/>
          <a:p>
            <a:pPr algn="l"/>
            <a:r>
              <a:rPr lang="fr-CA" sz="1200" dirty="0" smtClean="0"/>
              <a:t>3 </a:t>
            </a:r>
            <a:r>
              <a:rPr lang="fr-CA" sz="1200" dirty="0"/>
              <a:t>filtres </a:t>
            </a:r>
            <a:r>
              <a:rPr lang="fr-CA" sz="1200" dirty="0" smtClean="0"/>
              <a:t>sont particulièrement intéressants au niveau de la révision: </a:t>
            </a:r>
            <a:r>
              <a:rPr lang="fr-CA" sz="1200" dirty="0" smtClean="0"/>
              <a:t>Le filtre Style</a:t>
            </a:r>
            <a:r>
              <a:rPr lang="fr-CA" sz="1200" dirty="0"/>
              <a:t>, </a:t>
            </a:r>
            <a:r>
              <a:rPr lang="fr-CA" sz="1200" dirty="0" smtClean="0"/>
              <a:t>le filtre Lexique </a:t>
            </a:r>
            <a:r>
              <a:rPr lang="fr-CA" sz="1200" dirty="0"/>
              <a:t>et </a:t>
            </a:r>
            <a:r>
              <a:rPr lang="fr-CA" sz="1200" dirty="0" smtClean="0"/>
              <a:t>le filtre Logique</a:t>
            </a:r>
            <a:r>
              <a:rPr lang="fr-CA" sz="1200" dirty="0" smtClean="0"/>
              <a:t>.</a:t>
            </a:r>
            <a:r>
              <a:rPr lang="fr-CA" sz="1200" dirty="0"/>
              <a:t/>
            </a:r>
            <a:br>
              <a:rPr lang="fr-CA" sz="1200" dirty="0"/>
            </a:br>
            <a:r>
              <a:rPr lang="fr-CA" sz="1200" dirty="0" smtClean="0"/>
              <a:t> </a:t>
            </a:r>
            <a:r>
              <a:rPr lang="fr-CA" sz="1200" dirty="0"/>
              <a:t/>
            </a:r>
            <a:br>
              <a:rPr lang="fr-CA" sz="1200" dirty="0"/>
            </a:br>
            <a:r>
              <a:rPr lang="fr-CA" sz="1200" dirty="0"/>
              <a:t>Au niveau du filtre </a:t>
            </a:r>
            <a:r>
              <a:rPr lang="fr-CA" sz="1200" dirty="0" smtClean="0"/>
              <a:t>Style</a:t>
            </a:r>
            <a:r>
              <a:rPr lang="fr-CA" sz="1200" dirty="0"/>
              <a:t>, les </a:t>
            </a:r>
            <a:r>
              <a:rPr lang="fr-CA" sz="1200" dirty="0" smtClean="0"/>
              <a:t>répétitions de mots </a:t>
            </a:r>
            <a:r>
              <a:rPr lang="fr-CA" sz="1200" dirty="0"/>
              <a:t>seront </a:t>
            </a:r>
            <a:r>
              <a:rPr lang="fr-CA" sz="1200" dirty="0" smtClean="0"/>
              <a:t>soulignées. En utilisant le dictionnaire de synonymes, </a:t>
            </a:r>
            <a:r>
              <a:rPr lang="fr-CA" sz="1200" dirty="0" smtClean="0"/>
              <a:t>le rédacteur pourra </a:t>
            </a:r>
            <a:r>
              <a:rPr lang="fr-CA" sz="1200" dirty="0" smtClean="0"/>
              <a:t>pour </a:t>
            </a:r>
            <a:r>
              <a:rPr lang="fr-CA" sz="1200" dirty="0"/>
              <a:t>réduire les </a:t>
            </a:r>
            <a:r>
              <a:rPr lang="fr-CA" sz="1200" dirty="0" smtClean="0"/>
              <a:t>répétitions, varier son vocabulaire. </a:t>
            </a:r>
            <a:r>
              <a:rPr lang="fr-CA" sz="1200" dirty="0" smtClean="0"/>
              <a:t/>
            </a:r>
            <a:br>
              <a:rPr lang="fr-CA" sz="1200" dirty="0" smtClean="0"/>
            </a:br>
            <a:r>
              <a:rPr lang="fr-CA" sz="1200" dirty="0"/>
              <a:t/>
            </a:r>
            <a:br>
              <a:rPr lang="fr-CA" sz="1200" dirty="0"/>
            </a:br>
            <a:r>
              <a:rPr lang="fr-CA" sz="1200" dirty="0" smtClean="0"/>
              <a:t>Le filtre Style  permettra aussi </a:t>
            </a:r>
            <a:r>
              <a:rPr lang="fr-CA" sz="1200" dirty="0"/>
              <a:t>de repérer les phrases </a:t>
            </a:r>
            <a:r>
              <a:rPr lang="fr-CA" sz="1200" dirty="0" smtClean="0"/>
              <a:t>longues</a:t>
            </a:r>
            <a:r>
              <a:rPr lang="fr-CA" sz="1200" dirty="0"/>
              <a:t> </a:t>
            </a:r>
            <a:r>
              <a:rPr lang="fr-CA" sz="1200" dirty="0" smtClean="0"/>
              <a:t>(vous pourrez déterminer vous-même le nombre de mots d’une phrase longue</a:t>
            </a:r>
            <a:r>
              <a:rPr lang="fr-CA" sz="1200" dirty="0" smtClean="0"/>
              <a:t>).  </a:t>
            </a:r>
            <a:br>
              <a:rPr lang="fr-CA" sz="1200" dirty="0" smtClean="0"/>
            </a:br>
            <a:r>
              <a:rPr lang="fr-CA" sz="1200" dirty="0"/>
              <a:t/>
            </a:r>
            <a:br>
              <a:rPr lang="fr-CA" sz="1200" dirty="0"/>
            </a:br>
            <a:r>
              <a:rPr lang="fr-CA" sz="1200" dirty="0"/>
              <a:t>Le filtre Lexique permet </a:t>
            </a:r>
            <a:r>
              <a:rPr lang="fr-CA" sz="1200" dirty="0" smtClean="0"/>
              <a:t>quant à lui de souligner, entre autres, </a:t>
            </a:r>
            <a:r>
              <a:rPr lang="fr-CA" sz="1200" dirty="0"/>
              <a:t>les verbes </a:t>
            </a:r>
            <a:r>
              <a:rPr lang="fr-CA" sz="1200" dirty="0" smtClean="0"/>
              <a:t>trop </a:t>
            </a:r>
            <a:r>
              <a:rPr lang="fr-CA" sz="1200" dirty="0"/>
              <a:t>souvent utilisés </a:t>
            </a:r>
            <a:r>
              <a:rPr lang="fr-CA" sz="1200" dirty="0" smtClean="0"/>
              <a:t>et </a:t>
            </a:r>
            <a:r>
              <a:rPr lang="fr-CA" sz="1200" dirty="0"/>
              <a:t>de les modifier en s’inspirant des suggestions du dictionnaire de </a:t>
            </a:r>
            <a:r>
              <a:rPr lang="fr-CA" sz="1200" dirty="0" smtClean="0"/>
              <a:t>synonyme. Le niveau de langue et les régionalismes sont aussi traités dans ce filtre Lexique.</a:t>
            </a:r>
            <a:br>
              <a:rPr lang="fr-CA" sz="1200" dirty="0" smtClean="0"/>
            </a:br>
            <a:r>
              <a:rPr lang="fr-CA" sz="1200" dirty="0"/>
              <a:t/>
            </a:r>
            <a:br>
              <a:rPr lang="fr-CA" sz="1200" dirty="0"/>
            </a:br>
            <a:r>
              <a:rPr lang="fr-CA" sz="1200" dirty="0"/>
              <a:t>Le filtre Logique </a:t>
            </a:r>
            <a:r>
              <a:rPr lang="fr-CA" sz="1200" dirty="0" smtClean="0"/>
              <a:t>permet </a:t>
            </a:r>
            <a:r>
              <a:rPr lang="fr-CA" sz="1200" dirty="0" smtClean="0"/>
              <a:t>de </a:t>
            </a:r>
            <a:r>
              <a:rPr lang="fr-CA" sz="1200" dirty="0"/>
              <a:t>souligner les mots charnière pour mieux lier ses paragraphes. On pourra aussi inspecter les conjugaisons et vérifier si, par exemple, on respecte le temps de verbe principal du texte.</a:t>
            </a:r>
            <a:r>
              <a:rPr lang="fr-CA" sz="1100" dirty="0"/>
              <a:t/>
            </a:r>
            <a:br>
              <a:rPr lang="fr-CA" sz="1100" dirty="0"/>
            </a:br>
            <a:r>
              <a:rPr lang="fr-CA" sz="1100" dirty="0"/>
              <a:t/>
            </a:r>
            <a:br>
              <a:rPr lang="fr-CA" sz="1100" dirty="0"/>
            </a:br>
            <a:endParaRPr lang="fr-CA" sz="1200" dirty="0"/>
          </a:p>
        </p:txBody>
      </p:sp>
      <p:pic>
        <p:nvPicPr>
          <p:cNvPr id="1026" name="Picture 2"/>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71600" y="4023251"/>
            <a:ext cx="2952591" cy="2335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251520" y="332657"/>
            <a:ext cx="424847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716016" y="548680"/>
            <a:ext cx="3240360" cy="584775"/>
          </a:xfrm>
          <a:prstGeom prst="rect">
            <a:avLst/>
          </a:prstGeom>
        </p:spPr>
        <p:txBody>
          <a:bodyPr wrap="square">
            <a:spAutoFit/>
          </a:bodyPr>
          <a:lstStyle/>
          <a:p>
            <a:r>
              <a:rPr lang="fr-CA" sz="3200" b="1" dirty="0">
                <a:solidFill>
                  <a:schemeClr val="accent3"/>
                </a:solidFill>
                <a:effectLst>
                  <a:outerShdw blurRad="38100" dist="38100" dir="2700000" algn="tl">
                    <a:srgbClr val="000000">
                      <a:alpha val="43137"/>
                    </a:srgbClr>
                  </a:outerShdw>
                </a:effectLst>
              </a:rPr>
              <a:t>Étape </a:t>
            </a:r>
            <a:r>
              <a:rPr lang="fr-CA" sz="3200" b="1" dirty="0" smtClean="0">
                <a:solidFill>
                  <a:schemeClr val="accent3"/>
                </a:solidFill>
                <a:effectLst>
                  <a:outerShdw blurRad="38100" dist="38100" dir="2700000" algn="tl">
                    <a:srgbClr val="000000">
                      <a:alpha val="43137"/>
                    </a:srgbClr>
                  </a:outerShdw>
                </a:effectLst>
              </a:rPr>
              <a:t>3: Révision</a:t>
            </a:r>
            <a:endParaRPr lang="fr-CA" sz="3200" dirty="0"/>
          </a:p>
        </p:txBody>
      </p:sp>
    </p:spTree>
    <p:extLst>
      <p:ext uri="{BB962C8B-B14F-4D97-AF65-F5344CB8AC3E}">
        <p14:creationId xmlns:p14="http://schemas.microsoft.com/office/powerpoint/2010/main" val="14289630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TotalTime>
  <Words>143</Words>
  <Application>Microsoft Office PowerPoint</Application>
  <PresentationFormat>Affichage à l'écran (4:3)</PresentationFormat>
  <Paragraphs>65</Paragraphs>
  <Slides>14</Slides>
  <Notes>12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S’approprier la base d’Antidote   Andrée Deschênes Service régional du RÉCIT FGA  en Gaspésie et aux Îles-de-la-Madeleine 16 Avril 2014   </vt:lpstr>
      <vt:lpstr>Antidote</vt:lpstr>
      <vt:lpstr>Antidote est un support au développement de la compétence à écrire car il permet:   d’activer les connaissances,  de se voir rappeler des notions jour après jour, de rechercher et choisir parmi les informations offertes,  demeurer concentré car les ressources sont au même endroit.  Les ressources d’Antidote sont des dictionnaires et des guides auxquels réfère l’outil de correction.   Plus vous travaillerez avec Antidote, plus vous développerez l’aisance et  le processus métacognitif à mettre en œuvre dans une rédaction de texte.                     </vt:lpstr>
      <vt:lpstr>Présentation PowerPoint</vt:lpstr>
      <vt:lpstr>La démarche proposée :  Corriger/réviser par séquence</vt:lpstr>
      <vt:lpstr>   Étape 1: Rédaction   Rédigez, dans Word, un paragraphe sur un sujet de votre choix.  Enregistrez ce texte.          </vt:lpstr>
      <vt:lpstr>Étape 2: Correction   A) Préparer le travail de correction:  Ouvrez le paragraphe rédigé préalablement dans Word. Cliquez sur l’onglet Antidote à droite des onglets présentés par le logiciel Office. Cliquez sur le bouton correcteur (crochet vert) pour ouvrir l’outil d’analyse de texte.   B) Analyser le texte à corriger:  Pour analyser un texte, il faut décomposer le texte phrase par phrase.  C’est aussi a manière de fonctionner d’Antidote.    Dans Antidote un prisme sert à décomposer un texte. Une fois décomposé, on peut l’observer sous différents angle avec différents filtres. Choisissons notre point de vue pour corriger les erreurs les plus flagrantes. Dans l’espace tout à gauche de l’écran, repérez les différents prismes et avec la flèche, ouvrez les filtres disponibles pour chaque prisme. Utilisons les flèches haut et bas pour parcourir les filtres des prismes ou la flèche gauche pour retourner au menu principal. Survolons le titre d’un filtre pour un rappel de signification.  Allons au prisme Correction qui décompose le texte pour en dégager les erreurs et utilisons le filtre Détection pour afficher les erreurs . On y voit soulignées les erreurs en rouge et les alertes en jaune. Le filtre modulateur nous permet de restreindre les alertes.  Si on utilise le filtre Regroupement du prisme correction on aura une autre vue soit celle par classes d’erreurs. Très intéressant pour constater l’avancement de notre travail.  C) Corriger quelques erreurs. On ne doit pas uniquement accepter la correction proposée mais bien lire la rétroaction, consulter le guide ou le dictionnaire et choisir la modification à appliquer ensuite! Regardez une ou plusieurs barres du diagramme verdir à mesure que le nombre d’erreur par classe diminue.  </vt:lpstr>
      <vt:lpstr>Corrigez votre texte en parcourant seulement  le prisme de correction, ses filtres ainsi que les guides et dictionnaires.  Développez ainsi une certaine aisance dans la navigation pour une correction efficace.     </vt:lpstr>
      <vt:lpstr>3 filtres sont particulièrement intéressants au niveau de la révision: Le filtre Style, le filtre Lexique et le filtre Logique.   Au niveau du filtre Style, les répétitions de mots seront soulignées. En utilisant le dictionnaire de synonymes, le rédacteur pourra pour réduire les répétitions, varier son vocabulaire.   Le filtre Style  permettra aussi de repérer les phrases longues (vous pourrez déterminer vous-même le nombre de mots d’une phrase longue).    Le filtre Lexique permet quant à lui de souligner, entre autres, les verbes trop souvent utilisés et de les modifier en s’inspirant des suggestions du dictionnaire de synonyme. Le niveau de langue et les régionalismes sont aussi traités dans ce filtre Lexique.  Le filtre Logique permet de souligner les mots charnière pour mieux lier ses paragraphes. On pourra aussi inspecter les conjugaisons et vérifier si, par exemple, on respecte le temps de verbe principal du texte.  </vt:lpstr>
      <vt:lpstr>  Voyons les prismes Statistiques et Inspection ainsi que leurs filtres respectifs.  La révision est essentielle pour améliorer, bonifier, rendre plus intelligible le texte et l’intention de celui-ci.   Antidote est une aide indéniable mais le sens du texte est de la responsabilité du rédacteur!       </vt:lpstr>
      <vt:lpstr> Révisez votre texte  Questionnez-vous… Questionnez Antidote!      </vt:lpstr>
      <vt:lpstr>Survolez les filtres de chaque prisme pour réactiver vos connaissances.   </vt:lpstr>
      <vt:lpstr>  Les réglages et la modulation sont importants   D’abord, il faut moduler l’affichage des erreurs et des alertes parce que trop de soulignements et d’informations sur des usages très pointus sont décourageant (voire dérangeant).   Puisqu’il s’agit d’un réglage touchant l’affichage d’une détection, on pourra régler dans le prisme Correction, filtre Modulateurs.  Ensuite il faut régler les paramètres depuis le menu Outils et ensuite Options.    Consultez le document «réglages recommandés» disponible dans votre espace de cours ou rendez-vous à cette adresse: http://www.cspn.qc.ca/ccr_formation/antidote/reglages_antidote.pdf    </vt:lpstr>
      <vt:lpstr>  Visionnez les capsules de formation à Antidote   http://www.cspn.qc.ca/ccr_formation/antidote.asp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aides technologiques en FGA  Janvier 2013</dc:title>
  <dc:creator>Andrée Deschênes</dc:creator>
  <cp:lastModifiedBy>Andrée Deschênes</cp:lastModifiedBy>
  <cp:revision>206</cp:revision>
  <cp:lastPrinted>2013-03-26T16:55:37Z</cp:lastPrinted>
  <dcterms:created xsi:type="dcterms:W3CDTF">2013-01-11T18:55:08Z</dcterms:created>
  <dcterms:modified xsi:type="dcterms:W3CDTF">2014-04-16T15:02:27Z</dcterms:modified>
</cp:coreProperties>
</file>