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79" r:id="rId4"/>
    <p:sldId id="287" r:id="rId5"/>
    <p:sldId id="295" r:id="rId6"/>
    <p:sldId id="299" r:id="rId7"/>
    <p:sldId id="305" r:id="rId8"/>
    <p:sldId id="272" r:id="rId9"/>
    <p:sldId id="273" r:id="rId10"/>
    <p:sldId id="294" r:id="rId11"/>
    <p:sldId id="263" r:id="rId12"/>
    <p:sldId id="283" r:id="rId13"/>
    <p:sldId id="289" r:id="rId14"/>
    <p:sldId id="284" r:id="rId15"/>
    <p:sldId id="285" r:id="rId16"/>
    <p:sldId id="303" r:id="rId17"/>
    <p:sldId id="304" r:id="rId18"/>
    <p:sldId id="296" r:id="rId19"/>
    <p:sldId id="281" r:id="rId20"/>
    <p:sldId id="302" r:id="rId21"/>
    <p:sldId id="286" r:id="rId22"/>
    <p:sldId id="297" r:id="rId23"/>
    <p:sldId id="298" r:id="rId24"/>
    <p:sldId id="261" r:id="rId25"/>
    <p:sldId id="265" r:id="rId26"/>
    <p:sldId id="292" r:id="rId27"/>
    <p:sldId id="288" r:id="rId28"/>
    <p:sldId id="301" r:id="rId29"/>
    <p:sldId id="276"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DEFF"/>
    <a:srgbClr val="FEDC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6780" autoAdjust="0"/>
  </p:normalViewPr>
  <p:slideViewPr>
    <p:cSldViewPr snapToGrid="0" snapToObjects="1">
      <p:cViewPr>
        <p:scale>
          <a:sx n="152" d="100"/>
          <a:sy n="152" d="100"/>
        </p:scale>
        <p:origin x="-64"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1D39-DD40-514B-9A91-18B32FE971E3}" type="datetimeFigureOut">
              <a:rPr lang="fr-FR" smtClean="0"/>
              <a:pPr/>
              <a:t>13-09-26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472E9-95F1-2B41-9A16-448B67223FC7}" type="slidenum">
              <a:rPr lang="fr-FR" smtClean="0"/>
              <a:pPr/>
              <a:t>‹#›</a:t>
            </a:fld>
            <a:endParaRPr lang="fr-FR"/>
          </a:p>
        </p:txBody>
      </p:sp>
    </p:spTree>
    <p:extLst>
      <p:ext uri="{BB962C8B-B14F-4D97-AF65-F5344CB8AC3E}">
        <p14:creationId xmlns:p14="http://schemas.microsoft.com/office/powerpoint/2010/main" val="3901527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Jean  5 minutes</a:t>
            </a:r>
          </a:p>
          <a:p>
            <a:endParaRPr lang="fr-FR" dirty="0"/>
          </a:p>
        </p:txBody>
      </p:sp>
      <p:sp>
        <p:nvSpPr>
          <p:cNvPr id="4" name="Espace réservé du numéro de diapositive 3"/>
          <p:cNvSpPr>
            <a:spLocks noGrp="1"/>
          </p:cNvSpPr>
          <p:nvPr>
            <p:ph type="sldNum" sz="quarter" idx="10"/>
          </p:nvPr>
        </p:nvSpPr>
        <p:spPr/>
        <p:txBody>
          <a:bodyPr/>
          <a:lstStyle/>
          <a:p>
            <a:fld id="{38C472E9-95F1-2B41-9A16-448B67223FC7}" type="slidenum">
              <a:rPr lang="fr-FR" smtClean="0"/>
              <a:pPr/>
              <a:t>3</a:t>
            </a:fld>
            <a:endParaRPr lang="fr-FR"/>
          </a:p>
        </p:txBody>
      </p:sp>
    </p:spTree>
    <p:extLst>
      <p:ext uri="{BB962C8B-B14F-4D97-AF65-F5344CB8AC3E}">
        <p14:creationId xmlns:p14="http://schemas.microsoft.com/office/powerpoint/2010/main" val="345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smtClean="0"/>
              <a:t>Commentaires</a:t>
            </a:r>
          </a:p>
          <a:p>
            <a:endParaRPr lang="fr-CA" sz="1600" b="1" dirty="0" smtClean="0"/>
          </a:p>
          <a:p>
            <a:endParaRPr lang="fr-CA" sz="1600" b="1" dirty="0" smtClean="0"/>
          </a:p>
          <a:p>
            <a:endParaRPr lang="fr-CA" sz="1600" b="1" dirty="0" smtClean="0"/>
          </a:p>
          <a:p>
            <a:endParaRPr lang="fr-CA" sz="1600" b="1" dirty="0" smtClean="0"/>
          </a:p>
          <a:p>
            <a:endParaRPr lang="fr-CA" sz="1600" b="1" dirty="0" smtClean="0"/>
          </a:p>
          <a:p>
            <a:endParaRPr lang="fr-CA" sz="1600" b="1" dirty="0" smtClean="0"/>
          </a:p>
          <a:p>
            <a:endParaRPr lang="fr-CA" sz="1600" b="1" dirty="0" smtClean="0"/>
          </a:p>
          <a:p>
            <a:endParaRPr lang="fr-CA" sz="1600" b="1" dirty="0" smtClean="0"/>
          </a:p>
          <a:p>
            <a:endParaRPr lang="fr-CA" sz="1600" b="1" dirty="0" smtClean="0"/>
          </a:p>
          <a:p>
            <a:endParaRPr lang="fr-CA" sz="1600" b="1" dirty="0" smtClean="0"/>
          </a:p>
        </p:txBody>
      </p:sp>
      <p:sp>
        <p:nvSpPr>
          <p:cNvPr id="4" name="Espace réservé du numéro de diapositive 3"/>
          <p:cNvSpPr>
            <a:spLocks noGrp="1"/>
          </p:cNvSpPr>
          <p:nvPr>
            <p:ph type="sldNum" sz="quarter" idx="10"/>
          </p:nvPr>
        </p:nvSpPr>
        <p:spPr/>
        <p:txBody>
          <a:bodyPr/>
          <a:lstStyle/>
          <a:p>
            <a:fld id="{38C472E9-95F1-2B41-9A16-448B67223FC7}" type="slidenum">
              <a:rPr lang="fr-FR" smtClean="0"/>
              <a:pPr/>
              <a:t>27</a:t>
            </a:fld>
            <a:endParaRPr lang="fr-FR"/>
          </a:p>
        </p:txBody>
      </p:sp>
    </p:spTree>
    <p:extLst>
      <p:ext uri="{BB962C8B-B14F-4D97-AF65-F5344CB8AC3E}">
        <p14:creationId xmlns:p14="http://schemas.microsoft.com/office/powerpoint/2010/main" val="416833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Cliquez et modifiez le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a:p>
        </p:txBody>
      </p:sp>
      <p:sp>
        <p:nvSpPr>
          <p:cNvPr id="4" name="Date Placeholder 3"/>
          <p:cNvSpPr>
            <a:spLocks noGrp="1"/>
          </p:cNvSpPr>
          <p:nvPr>
            <p:ph type="dt" sz="half" idx="10"/>
          </p:nvPr>
        </p:nvSpPr>
        <p:spPr/>
        <p:txBody>
          <a:bodyPr/>
          <a:lstStyle/>
          <a:p>
            <a:fld id="{12197DE6-E0B6-A446-BAAF-4E86D5B150EB}" type="datetimeFigureOut">
              <a:rPr lang="fr-FR" smtClean="0"/>
              <a:pPr/>
              <a:t>13-09-26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12197DE6-E0B6-A446-BAAF-4E86D5B150EB}" type="datetimeFigureOut">
              <a:rPr lang="fr-FR" smtClean="0"/>
              <a:pPr/>
              <a:t>13-09-26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et modifiez le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12197DE6-E0B6-A446-BAAF-4E86D5B150EB}" type="datetimeFigureOut">
              <a:rPr lang="fr-FR" smtClean="0"/>
              <a:pPr/>
              <a:t>13-09-26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12197DE6-E0B6-A446-BAAF-4E86D5B150EB}" type="datetimeFigureOut">
              <a:rPr lang="fr-FR" smtClean="0"/>
              <a:pPr/>
              <a:t>13-09-26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12197DE6-E0B6-A446-BAAF-4E86D5B150EB}" type="datetimeFigureOut">
              <a:rPr lang="fr-FR" smtClean="0"/>
              <a:pPr/>
              <a:t>13-09-26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Date Placeholder 4"/>
          <p:cNvSpPr>
            <a:spLocks noGrp="1"/>
          </p:cNvSpPr>
          <p:nvPr>
            <p:ph type="dt" sz="half" idx="10"/>
          </p:nvPr>
        </p:nvSpPr>
        <p:spPr/>
        <p:txBody>
          <a:bodyPr/>
          <a:lstStyle/>
          <a:p>
            <a:fld id="{12197DE6-E0B6-A446-BAAF-4E86D5B150EB}" type="datetimeFigureOut">
              <a:rPr lang="fr-FR" smtClean="0"/>
              <a:pPr/>
              <a:t>13-09-26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7" name="Date Placeholder 6"/>
          <p:cNvSpPr>
            <a:spLocks noGrp="1"/>
          </p:cNvSpPr>
          <p:nvPr>
            <p:ph type="dt" sz="half" idx="10"/>
          </p:nvPr>
        </p:nvSpPr>
        <p:spPr/>
        <p:txBody>
          <a:bodyPr/>
          <a:lstStyle/>
          <a:p>
            <a:fld id="{12197DE6-E0B6-A446-BAAF-4E86D5B150EB}" type="datetimeFigureOut">
              <a:rPr lang="fr-FR" smtClean="0"/>
              <a:pPr/>
              <a:t>13-09-26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12197DE6-E0B6-A446-BAAF-4E86D5B150EB}" type="datetimeFigureOut">
              <a:rPr lang="fr-FR" smtClean="0"/>
              <a:pPr/>
              <a:t>13-09-26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97DE6-E0B6-A446-BAAF-4E86D5B150EB}" type="datetimeFigureOut">
              <a:rPr lang="fr-FR" smtClean="0"/>
              <a:pPr/>
              <a:t>13-09-26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2197DE6-E0B6-A446-BAAF-4E86D5B150EB}" type="datetimeFigureOut">
              <a:rPr lang="fr-FR" smtClean="0"/>
              <a:pPr/>
              <a:t>13-09-26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2197DE6-E0B6-A446-BAAF-4E86D5B150EB}" type="datetimeFigureOut">
              <a:rPr lang="fr-FR" smtClean="0"/>
              <a:pPr/>
              <a:t>13-09-26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422A31-7E41-984C-B1AC-29F09BE4356F}" type="slidenum">
              <a:rPr lang="fr-FR" smtClean="0"/>
              <a:pPr/>
              <a:t>‹#›</a:t>
            </a:fld>
            <a:endParaRPr lang="fr-FR"/>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97DE6-E0B6-A446-BAAF-4E86D5B150EB}" type="datetimeFigureOut">
              <a:rPr lang="fr-FR" smtClean="0"/>
              <a:pPr/>
              <a:t>13-09-26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22A31-7E41-984C-B1AC-29F09BE4356F}" type="slidenum">
              <a:rPr lang="fr-FR" smtClean="0"/>
              <a:pPr/>
              <a:t>‹#›</a:t>
            </a:fld>
            <a:endParaRPr lang="fr-F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09625"/>
            <a:ext cx="7772400" cy="2221442"/>
          </a:xfrm>
        </p:spPr>
        <p:txBody>
          <a:bodyPr>
            <a:normAutofit/>
          </a:bodyPr>
          <a:lstStyle/>
          <a:p>
            <a:r>
              <a:rPr lang="fr-FR" sz="5400" dirty="0" smtClean="0">
                <a:solidFill>
                  <a:schemeClr val="tx2"/>
                </a:solidFill>
              </a:rPr>
              <a:t>(R.A.) </a:t>
            </a:r>
            <a:r>
              <a:rPr lang="fr-FR" sz="5400" dirty="0" err="1" smtClean="0">
                <a:solidFill>
                  <a:schemeClr val="tx2"/>
                </a:solidFill>
              </a:rPr>
              <a:t>reading</a:t>
            </a:r>
            <a:r>
              <a:rPr lang="fr-FR" sz="5400" dirty="0" smtClean="0">
                <a:solidFill>
                  <a:schemeClr val="tx2"/>
                </a:solidFill>
              </a:rPr>
              <a:t> </a:t>
            </a:r>
            <a:r>
              <a:rPr lang="fr-FR" sz="5400" dirty="0" err="1" smtClean="0">
                <a:solidFill>
                  <a:schemeClr val="tx2"/>
                </a:solidFill>
              </a:rPr>
              <a:t>apprenticeship</a:t>
            </a:r>
            <a:endParaRPr lang="fr-FR" sz="5400" dirty="0">
              <a:solidFill>
                <a:schemeClr val="tx2"/>
              </a:solidFill>
            </a:endParaRPr>
          </a:p>
        </p:txBody>
      </p:sp>
      <p:sp>
        <p:nvSpPr>
          <p:cNvPr id="3" name="Sous-titre 2"/>
          <p:cNvSpPr>
            <a:spLocks noGrp="1"/>
          </p:cNvSpPr>
          <p:nvPr>
            <p:ph type="subTitle" idx="1"/>
          </p:nvPr>
        </p:nvSpPr>
        <p:spPr>
          <a:xfrm>
            <a:off x="961697" y="3009900"/>
            <a:ext cx="7693572" cy="2832100"/>
          </a:xfrm>
        </p:spPr>
        <p:txBody>
          <a:bodyPr>
            <a:normAutofit lnSpcReduction="10000"/>
          </a:bodyPr>
          <a:lstStyle/>
          <a:p>
            <a:r>
              <a:rPr lang="fr-FR" dirty="0" smtClean="0"/>
              <a:t>Éducation des adultes</a:t>
            </a:r>
          </a:p>
          <a:p>
            <a:r>
              <a:rPr lang="fr-FR" dirty="0" smtClean="0"/>
              <a:t>Francisation</a:t>
            </a:r>
          </a:p>
          <a:p>
            <a:r>
              <a:rPr lang="fr-FR" sz="2000" dirty="0" smtClean="0"/>
              <a:t>Jacqueline </a:t>
            </a:r>
            <a:r>
              <a:rPr lang="fr-FR" sz="2000" dirty="0" err="1" smtClean="0"/>
              <a:t>Valdebenito</a:t>
            </a:r>
            <a:r>
              <a:rPr lang="fr-FR" sz="2000" dirty="0" smtClean="0"/>
              <a:t>, </a:t>
            </a:r>
            <a:r>
              <a:rPr lang="fr-FR" sz="1400" dirty="0" smtClean="0"/>
              <a:t>C. pédagogique ressource</a:t>
            </a:r>
            <a:endParaRPr lang="fr-FR" dirty="0" smtClean="0"/>
          </a:p>
          <a:p>
            <a:r>
              <a:rPr lang="fr-FR" sz="2000" dirty="0" err="1" smtClean="0"/>
              <a:t>Mariève</a:t>
            </a:r>
            <a:r>
              <a:rPr lang="fr-FR" sz="2000" dirty="0" smtClean="0"/>
              <a:t> Gagné, </a:t>
            </a:r>
            <a:r>
              <a:rPr lang="fr-FR" sz="1500" dirty="0" smtClean="0"/>
              <a:t>C. pédagogique référence</a:t>
            </a:r>
          </a:p>
          <a:p>
            <a:endParaRPr lang="fr-FR" dirty="0" smtClean="0"/>
          </a:p>
          <a:p>
            <a:r>
              <a:rPr lang="fr-FR" dirty="0" smtClean="0"/>
              <a:t>2013-2014</a:t>
            </a:r>
          </a:p>
          <a:p>
            <a:endParaRPr lang="fr-FR" dirty="0"/>
          </a:p>
          <a:p>
            <a:endParaRPr lang="fr-FR" dirty="0"/>
          </a:p>
        </p:txBody>
      </p:sp>
      <p:sp>
        <p:nvSpPr>
          <p:cNvPr id="4" name="ZoneTexte 3"/>
          <p:cNvSpPr txBox="1"/>
          <p:nvPr/>
        </p:nvSpPr>
        <p:spPr>
          <a:xfrm>
            <a:off x="685800" y="6028267"/>
            <a:ext cx="6474824" cy="338554"/>
          </a:xfrm>
          <a:prstGeom prst="rect">
            <a:avLst/>
          </a:prstGeom>
          <a:noFill/>
        </p:spPr>
        <p:txBody>
          <a:bodyPr wrap="square" rtlCol="0">
            <a:spAutoFit/>
          </a:bodyPr>
          <a:lstStyle/>
          <a:p>
            <a:r>
              <a:rPr lang="fr-FR" sz="1600" i="1" dirty="0" smtClean="0"/>
              <a:t>Inspiré d’une présentation de Chantal Ouellet, UQÀM</a:t>
            </a:r>
            <a:endParaRPr lang="fr-FR" sz="1600" i="1" dirty="0"/>
          </a:p>
        </p:txBody>
      </p:sp>
    </p:spTree>
    <p:extLst>
      <p:ext uri="{BB962C8B-B14F-4D97-AF65-F5344CB8AC3E}">
        <p14:creationId xmlns:p14="http://schemas.microsoft.com/office/powerpoint/2010/main" val="3011035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RA c’est…</a:t>
            </a:r>
            <a:endParaRPr lang="fr-FR" dirty="0">
              <a:solidFill>
                <a:srgbClr val="FFC000"/>
              </a:solidFill>
            </a:endParaRPr>
          </a:p>
        </p:txBody>
      </p:sp>
      <p:sp>
        <p:nvSpPr>
          <p:cNvPr id="3" name="Espace réservé du contenu 2"/>
          <p:cNvSpPr>
            <a:spLocks noGrp="1"/>
          </p:cNvSpPr>
          <p:nvPr>
            <p:ph idx="1"/>
          </p:nvPr>
        </p:nvSpPr>
        <p:spPr/>
        <p:txBody>
          <a:bodyPr/>
          <a:lstStyle/>
          <a:p>
            <a:r>
              <a:rPr lang="fr-FR" dirty="0" smtClean="0"/>
              <a:t>Un cadre conceptuel mettant l’emphase sur :</a:t>
            </a:r>
          </a:p>
          <a:p>
            <a:pPr lvl="1"/>
            <a:r>
              <a:rPr lang="fr-FR" dirty="0" smtClean="0"/>
              <a:t>la métacognition de l’élève  et</a:t>
            </a:r>
          </a:p>
          <a:p>
            <a:pPr lvl="1"/>
            <a:r>
              <a:rPr lang="fr-FR" dirty="0" smtClean="0"/>
              <a:t>l’enseignement explicite de stratégies efficaces </a:t>
            </a:r>
          </a:p>
          <a:p>
            <a:pPr lvl="1"/>
            <a:r>
              <a:rPr lang="fr-FR" dirty="0" smtClean="0"/>
              <a:t>pour gérer la compréhension en lecture.</a:t>
            </a:r>
          </a:p>
          <a:p>
            <a:endParaRPr lang="fr-FR" dirty="0" smtClean="0"/>
          </a:p>
          <a:p>
            <a:r>
              <a:rPr lang="fr-FR" dirty="0" smtClean="0">
                <a:solidFill>
                  <a:srgbClr val="FFC000"/>
                </a:solidFill>
              </a:rPr>
              <a:t>RA c’est lire pour comprendre.</a:t>
            </a:r>
            <a:endParaRPr lang="fr-FR" dirty="0">
              <a:solidFill>
                <a:srgbClr val="FFC000"/>
              </a:solidFill>
            </a:endParaRPr>
          </a:p>
        </p:txBody>
      </p:sp>
    </p:spTree>
    <p:extLst>
      <p:ext uri="{BB962C8B-B14F-4D97-AF65-F5344CB8AC3E}">
        <p14:creationId xmlns:p14="http://schemas.microsoft.com/office/powerpoint/2010/main" val="10033874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Étapes typiques d’un atelier dans une classe RA</a:t>
            </a:r>
            <a:endParaRPr lang="fr-FR" dirty="0"/>
          </a:p>
        </p:txBody>
      </p:sp>
      <p:sp>
        <p:nvSpPr>
          <p:cNvPr id="3" name="Espace réservé du contenu 2"/>
          <p:cNvSpPr>
            <a:spLocks noGrp="1"/>
          </p:cNvSpPr>
          <p:nvPr>
            <p:ph idx="1"/>
          </p:nvPr>
        </p:nvSpPr>
        <p:spPr/>
        <p:txBody>
          <a:bodyPr>
            <a:normAutofit fontScale="92500" lnSpcReduction="10000"/>
          </a:bodyPr>
          <a:lstStyle/>
          <a:p>
            <a:endParaRPr lang="fr-FR" dirty="0" smtClean="0"/>
          </a:p>
          <a:p>
            <a:r>
              <a:rPr lang="fr-FR" dirty="0" smtClean="0">
                <a:solidFill>
                  <a:srgbClr val="FFC000"/>
                </a:solidFill>
              </a:rPr>
              <a:t>Modelage</a:t>
            </a:r>
          </a:p>
          <a:p>
            <a:r>
              <a:rPr lang="fr-FR" dirty="0" smtClean="0">
                <a:solidFill>
                  <a:srgbClr val="FFFF00"/>
                </a:solidFill>
              </a:rPr>
              <a:t>Pratique guidée (l’enseignant qui questionne l’élève)</a:t>
            </a:r>
          </a:p>
          <a:p>
            <a:r>
              <a:rPr lang="fr-FR" dirty="0" smtClean="0">
                <a:solidFill>
                  <a:schemeClr val="accent3"/>
                </a:solidFill>
              </a:rPr>
              <a:t>Pratique coopérative (en dyade ou en trio)</a:t>
            </a:r>
            <a:endParaRPr lang="fr-FR" dirty="0">
              <a:solidFill>
                <a:schemeClr val="accent3"/>
              </a:solidFill>
            </a:endParaRPr>
          </a:p>
          <a:p>
            <a:r>
              <a:rPr lang="fr-FR" dirty="0" smtClean="0">
                <a:solidFill>
                  <a:srgbClr val="00B0F0"/>
                </a:solidFill>
              </a:rPr>
              <a:t>Pratique autonome </a:t>
            </a:r>
            <a:r>
              <a:rPr lang="fr-FR" sz="2800" dirty="0" smtClean="0">
                <a:solidFill>
                  <a:srgbClr val="00B0F0"/>
                </a:solidFill>
              </a:rPr>
              <a:t>(‘</a:t>
            </a:r>
            <a:r>
              <a:rPr lang="fr-FR" sz="2800" i="1" dirty="0" smtClean="0">
                <a:solidFill>
                  <a:srgbClr val="00B0F0"/>
                </a:solidFill>
              </a:rPr>
              <a:t>je parle au texte</a:t>
            </a:r>
            <a:r>
              <a:rPr lang="fr-FR" sz="2800" dirty="0" smtClean="0">
                <a:solidFill>
                  <a:srgbClr val="00B0F0"/>
                </a:solidFill>
              </a:rPr>
              <a:t>’)</a:t>
            </a:r>
            <a:endParaRPr lang="fr-FR" dirty="0" smtClean="0">
              <a:solidFill>
                <a:srgbClr val="00B0F0"/>
              </a:solidFill>
            </a:endParaRPr>
          </a:p>
          <a:p>
            <a:r>
              <a:rPr lang="fr-FR" dirty="0" smtClean="0">
                <a:solidFill>
                  <a:srgbClr val="92D050"/>
                </a:solidFill>
              </a:rPr>
              <a:t>Retour en groupe pour dénouer les problèmes de compréhension.</a:t>
            </a:r>
            <a:endParaRPr lang="fr-FR" dirty="0">
              <a:solidFill>
                <a:srgbClr val="92D050"/>
              </a:solidFill>
            </a:endParaRPr>
          </a:p>
        </p:txBody>
      </p:sp>
    </p:spTree>
    <p:extLst>
      <p:ext uri="{BB962C8B-B14F-4D97-AF65-F5344CB8AC3E}">
        <p14:creationId xmlns:p14="http://schemas.microsoft.com/office/powerpoint/2010/main" val="3970316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Étapes typiques d’un atelier dans une classe RA</a:t>
            </a:r>
            <a:endParaRPr lang="fr-FR" dirty="0"/>
          </a:p>
        </p:txBody>
      </p:sp>
      <p:sp>
        <p:nvSpPr>
          <p:cNvPr id="3" name="Espace réservé du contenu 2"/>
          <p:cNvSpPr>
            <a:spLocks noGrp="1"/>
          </p:cNvSpPr>
          <p:nvPr>
            <p:ph idx="1"/>
          </p:nvPr>
        </p:nvSpPr>
        <p:spPr/>
        <p:txBody>
          <a:bodyPr/>
          <a:lstStyle/>
          <a:p>
            <a:r>
              <a:rPr lang="fr-FR" dirty="0" smtClean="0"/>
              <a:t>Modelage</a:t>
            </a:r>
          </a:p>
          <a:p>
            <a:r>
              <a:rPr lang="fr-FR" dirty="0" smtClean="0"/>
              <a:t>Pratique guidée en dyade ou en trio</a:t>
            </a:r>
            <a:endParaRPr lang="fr-FR" dirty="0"/>
          </a:p>
          <a:p>
            <a:r>
              <a:rPr lang="fr-FR" dirty="0" smtClean="0"/>
              <a:t>Pratique autonome (je parle au texte)</a:t>
            </a:r>
          </a:p>
          <a:p>
            <a:r>
              <a:rPr lang="fr-FR" dirty="0" smtClean="0"/>
              <a:t>Retour en groupe pour dénouer les problèmes de compréhension</a:t>
            </a:r>
            <a:endParaRPr lang="fr-FR" dirty="0"/>
          </a:p>
        </p:txBody>
      </p:sp>
      <p:sp>
        <p:nvSpPr>
          <p:cNvPr id="4" name="Ruban vers le bas 3"/>
          <p:cNvSpPr/>
          <p:nvPr/>
        </p:nvSpPr>
        <p:spPr>
          <a:xfrm>
            <a:off x="457200" y="1600200"/>
            <a:ext cx="8229600" cy="4055533"/>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Pour devenir des enseignants experts et permettre aux élèves </a:t>
            </a:r>
            <a:r>
              <a:rPr lang="fr-FR" b="1" dirty="0">
                <a:solidFill>
                  <a:schemeClr val="bg1"/>
                </a:solidFill>
              </a:rPr>
              <a:t>d’intégrer les stratégies efficaces de </a:t>
            </a:r>
            <a:r>
              <a:rPr lang="fr-FR" b="1" dirty="0" smtClean="0">
                <a:solidFill>
                  <a:schemeClr val="bg1"/>
                </a:solidFill>
              </a:rPr>
              <a:t>compréhension et de transférer leurs apprentissages</a:t>
            </a:r>
          </a:p>
          <a:p>
            <a:pPr algn="ctr"/>
            <a:r>
              <a:rPr lang="fr-FR" b="1" dirty="0" smtClean="0">
                <a:solidFill>
                  <a:schemeClr val="bg1"/>
                </a:solidFill>
              </a:rPr>
              <a:t>de manière autonome, </a:t>
            </a:r>
            <a:r>
              <a:rPr lang="fr-FR" dirty="0" smtClean="0">
                <a:solidFill>
                  <a:schemeClr val="bg1"/>
                </a:solidFill>
              </a:rPr>
              <a:t>il faut</a:t>
            </a:r>
          </a:p>
          <a:p>
            <a:pPr algn="ctr"/>
            <a:r>
              <a:rPr lang="fr-FR" dirty="0">
                <a:solidFill>
                  <a:schemeClr val="bg1"/>
                </a:solidFill>
              </a:rPr>
              <a:t>p</a:t>
            </a:r>
            <a:r>
              <a:rPr lang="fr-FR" dirty="0" smtClean="0">
                <a:solidFill>
                  <a:schemeClr val="bg1"/>
                </a:solidFill>
              </a:rPr>
              <a:t>révoir des ateliers réguliers.</a:t>
            </a:r>
            <a:endParaRPr lang="fr-FR" dirty="0">
              <a:solidFill>
                <a:schemeClr val="bg1"/>
              </a:solidFill>
            </a:endParaRPr>
          </a:p>
          <a:p>
            <a:pPr algn="ctr"/>
            <a:r>
              <a:rPr lang="fr-FR" b="1" dirty="0" smtClean="0">
                <a:solidFill>
                  <a:schemeClr val="bg1"/>
                </a:solidFill>
              </a:rPr>
              <a:t>Au moins 1heure par semaine</a:t>
            </a:r>
          </a:p>
          <a:p>
            <a:pPr algn="ctr"/>
            <a:r>
              <a:rPr lang="fr-FR" b="1" dirty="0">
                <a:solidFill>
                  <a:schemeClr val="bg1"/>
                </a:solidFill>
              </a:rPr>
              <a:t>p</a:t>
            </a:r>
            <a:r>
              <a:rPr lang="fr-FR" b="1" dirty="0" smtClean="0">
                <a:solidFill>
                  <a:schemeClr val="bg1"/>
                </a:solidFill>
              </a:rPr>
              <a:t>endant plusieurs semaines</a:t>
            </a:r>
          </a:p>
          <a:p>
            <a:pPr algn="ctr"/>
            <a:endParaRPr lang="fr-FR" b="1" dirty="0" smtClean="0">
              <a:solidFill>
                <a:schemeClr val="bg1"/>
              </a:solidFill>
            </a:endParaRPr>
          </a:p>
        </p:txBody>
      </p:sp>
    </p:spTree>
    <p:extLst>
      <p:ext uri="{BB962C8B-B14F-4D97-AF65-F5344CB8AC3E}">
        <p14:creationId xmlns:p14="http://schemas.microsoft.com/office/powerpoint/2010/main" val="3970316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a:solidFill>
                  <a:schemeClr val="tx2">
                    <a:lumMod val="50000"/>
                  </a:schemeClr>
                </a:solidFill>
              </a:rPr>
              <a:t>Qu’est-ce</a:t>
            </a:r>
            <a:r>
              <a:rPr lang="en-CA" dirty="0">
                <a:solidFill>
                  <a:schemeClr val="tx2">
                    <a:lumMod val="50000"/>
                  </a:schemeClr>
                </a:solidFill>
              </a:rPr>
              <a:t> </a:t>
            </a:r>
            <a:r>
              <a:rPr lang="en-CA" dirty="0" err="1">
                <a:solidFill>
                  <a:schemeClr val="tx2">
                    <a:lumMod val="50000"/>
                  </a:schemeClr>
                </a:solidFill>
              </a:rPr>
              <a:t>que</a:t>
            </a:r>
            <a:r>
              <a:rPr lang="en-CA" dirty="0">
                <a:solidFill>
                  <a:schemeClr val="tx2">
                    <a:lumMod val="50000"/>
                  </a:schemeClr>
                </a:solidFill>
              </a:rPr>
              <a:t> le </a:t>
            </a:r>
            <a:r>
              <a:rPr lang="en-CA" dirty="0" err="1">
                <a:solidFill>
                  <a:schemeClr val="tx2">
                    <a:lumMod val="50000"/>
                  </a:schemeClr>
                </a:solidFill>
              </a:rPr>
              <a:t>modelage</a:t>
            </a:r>
            <a:r>
              <a:rPr lang="en-CA" dirty="0">
                <a:solidFill>
                  <a:schemeClr val="tx2">
                    <a:lumMod val="50000"/>
                  </a:schemeClr>
                </a:solidFill>
              </a:rPr>
              <a:t>?</a:t>
            </a:r>
            <a:r>
              <a:rPr lang="fr-CA" dirty="0">
                <a:solidFill>
                  <a:schemeClr val="tx2">
                    <a:lumMod val="50000"/>
                  </a:schemeClr>
                </a:solidFill>
              </a:rPr>
              <a:t/>
            </a:r>
            <a:br>
              <a:rPr lang="fr-CA" dirty="0">
                <a:solidFill>
                  <a:schemeClr val="tx2">
                    <a:lumMod val="50000"/>
                  </a:schemeClr>
                </a:solidFill>
              </a:rPr>
            </a:br>
            <a:endParaRPr lang="fr-CA" dirty="0"/>
          </a:p>
        </p:txBody>
      </p:sp>
      <p:sp>
        <p:nvSpPr>
          <p:cNvPr id="3" name="Espace réservé du texte 2"/>
          <p:cNvSpPr>
            <a:spLocks noGrp="1"/>
          </p:cNvSpPr>
          <p:nvPr>
            <p:ph type="body" idx="1"/>
          </p:nvPr>
        </p:nvSpPr>
        <p:spPr>
          <a:xfrm>
            <a:off x="722313" y="0"/>
            <a:ext cx="7772400" cy="3941380"/>
          </a:xfrm>
        </p:spPr>
        <p:txBody>
          <a:bodyPr>
            <a:normAutofit/>
          </a:bodyPr>
          <a:lstStyle/>
          <a:p>
            <a:pPr algn="ctr"/>
            <a:endParaRPr lang="en-CA" sz="3600" b="1" dirty="0" smtClean="0">
              <a:solidFill>
                <a:schemeClr val="tx2">
                  <a:lumMod val="50000"/>
                </a:schemeClr>
              </a:solidFill>
            </a:endParaRPr>
          </a:p>
          <a:p>
            <a:pPr algn="ctr"/>
            <a:endParaRPr lang="en-CA" sz="3600" b="1" dirty="0">
              <a:solidFill>
                <a:schemeClr val="tx2">
                  <a:lumMod val="50000"/>
                </a:schemeClr>
              </a:solidFill>
            </a:endParaRPr>
          </a:p>
        </p:txBody>
      </p:sp>
      <p:pic>
        <p:nvPicPr>
          <p:cNvPr id="4" name="Image 3"/>
          <p:cNvPicPr>
            <a:picLocks noChangeAspect="1"/>
          </p:cNvPicPr>
          <p:nvPr/>
        </p:nvPicPr>
        <p:blipFill>
          <a:blip r:embed="rId2"/>
          <a:stretch>
            <a:fillRect/>
          </a:stretch>
        </p:blipFill>
        <p:spPr>
          <a:xfrm>
            <a:off x="2977152" y="1218477"/>
            <a:ext cx="3657600" cy="26090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Modelage en R.A. c’est…</a:t>
            </a:r>
            <a:endParaRPr lang="fr-CA" dirty="0">
              <a:solidFill>
                <a:srgbClr val="FFC000"/>
              </a:solidFill>
            </a:endParaRPr>
          </a:p>
        </p:txBody>
      </p:sp>
      <p:sp>
        <p:nvSpPr>
          <p:cNvPr id="4" name="Espace réservé du contenu 3"/>
          <p:cNvSpPr>
            <a:spLocks noGrp="1"/>
          </p:cNvSpPr>
          <p:nvPr>
            <p:ph idx="1"/>
          </p:nvPr>
        </p:nvSpPr>
        <p:spPr/>
        <p:txBody>
          <a:bodyPr>
            <a:normAutofit/>
          </a:bodyPr>
          <a:lstStyle/>
          <a:p>
            <a:r>
              <a:rPr lang="fr-FR" dirty="0" smtClean="0"/>
              <a:t>Le lecteur expert lit un texte ou un extrait de texte en rendant explicite tous les gestes cognitifs qu’il pose.</a:t>
            </a:r>
          </a:p>
          <a:p>
            <a:endParaRPr lang="fr-FR" dirty="0" smtClean="0"/>
          </a:p>
        </p:txBody>
      </p:sp>
      <p:sp>
        <p:nvSpPr>
          <p:cNvPr id="7" name="Pensées 6"/>
          <p:cNvSpPr/>
          <p:nvPr/>
        </p:nvSpPr>
        <p:spPr>
          <a:xfrm>
            <a:off x="756745" y="3200400"/>
            <a:ext cx="7930055" cy="31373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sz="2000" b="1" dirty="0" smtClean="0"/>
              <a:t>(les questions qui émergent, les liens qu’il établit entre les éléments lus et son expérience personnelle, ses incompréhensions, les clarifications de mots ou expressions selon le contexte, les petites conclusions pour résumer une partie du texte, les prédictions quant à la suite à venir, s’il annote…comment)</a:t>
            </a:r>
          </a:p>
          <a:p>
            <a:pPr algn="ctr"/>
            <a:endParaRPr lang="fr-CA" dirty="0">
              <a:solidFill>
                <a:sysClr val="windowText" lastClr="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1290758"/>
          </a:xfrm>
        </p:spPr>
        <p:txBody>
          <a:bodyPr>
            <a:normAutofit/>
          </a:bodyPr>
          <a:lstStyle/>
          <a:p>
            <a:r>
              <a:rPr lang="fr-CA" dirty="0" smtClean="0">
                <a:solidFill>
                  <a:srgbClr val="8CDEFF"/>
                </a:solidFill>
              </a:rPr>
              <a:t>Réfléchir à voix haute demande de l’entrainement !</a:t>
            </a:r>
            <a:endParaRPr lang="fr-CA" dirty="0">
              <a:solidFill>
                <a:srgbClr val="8CDEFF"/>
              </a:solidFill>
            </a:endParaRPr>
          </a:p>
        </p:txBody>
      </p:sp>
      <p:pic>
        <p:nvPicPr>
          <p:cNvPr id="5" name="Espace réservé pour une image  4" descr="Penguins.jpg"/>
          <p:cNvPicPr>
            <a:picLocks noGrp="1" noChangeAspect="1"/>
          </p:cNvPicPr>
          <p:nvPr>
            <p:ph type="pic" idx="1"/>
          </p:nvPr>
        </p:nvPicPr>
        <p:blipFill>
          <a:blip r:embed="rId2"/>
          <a:srcRect/>
          <a:stretch>
            <a:fillRect/>
          </a:stretch>
        </p:blipFill>
        <p:spPr/>
      </p:pic>
      <p:sp>
        <p:nvSpPr>
          <p:cNvPr id="4" name="Espace réservé du texte 3"/>
          <p:cNvSpPr>
            <a:spLocks noGrp="1"/>
          </p:cNvSpPr>
          <p:nvPr>
            <p:ph type="body" sz="half" idx="2"/>
          </p:nvPr>
        </p:nvSpPr>
        <p:spPr/>
        <p:txBody>
          <a:bodyPr/>
          <a:lstStyle/>
          <a:p>
            <a:endParaRPr lang="fr-CA"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ln w="18415" cmpd="sng">
                  <a:solidFill>
                    <a:srgbClr val="FFFFFF"/>
                  </a:solidFill>
                  <a:prstDash val="solid"/>
                </a:ln>
                <a:solidFill>
                  <a:srgbClr val="FFFF00"/>
                </a:solidFill>
              </a:rPr>
              <a:t>À vous d’expérimenter le modelage! …</a:t>
            </a:r>
            <a:endParaRPr lang="fr-CA" i="1" dirty="0">
              <a:ln w="18415" cmpd="sng">
                <a:solidFill>
                  <a:srgbClr val="FFFFFF"/>
                </a:solidFill>
                <a:prstDash val="solid"/>
              </a:ln>
              <a:solidFill>
                <a:srgbClr val="FFFF00"/>
              </a:solidFill>
            </a:endParaRPr>
          </a:p>
        </p:txBody>
      </p:sp>
      <p:pic>
        <p:nvPicPr>
          <p:cNvPr id="7" name="Image 6"/>
          <p:cNvPicPr>
            <a:picLocks noChangeAspect="1"/>
          </p:cNvPicPr>
          <p:nvPr/>
        </p:nvPicPr>
        <p:blipFill>
          <a:blip r:embed="rId2"/>
          <a:stretch>
            <a:fillRect/>
          </a:stretch>
        </p:blipFill>
        <p:spPr>
          <a:xfrm>
            <a:off x="5699508" y="2606834"/>
            <a:ext cx="1109509" cy="3121256"/>
          </a:xfrm>
          <a:prstGeom prst="rect">
            <a:avLst/>
          </a:prstGeom>
        </p:spPr>
      </p:pic>
      <p:sp>
        <p:nvSpPr>
          <p:cNvPr id="8" name="Espace réservé du contenu 7"/>
          <p:cNvSpPr>
            <a:spLocks noGrp="1"/>
          </p:cNvSpPr>
          <p:nvPr>
            <p:ph idx="1"/>
          </p:nvPr>
        </p:nvSpPr>
        <p:spPr/>
        <p:txBody>
          <a:bodyPr/>
          <a:lstStyle/>
          <a:p>
            <a:endParaRPr lang="fr-CA" dirty="0"/>
          </a:p>
        </p:txBody>
      </p:sp>
    </p:spTree>
    <p:extLst>
      <p:ext uri="{BB962C8B-B14F-4D97-AF65-F5344CB8AC3E}">
        <p14:creationId xmlns:p14="http://schemas.microsoft.com/office/powerpoint/2010/main" val="82163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15 minutes</a:t>
            </a:r>
            <a:endParaRPr lang="fr-CA" dirty="0"/>
          </a:p>
        </p:txBody>
      </p:sp>
      <p:sp>
        <p:nvSpPr>
          <p:cNvPr id="3" name="Espace réservé du texte 2"/>
          <p:cNvSpPr>
            <a:spLocks noGrp="1"/>
          </p:cNvSpPr>
          <p:nvPr>
            <p:ph type="body" idx="1"/>
          </p:nvPr>
        </p:nvSpPr>
        <p:spPr/>
        <p:txBody>
          <a:bodyPr/>
          <a:lstStyle/>
          <a:p>
            <a:r>
              <a:rPr lang="fr-CA" dirty="0" smtClean="0"/>
              <a:t>Prenons une pause…</a:t>
            </a:r>
            <a:endParaRPr lang="fr-CA" dirty="0"/>
          </a:p>
        </p:txBody>
      </p:sp>
    </p:spTree>
    <p:extLst>
      <p:ext uri="{BB962C8B-B14F-4D97-AF65-F5344CB8AC3E}">
        <p14:creationId xmlns:p14="http://schemas.microsoft.com/office/powerpoint/2010/main" val="63437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err="1">
                <a:solidFill>
                  <a:schemeClr val="tx2">
                    <a:lumMod val="50000"/>
                  </a:schemeClr>
                </a:solidFill>
              </a:rPr>
              <a:t>Qu’est-ce</a:t>
            </a:r>
            <a:r>
              <a:rPr lang="en-CA" dirty="0">
                <a:solidFill>
                  <a:schemeClr val="tx2">
                    <a:lumMod val="50000"/>
                  </a:schemeClr>
                </a:solidFill>
              </a:rPr>
              <a:t> </a:t>
            </a:r>
            <a:r>
              <a:rPr lang="en-CA" dirty="0" err="1">
                <a:solidFill>
                  <a:schemeClr val="tx2">
                    <a:lumMod val="50000"/>
                  </a:schemeClr>
                </a:solidFill>
              </a:rPr>
              <a:t>que</a:t>
            </a:r>
            <a:r>
              <a:rPr lang="en-CA" dirty="0">
                <a:solidFill>
                  <a:schemeClr val="tx2">
                    <a:lumMod val="50000"/>
                  </a:schemeClr>
                </a:solidFill>
              </a:rPr>
              <a:t> </a:t>
            </a:r>
            <a:r>
              <a:rPr lang="en-CA" dirty="0" smtClean="0">
                <a:solidFill>
                  <a:schemeClr val="tx2">
                    <a:lumMod val="50000"/>
                  </a:schemeClr>
                </a:solidFill>
              </a:rPr>
              <a:t>la </a:t>
            </a:r>
            <a:r>
              <a:rPr lang="en-CA" dirty="0" err="1" smtClean="0">
                <a:solidFill>
                  <a:schemeClr val="tx2">
                    <a:lumMod val="50000"/>
                  </a:schemeClr>
                </a:solidFill>
              </a:rPr>
              <a:t>pratique</a:t>
            </a:r>
            <a:r>
              <a:rPr lang="en-CA" dirty="0" smtClean="0">
                <a:solidFill>
                  <a:schemeClr val="tx2">
                    <a:lumMod val="50000"/>
                  </a:schemeClr>
                </a:solidFill>
              </a:rPr>
              <a:t> </a:t>
            </a:r>
            <a:r>
              <a:rPr lang="en-CA" dirty="0" err="1" smtClean="0">
                <a:solidFill>
                  <a:schemeClr val="tx2">
                    <a:lumMod val="50000"/>
                  </a:schemeClr>
                </a:solidFill>
              </a:rPr>
              <a:t>guidée</a:t>
            </a:r>
            <a:r>
              <a:rPr lang="en-CA" dirty="0" smtClean="0">
                <a:solidFill>
                  <a:schemeClr val="tx2">
                    <a:lumMod val="50000"/>
                  </a:schemeClr>
                </a:solidFill>
              </a:rPr>
              <a:t>?</a:t>
            </a:r>
            <a:r>
              <a:rPr lang="fr-CA" dirty="0">
                <a:solidFill>
                  <a:schemeClr val="tx2">
                    <a:lumMod val="50000"/>
                  </a:schemeClr>
                </a:solidFill>
              </a:rPr>
              <a:t/>
            </a:r>
            <a:br>
              <a:rPr lang="fr-CA" dirty="0">
                <a:solidFill>
                  <a:schemeClr val="tx2">
                    <a:lumMod val="50000"/>
                  </a:schemeClr>
                </a:solidFill>
              </a:rPr>
            </a:br>
            <a:endParaRPr lang="fr-CA" dirty="0"/>
          </a:p>
        </p:txBody>
      </p:sp>
      <p:sp>
        <p:nvSpPr>
          <p:cNvPr id="3" name="Espace réservé du texte 2"/>
          <p:cNvSpPr>
            <a:spLocks noGrp="1"/>
          </p:cNvSpPr>
          <p:nvPr>
            <p:ph type="body" idx="1"/>
          </p:nvPr>
        </p:nvSpPr>
        <p:spPr>
          <a:xfrm>
            <a:off x="722313" y="0"/>
            <a:ext cx="7772400" cy="3941380"/>
          </a:xfrm>
        </p:spPr>
        <p:txBody>
          <a:bodyPr>
            <a:normAutofit/>
          </a:bodyPr>
          <a:lstStyle/>
          <a:p>
            <a:pPr algn="ctr"/>
            <a:endParaRPr lang="en-CA" sz="3600" b="1" dirty="0" smtClean="0">
              <a:solidFill>
                <a:schemeClr val="tx2">
                  <a:lumMod val="50000"/>
                </a:schemeClr>
              </a:solidFill>
            </a:endParaRPr>
          </a:p>
          <a:p>
            <a:pPr algn="ctr"/>
            <a:endParaRPr lang="en-CA" sz="3600" b="1" dirty="0">
              <a:solidFill>
                <a:schemeClr val="tx2">
                  <a:lumMod val="50000"/>
                </a:schemeClr>
              </a:solidFill>
            </a:endParaRPr>
          </a:p>
        </p:txBody>
      </p:sp>
      <p:pic>
        <p:nvPicPr>
          <p:cNvPr id="4" name="Image 3"/>
          <p:cNvPicPr>
            <a:picLocks noChangeAspect="1"/>
          </p:cNvPicPr>
          <p:nvPr/>
        </p:nvPicPr>
        <p:blipFill>
          <a:blip r:embed="rId2"/>
          <a:stretch>
            <a:fillRect/>
          </a:stretch>
        </p:blipFill>
        <p:spPr>
          <a:xfrm>
            <a:off x="2977152" y="1218477"/>
            <a:ext cx="3657600" cy="2609088"/>
          </a:xfrm>
          <a:prstGeom prst="rect">
            <a:avLst/>
          </a:prstGeom>
        </p:spPr>
      </p:pic>
    </p:spTree>
    <p:extLst>
      <p:ext uri="{BB962C8B-B14F-4D97-AF65-F5344CB8AC3E}">
        <p14:creationId xmlns:p14="http://schemas.microsoft.com/office/powerpoint/2010/main" val="189710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solidFill>
              </a:rPr>
              <a:t>Pratique guidée en FLS</a:t>
            </a:r>
            <a:endParaRPr lang="fr-FR" dirty="0">
              <a:solidFill>
                <a:schemeClr val="accent3"/>
              </a:solidFill>
            </a:endParaRPr>
          </a:p>
        </p:txBody>
      </p:sp>
      <p:sp>
        <p:nvSpPr>
          <p:cNvPr id="3" name="Espace réservé du contenu 2"/>
          <p:cNvSpPr>
            <a:spLocks noGrp="1"/>
          </p:cNvSpPr>
          <p:nvPr>
            <p:ph idx="1"/>
          </p:nvPr>
        </p:nvSpPr>
        <p:spPr/>
        <p:txBody>
          <a:bodyPr>
            <a:normAutofit/>
          </a:bodyPr>
          <a:lstStyle/>
          <a:p>
            <a:r>
              <a:rPr lang="fr-FR" dirty="0" smtClean="0"/>
              <a:t>L’enseignant utilise un répertoire d’expressions de réflexion pour questionner un élève qui servira de modèle</a:t>
            </a:r>
            <a:r>
              <a:rPr lang="fr-FR" dirty="0"/>
              <a:t>.</a:t>
            </a:r>
            <a:r>
              <a:rPr lang="fr-FR" dirty="0" smtClean="0"/>
              <a:t> </a:t>
            </a:r>
          </a:p>
          <a:p>
            <a:pPr>
              <a:buNone/>
            </a:pPr>
            <a:r>
              <a:rPr lang="fr-FR" dirty="0" smtClean="0"/>
              <a:t> </a:t>
            </a:r>
          </a:p>
          <a:p>
            <a:r>
              <a:rPr lang="fr-FR" dirty="0" smtClean="0"/>
              <a:t>L’élève lit en étant guidé par les réflexions de son enseignant.</a:t>
            </a:r>
            <a:endParaRPr lang="fr-FR" u="sng" dirty="0" smtClean="0"/>
          </a:p>
        </p:txBody>
      </p:sp>
    </p:spTree>
    <p:extLst>
      <p:ext uri="{BB962C8B-B14F-4D97-AF65-F5344CB8AC3E}">
        <p14:creationId xmlns:p14="http://schemas.microsoft.com/office/powerpoint/2010/main" val="17512607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Formation-accompagnement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06598727"/>
              </p:ext>
            </p:extLst>
          </p:nvPr>
        </p:nvGraphicFramePr>
        <p:xfrm>
          <a:off x="609600" y="3686705"/>
          <a:ext cx="3810000" cy="2477346"/>
        </p:xfrm>
        <a:graphic>
          <a:graphicData uri="http://schemas.openxmlformats.org/drawingml/2006/table">
            <a:tbl>
              <a:tblPr firstRow="1" bandRow="1">
                <a:tableStyleId>{5C22544A-7EE6-4342-B048-85BDC9FD1C3A}</a:tableStyleId>
              </a:tblPr>
              <a:tblGrid>
                <a:gridCol w="3810000"/>
              </a:tblGrid>
              <a:tr h="465667">
                <a:tc>
                  <a:txBody>
                    <a:bodyPr/>
                    <a:lstStyle/>
                    <a:p>
                      <a:r>
                        <a:rPr lang="fr-FR" dirty="0" smtClean="0">
                          <a:solidFill>
                            <a:schemeClr val="bg2"/>
                          </a:solidFill>
                        </a:rPr>
                        <a:t>Calendrier</a:t>
                      </a:r>
                      <a:endParaRPr lang="fr-FR" dirty="0">
                        <a:solidFill>
                          <a:schemeClr val="bg2"/>
                        </a:solidFill>
                      </a:endParaRPr>
                    </a:p>
                  </a:txBody>
                  <a:tcPr/>
                </a:tc>
              </a:tr>
              <a:tr h="736681">
                <a:tc>
                  <a:txBody>
                    <a:bodyPr/>
                    <a:lstStyle/>
                    <a:p>
                      <a:pPr algn="ctr"/>
                      <a:r>
                        <a:rPr lang="fr-FR" sz="1800" b="1" kern="1200" dirty="0" smtClean="0">
                          <a:solidFill>
                            <a:schemeClr val="dk1"/>
                          </a:solidFill>
                          <a:effectLst/>
                          <a:latin typeface="+mn-lt"/>
                          <a:ea typeface="+mn-ea"/>
                          <a:cs typeface="+mn-cs"/>
                        </a:rPr>
                        <a:t>20 septembre 8h30</a:t>
                      </a:r>
                      <a:r>
                        <a:rPr lang="fr-FR" sz="1800" b="1" kern="1200" baseline="0" dirty="0" smtClean="0">
                          <a:solidFill>
                            <a:schemeClr val="dk1"/>
                          </a:solidFill>
                          <a:effectLst/>
                          <a:latin typeface="+mn-lt"/>
                          <a:ea typeface="+mn-ea"/>
                          <a:cs typeface="+mn-cs"/>
                        </a:rPr>
                        <a:t> à 12h</a:t>
                      </a:r>
                      <a:r>
                        <a:rPr lang="fr-FR" sz="1800" b="1" kern="1200" dirty="0" smtClean="0">
                          <a:solidFill>
                            <a:schemeClr val="dk1"/>
                          </a:solidFill>
                          <a:effectLst/>
                          <a:latin typeface="+mn-lt"/>
                          <a:ea typeface="+mn-ea"/>
                          <a:cs typeface="+mn-cs"/>
                        </a:rPr>
                        <a:t> (pédago)</a:t>
                      </a:r>
                    </a:p>
                    <a:p>
                      <a:pPr algn="ctr"/>
                      <a:r>
                        <a:rPr lang="fr-FR" sz="1800" b="1" kern="1200" dirty="0" smtClean="0">
                          <a:solidFill>
                            <a:schemeClr val="dk1"/>
                          </a:solidFill>
                          <a:effectLst/>
                          <a:latin typeface="+mn-lt"/>
                          <a:ea typeface="+mn-ea"/>
                          <a:cs typeface="+mn-cs"/>
                        </a:rPr>
                        <a:t>7 novembre 15h à 16h </a:t>
                      </a:r>
                    </a:p>
                    <a:p>
                      <a:pPr algn="ctr"/>
                      <a:r>
                        <a:rPr lang="fr-FR" sz="1800" b="1" kern="1200" dirty="0" smtClean="0">
                          <a:solidFill>
                            <a:schemeClr val="dk1"/>
                          </a:solidFill>
                          <a:effectLst/>
                          <a:latin typeface="+mn-lt"/>
                          <a:ea typeface="+mn-ea"/>
                          <a:cs typeface="+mn-cs"/>
                        </a:rPr>
                        <a:t>22 novembre 8h30 à 12h (pédago)</a:t>
                      </a:r>
                    </a:p>
                    <a:p>
                      <a:pPr algn="ctr"/>
                      <a:r>
                        <a:rPr lang="fr-FR" sz="1800" b="1" kern="1200" dirty="0" smtClean="0">
                          <a:solidFill>
                            <a:schemeClr val="dk1"/>
                          </a:solidFill>
                          <a:effectLst/>
                          <a:latin typeface="+mn-lt"/>
                          <a:ea typeface="+mn-ea"/>
                          <a:cs typeface="+mn-cs"/>
                        </a:rPr>
                        <a:t>28 novembre 15h à 16h</a:t>
                      </a:r>
                    </a:p>
                    <a:p>
                      <a:endParaRPr lang="fr-FR" dirty="0"/>
                    </a:p>
                  </a:txBody>
                  <a:tcPr/>
                </a:tc>
              </a:tr>
            </a:tbl>
          </a:graphicData>
        </a:graphic>
      </p:graphicFrame>
      <p:sp>
        <p:nvSpPr>
          <p:cNvPr id="6" name="Parchemin vertical 5"/>
          <p:cNvSpPr/>
          <p:nvPr/>
        </p:nvSpPr>
        <p:spPr>
          <a:xfrm>
            <a:off x="4419601" y="1417639"/>
            <a:ext cx="4402666" cy="4441294"/>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0000"/>
                </a:solidFill>
              </a:rPr>
              <a:t>Accompagner les enseignants dans leur appropriation des fondements et lors de l’expérimentation.</a:t>
            </a:r>
          </a:p>
          <a:p>
            <a:pPr algn="ctr"/>
            <a:endParaRPr lang="fr-FR" b="1" dirty="0">
              <a:solidFill>
                <a:srgbClr val="000000"/>
              </a:solidFill>
            </a:endParaRPr>
          </a:p>
          <a:p>
            <a:pPr algn="ctr"/>
            <a:r>
              <a:rPr lang="fr-FR" b="1" dirty="0" smtClean="0">
                <a:solidFill>
                  <a:srgbClr val="000000"/>
                </a:solidFill>
              </a:rPr>
              <a:t>Expérimenter régulièrement R.A. en classe </a:t>
            </a:r>
            <a:r>
              <a:rPr lang="fr-FR" b="1" dirty="0">
                <a:solidFill>
                  <a:srgbClr val="000000"/>
                </a:solidFill>
              </a:rPr>
              <a:t>de </a:t>
            </a:r>
            <a:r>
              <a:rPr lang="fr-FR" b="1" dirty="0" smtClean="0">
                <a:solidFill>
                  <a:srgbClr val="000000"/>
                </a:solidFill>
              </a:rPr>
              <a:t>différents niveaux tout au long de l’année.</a:t>
            </a:r>
          </a:p>
          <a:p>
            <a:pPr algn="ctr"/>
            <a:endParaRPr lang="fr-FR" b="1" dirty="0">
              <a:solidFill>
                <a:srgbClr val="000000"/>
              </a:solidFill>
            </a:endParaRPr>
          </a:p>
          <a:p>
            <a:pPr algn="ctr"/>
            <a:r>
              <a:rPr lang="fr-FR" b="1" dirty="0" smtClean="0">
                <a:solidFill>
                  <a:srgbClr val="000000"/>
                </a:solidFill>
              </a:rPr>
              <a:t>Corriger la situation actuelle: absence des stratégies chez nos élèves.</a:t>
            </a:r>
            <a:endParaRPr lang="fr-FR" b="1" dirty="0">
              <a:solidFill>
                <a:srgbClr val="000000"/>
              </a:solidFill>
            </a:endParaRPr>
          </a:p>
        </p:txBody>
      </p:sp>
      <p:pic>
        <p:nvPicPr>
          <p:cNvPr id="7" name="Image 6" descr="stk19948boj.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76" y="1161082"/>
            <a:ext cx="3560183" cy="2215970"/>
          </a:xfrm>
          <a:prstGeom prst="rect">
            <a:avLst/>
          </a:prstGeom>
        </p:spPr>
      </p:pic>
      <p:sp>
        <p:nvSpPr>
          <p:cNvPr id="8" name="Rectangle 7"/>
          <p:cNvSpPr/>
          <p:nvPr/>
        </p:nvSpPr>
        <p:spPr>
          <a:xfrm>
            <a:off x="1115509" y="1891309"/>
            <a:ext cx="3168624" cy="461665"/>
          </a:xfrm>
          <a:prstGeom prst="rect">
            <a:avLst/>
          </a:prstGeom>
          <a:noFill/>
        </p:spPr>
        <p:txBody>
          <a:bodyPr wrap="square" lIns="91440" tIns="45720" rIns="91440" bIns="45720">
            <a:spAutoFit/>
          </a:bodyPr>
          <a:lstStyle/>
          <a:p>
            <a:pPr algn="ctr"/>
            <a:r>
              <a:rPr lang="fr-CA" sz="2400" b="1" dirty="0" smtClean="0">
                <a:ln w="12700">
                  <a:solidFill>
                    <a:schemeClr val="tx2">
                      <a:satMod val="155000"/>
                    </a:schemeClr>
                  </a:solidFill>
                  <a:prstDash val="solid"/>
                </a:ln>
                <a:solidFill>
                  <a:srgbClr val="3E3D2D"/>
                </a:solidFill>
                <a:effectLst>
                  <a:outerShdw blurRad="41275" dist="20320" dir="1800000" algn="tl" rotWithShape="0">
                    <a:srgbClr val="000000">
                      <a:alpha val="40000"/>
                    </a:srgbClr>
                  </a:outerShdw>
                </a:effectLst>
              </a:rPr>
              <a:t>Journal de bord</a:t>
            </a:r>
            <a:endParaRPr lang="fr-CA" sz="2400" b="1" cap="none" spc="0" dirty="0">
              <a:ln w="12700">
                <a:solidFill>
                  <a:schemeClr val="tx2">
                    <a:satMod val="155000"/>
                  </a:schemeClr>
                </a:solidFill>
                <a:prstDash val="solid"/>
              </a:ln>
              <a:solidFill>
                <a:srgbClr val="3E3D2D"/>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87008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solidFill>
              </a:rPr>
              <a:t>Pratique coopérative</a:t>
            </a:r>
            <a:endParaRPr lang="fr-FR" dirty="0">
              <a:solidFill>
                <a:schemeClr val="accent3"/>
              </a:solidFill>
            </a:endParaRPr>
          </a:p>
        </p:txBody>
      </p:sp>
      <p:sp>
        <p:nvSpPr>
          <p:cNvPr id="3" name="Espace réservé du contenu 2"/>
          <p:cNvSpPr>
            <a:spLocks noGrp="1"/>
          </p:cNvSpPr>
          <p:nvPr>
            <p:ph idx="1"/>
          </p:nvPr>
        </p:nvSpPr>
        <p:spPr/>
        <p:txBody>
          <a:bodyPr>
            <a:normAutofit/>
          </a:bodyPr>
          <a:lstStyle/>
          <a:p>
            <a:r>
              <a:rPr lang="fr-FR" dirty="0" smtClean="0"/>
              <a:t>Le lecteur lit à voix haute et est guidé par un observateur (l’enseignant ou un pair) qui entend ses réflexions.</a:t>
            </a:r>
          </a:p>
          <a:p>
            <a:pPr>
              <a:buNone/>
            </a:pPr>
            <a:r>
              <a:rPr lang="fr-FR" dirty="0" smtClean="0"/>
              <a:t> </a:t>
            </a:r>
          </a:p>
          <a:p>
            <a:r>
              <a:rPr lang="fr-FR" dirty="0" smtClean="0"/>
              <a:t>L’observateur identifie les stratégies utilisées par le lecteur au fur et à mesure </a:t>
            </a:r>
            <a:r>
              <a:rPr lang="fr-FR" u="sng" dirty="0" smtClean="0"/>
              <a:t>sans intervenir.</a:t>
            </a:r>
          </a:p>
        </p:txBody>
      </p:sp>
    </p:spTree>
    <p:extLst>
      <p:ext uri="{BB962C8B-B14F-4D97-AF65-F5344CB8AC3E}">
        <p14:creationId xmlns:p14="http://schemas.microsoft.com/office/powerpoint/2010/main" val="23098893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solidFill>
              </a:rPr>
              <a:t>Pratique coopérative </a:t>
            </a:r>
            <a:r>
              <a:rPr lang="fr-FR" sz="2000" dirty="0" smtClean="0">
                <a:solidFill>
                  <a:schemeClr val="accent3"/>
                </a:solidFill>
              </a:rPr>
              <a:t>(suite)</a:t>
            </a:r>
            <a:endParaRPr lang="fr-FR" sz="2000" dirty="0">
              <a:solidFill>
                <a:schemeClr val="accent3"/>
              </a:solidFill>
            </a:endParaRPr>
          </a:p>
        </p:txBody>
      </p:sp>
      <p:sp>
        <p:nvSpPr>
          <p:cNvPr id="3" name="Espace réservé du contenu 2"/>
          <p:cNvSpPr>
            <a:spLocks noGrp="1"/>
          </p:cNvSpPr>
          <p:nvPr>
            <p:ph idx="1"/>
          </p:nvPr>
        </p:nvSpPr>
        <p:spPr/>
        <p:txBody>
          <a:bodyPr>
            <a:normAutofit/>
          </a:bodyPr>
          <a:lstStyle/>
          <a:p>
            <a:r>
              <a:rPr lang="fr-FR" dirty="0" smtClean="0"/>
              <a:t>Après la lecture du passage, le lecteur revient sur sa compréhension globale. </a:t>
            </a:r>
          </a:p>
          <a:p>
            <a:endParaRPr lang="fr-FR" dirty="0" smtClean="0"/>
          </a:p>
          <a:p>
            <a:r>
              <a:rPr lang="fr-FR" dirty="0" smtClean="0"/>
              <a:t>L’observateur  indique au lecteur comment il est arrivé à comprendre (par quelles stratégies) les extraits du texte à l’aide de ses notes d’observation.</a:t>
            </a:r>
            <a:endParaRPr lang="fr-FR" dirty="0"/>
          </a:p>
        </p:txBody>
      </p:sp>
    </p:spTree>
    <p:extLst>
      <p:ext uri="{BB962C8B-B14F-4D97-AF65-F5344CB8AC3E}">
        <p14:creationId xmlns:p14="http://schemas.microsoft.com/office/powerpoint/2010/main" val="17512607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err="1" smtClean="0">
                <a:solidFill>
                  <a:schemeClr val="tx2">
                    <a:lumMod val="50000"/>
                  </a:schemeClr>
                </a:solidFill>
              </a:rPr>
              <a:t>Que</a:t>
            </a:r>
            <a:r>
              <a:rPr lang="en-CA" dirty="0" smtClean="0">
                <a:solidFill>
                  <a:schemeClr val="tx2">
                    <a:lumMod val="50000"/>
                  </a:schemeClr>
                </a:solidFill>
              </a:rPr>
              <a:t> </a:t>
            </a:r>
            <a:r>
              <a:rPr lang="en-CA" dirty="0" err="1" smtClean="0">
                <a:solidFill>
                  <a:schemeClr val="tx2">
                    <a:lumMod val="50000"/>
                  </a:schemeClr>
                </a:solidFill>
              </a:rPr>
              <a:t>veut</a:t>
            </a:r>
            <a:r>
              <a:rPr lang="en-CA" dirty="0" smtClean="0">
                <a:solidFill>
                  <a:schemeClr val="tx2">
                    <a:lumMod val="50000"/>
                  </a:schemeClr>
                </a:solidFill>
              </a:rPr>
              <a:t> dire -</a:t>
            </a:r>
            <a:r>
              <a:rPr lang="en-CA" dirty="0" err="1" smtClean="0">
                <a:solidFill>
                  <a:schemeClr val="tx2">
                    <a:lumMod val="50000"/>
                  </a:schemeClr>
                </a:solidFill>
              </a:rPr>
              <a:t>parler</a:t>
            </a:r>
            <a:r>
              <a:rPr lang="en-CA" dirty="0" smtClean="0">
                <a:solidFill>
                  <a:schemeClr val="tx2">
                    <a:lumMod val="50000"/>
                  </a:schemeClr>
                </a:solidFill>
              </a:rPr>
              <a:t> au </a:t>
            </a:r>
            <a:r>
              <a:rPr lang="en-CA" dirty="0" err="1" smtClean="0">
                <a:solidFill>
                  <a:schemeClr val="tx2">
                    <a:lumMod val="50000"/>
                  </a:schemeClr>
                </a:solidFill>
              </a:rPr>
              <a:t>texte</a:t>
            </a:r>
            <a:r>
              <a:rPr lang="en-CA" dirty="0" smtClean="0">
                <a:solidFill>
                  <a:schemeClr val="tx2">
                    <a:lumMod val="50000"/>
                  </a:schemeClr>
                </a:solidFill>
              </a:rPr>
              <a:t>-?</a:t>
            </a:r>
            <a:r>
              <a:rPr lang="fr-CA" dirty="0">
                <a:solidFill>
                  <a:schemeClr val="tx2">
                    <a:lumMod val="50000"/>
                  </a:schemeClr>
                </a:solidFill>
              </a:rPr>
              <a:t/>
            </a:r>
            <a:br>
              <a:rPr lang="fr-CA" dirty="0">
                <a:solidFill>
                  <a:schemeClr val="tx2">
                    <a:lumMod val="50000"/>
                  </a:schemeClr>
                </a:solidFill>
              </a:rPr>
            </a:br>
            <a:endParaRPr lang="fr-CA" dirty="0"/>
          </a:p>
        </p:txBody>
      </p:sp>
      <p:sp>
        <p:nvSpPr>
          <p:cNvPr id="3" name="Espace réservé du texte 2"/>
          <p:cNvSpPr>
            <a:spLocks noGrp="1"/>
          </p:cNvSpPr>
          <p:nvPr>
            <p:ph type="body" idx="1"/>
          </p:nvPr>
        </p:nvSpPr>
        <p:spPr>
          <a:xfrm>
            <a:off x="722313" y="0"/>
            <a:ext cx="7772400" cy="3941380"/>
          </a:xfrm>
        </p:spPr>
        <p:txBody>
          <a:bodyPr>
            <a:normAutofit/>
          </a:bodyPr>
          <a:lstStyle/>
          <a:p>
            <a:pPr algn="ctr"/>
            <a:endParaRPr lang="en-CA" sz="3600" b="1" dirty="0" smtClean="0">
              <a:solidFill>
                <a:schemeClr val="tx2">
                  <a:lumMod val="50000"/>
                </a:schemeClr>
              </a:solidFill>
            </a:endParaRPr>
          </a:p>
          <a:p>
            <a:pPr algn="ctr"/>
            <a:endParaRPr lang="en-CA" sz="3600" b="1" dirty="0">
              <a:solidFill>
                <a:schemeClr val="tx2">
                  <a:lumMod val="50000"/>
                </a:schemeClr>
              </a:solidFill>
            </a:endParaRPr>
          </a:p>
        </p:txBody>
      </p:sp>
      <p:pic>
        <p:nvPicPr>
          <p:cNvPr id="4" name="Image 3"/>
          <p:cNvPicPr>
            <a:picLocks noChangeAspect="1"/>
          </p:cNvPicPr>
          <p:nvPr/>
        </p:nvPicPr>
        <p:blipFill>
          <a:blip r:embed="rId2"/>
          <a:stretch>
            <a:fillRect/>
          </a:stretch>
        </p:blipFill>
        <p:spPr>
          <a:xfrm>
            <a:off x="2977152" y="1218477"/>
            <a:ext cx="3657600" cy="2609088"/>
          </a:xfrm>
          <a:prstGeom prst="rect">
            <a:avLst/>
          </a:prstGeom>
        </p:spPr>
      </p:pic>
    </p:spTree>
    <p:extLst>
      <p:ext uri="{BB962C8B-B14F-4D97-AF65-F5344CB8AC3E}">
        <p14:creationId xmlns:p14="http://schemas.microsoft.com/office/powerpoint/2010/main" val="14978683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8CDEFF"/>
                </a:solidFill>
              </a:rPr>
              <a:t>Parler au texte c’est…</a:t>
            </a:r>
            <a:endParaRPr lang="fr-FR" dirty="0">
              <a:solidFill>
                <a:srgbClr val="8CDEFF"/>
              </a:solidFill>
            </a:endParaRPr>
          </a:p>
        </p:txBody>
      </p:sp>
      <p:sp>
        <p:nvSpPr>
          <p:cNvPr id="3" name="Espace réservé du contenu 2"/>
          <p:cNvSpPr>
            <a:spLocks noGrp="1"/>
          </p:cNvSpPr>
          <p:nvPr>
            <p:ph idx="1"/>
          </p:nvPr>
        </p:nvSpPr>
        <p:spPr/>
        <p:txBody>
          <a:bodyPr>
            <a:normAutofit fontScale="92500" lnSpcReduction="10000"/>
          </a:bodyPr>
          <a:lstStyle/>
          <a:p>
            <a:r>
              <a:rPr lang="fr-FR" sz="2200" b="1" dirty="0" smtClean="0">
                <a:solidFill>
                  <a:srgbClr val="FFFF00"/>
                </a:solidFill>
              </a:rPr>
              <a:t>Lire à voix haute et exprimer oralement mes réflexions telles…</a:t>
            </a:r>
          </a:p>
          <a:p>
            <a:pPr>
              <a:buNone/>
            </a:pPr>
            <a:r>
              <a:rPr lang="fr-FR" b="1" dirty="0" smtClean="0">
                <a:solidFill>
                  <a:srgbClr val="FFFF00"/>
                </a:solidFill>
              </a:rPr>
              <a:t> </a:t>
            </a:r>
          </a:p>
          <a:p>
            <a:pPr algn="ctr"/>
            <a:r>
              <a:rPr lang="fr-FR" dirty="0"/>
              <a:t>les </a:t>
            </a:r>
            <a:r>
              <a:rPr lang="fr-FR" dirty="0">
                <a:solidFill>
                  <a:srgbClr val="8CDEFF"/>
                </a:solidFill>
              </a:rPr>
              <a:t>questions</a:t>
            </a:r>
            <a:r>
              <a:rPr lang="fr-FR" dirty="0"/>
              <a:t> qui émergent, les </a:t>
            </a:r>
            <a:r>
              <a:rPr lang="fr-FR" dirty="0">
                <a:solidFill>
                  <a:srgbClr val="8CDEFF"/>
                </a:solidFill>
              </a:rPr>
              <a:t>liens</a:t>
            </a:r>
            <a:r>
              <a:rPr lang="fr-FR" dirty="0"/>
              <a:t> </a:t>
            </a:r>
            <a:r>
              <a:rPr lang="fr-FR" dirty="0" smtClean="0"/>
              <a:t>que </a:t>
            </a:r>
          </a:p>
          <a:p>
            <a:pPr marL="0" indent="0" algn="ctr">
              <a:buNone/>
            </a:pPr>
            <a:r>
              <a:rPr lang="fr-FR" dirty="0" smtClean="0"/>
              <a:t>j’établis </a:t>
            </a:r>
            <a:r>
              <a:rPr lang="fr-FR" dirty="0"/>
              <a:t>entre les éléments lus et </a:t>
            </a:r>
            <a:r>
              <a:rPr lang="fr-FR" dirty="0" smtClean="0"/>
              <a:t>mon </a:t>
            </a:r>
            <a:r>
              <a:rPr lang="fr-FR" dirty="0"/>
              <a:t>expérience personnelle, </a:t>
            </a:r>
            <a:r>
              <a:rPr lang="fr-FR" dirty="0" smtClean="0"/>
              <a:t>mes </a:t>
            </a:r>
            <a:r>
              <a:rPr lang="fr-FR" dirty="0">
                <a:solidFill>
                  <a:srgbClr val="8CDEFF"/>
                </a:solidFill>
              </a:rPr>
              <a:t>incompréhensions</a:t>
            </a:r>
            <a:r>
              <a:rPr lang="fr-FR" dirty="0"/>
              <a:t>, </a:t>
            </a:r>
            <a:r>
              <a:rPr lang="fr-FR" dirty="0" smtClean="0"/>
              <a:t>mes </a:t>
            </a:r>
            <a:r>
              <a:rPr lang="fr-FR" dirty="0">
                <a:solidFill>
                  <a:srgbClr val="8CDEFF"/>
                </a:solidFill>
              </a:rPr>
              <a:t>clarifications</a:t>
            </a:r>
            <a:r>
              <a:rPr lang="fr-FR" dirty="0"/>
              <a:t> de mots ou expressions selon le contexte, </a:t>
            </a:r>
            <a:r>
              <a:rPr lang="fr-FR" dirty="0" smtClean="0"/>
              <a:t>mes </a:t>
            </a:r>
            <a:r>
              <a:rPr lang="fr-FR" dirty="0">
                <a:solidFill>
                  <a:srgbClr val="8CDEFF"/>
                </a:solidFill>
              </a:rPr>
              <a:t>petites conclusions </a:t>
            </a:r>
            <a:r>
              <a:rPr lang="fr-FR" dirty="0"/>
              <a:t>pour résumer une partie du texte, </a:t>
            </a:r>
            <a:r>
              <a:rPr lang="fr-FR" dirty="0" smtClean="0"/>
              <a:t>mes </a:t>
            </a:r>
            <a:r>
              <a:rPr lang="fr-FR" dirty="0">
                <a:solidFill>
                  <a:srgbClr val="8CDEFF"/>
                </a:solidFill>
              </a:rPr>
              <a:t>prédictions</a:t>
            </a:r>
            <a:r>
              <a:rPr lang="fr-FR" dirty="0"/>
              <a:t> quant à la suite à venir, </a:t>
            </a:r>
            <a:r>
              <a:rPr lang="fr-FR" dirty="0" smtClean="0">
                <a:solidFill>
                  <a:srgbClr val="8CDEFF"/>
                </a:solidFill>
              </a:rPr>
              <a:t>si j’annote</a:t>
            </a:r>
            <a:r>
              <a:rPr lang="fr-FR" dirty="0">
                <a:solidFill>
                  <a:srgbClr val="8CDEFF"/>
                </a:solidFill>
              </a:rPr>
              <a:t>…</a:t>
            </a:r>
            <a:r>
              <a:rPr lang="fr-FR" dirty="0" smtClean="0">
                <a:solidFill>
                  <a:srgbClr val="8CDEFF"/>
                </a:solidFill>
              </a:rPr>
              <a:t>comment…</a:t>
            </a:r>
            <a:endParaRPr lang="fr-FR" u="sng" dirty="0" smtClean="0">
              <a:solidFill>
                <a:srgbClr val="8CDEFF"/>
              </a:solidFill>
            </a:endParaRPr>
          </a:p>
        </p:txBody>
      </p:sp>
    </p:spTree>
    <p:extLst>
      <p:ext uri="{BB962C8B-B14F-4D97-AF65-F5344CB8AC3E}">
        <p14:creationId xmlns:p14="http://schemas.microsoft.com/office/powerpoint/2010/main" val="30464982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Je parle au texte</a:t>
            </a:r>
            <a:endParaRPr lang="fr-FR" dirty="0">
              <a:solidFill>
                <a:srgbClr val="00B0F0"/>
              </a:solidFill>
            </a:endParaRPr>
          </a:p>
        </p:txBody>
      </p:sp>
      <p:pic>
        <p:nvPicPr>
          <p:cNvPr id="6" name="Picture 5" descr="julie_tremblay_chanson1"/>
          <p:cNvPicPr>
            <a:picLocks noChangeAspect="1" noChangeArrowheads="1"/>
          </p:cNvPicPr>
          <p:nvPr/>
        </p:nvPicPr>
        <p:blipFill>
          <a:blip r:embed="rId2" cstate="print"/>
          <a:srcRect/>
          <a:stretch>
            <a:fillRect/>
          </a:stretch>
        </p:blipFill>
        <p:spPr bwMode="auto">
          <a:xfrm>
            <a:off x="626533" y="1268413"/>
            <a:ext cx="4859338" cy="5589587"/>
          </a:xfrm>
          <a:prstGeom prst="rect">
            <a:avLst/>
          </a:prstGeom>
          <a:noFill/>
          <a:ln w="25400">
            <a:solidFill>
              <a:schemeClr val="accent2"/>
            </a:solidFill>
            <a:miter lim="800000"/>
            <a:headEnd/>
            <a:tailEnd/>
          </a:ln>
          <a:effectLst>
            <a:outerShdw dist="35921" dir="2700000" algn="ctr" rotWithShape="0">
              <a:srgbClr val="808080"/>
            </a:outerShdw>
          </a:effectLst>
        </p:spPr>
      </p:pic>
      <p:cxnSp>
        <p:nvCxnSpPr>
          <p:cNvPr id="4" name="Connecteur droit avec flèche 3"/>
          <p:cNvCxnSpPr/>
          <p:nvPr/>
        </p:nvCxnSpPr>
        <p:spPr>
          <a:xfrm flipH="1">
            <a:off x="4318001" y="1879600"/>
            <a:ext cx="2218266"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6654800" y="1659467"/>
            <a:ext cx="2032000" cy="1754327"/>
          </a:xfrm>
          <a:prstGeom prst="rect">
            <a:avLst/>
          </a:prstGeom>
          <a:noFill/>
        </p:spPr>
        <p:txBody>
          <a:bodyPr wrap="square" rtlCol="0">
            <a:spAutoFit/>
          </a:bodyPr>
          <a:lstStyle/>
          <a:p>
            <a:r>
              <a:rPr lang="fr-FR" b="1" dirty="0" smtClean="0">
                <a:solidFill>
                  <a:srgbClr val="FFFF00"/>
                </a:solidFill>
              </a:rPr>
              <a:t>Les annotations rendent explicite  le questionnement intérieur du lecteur.</a:t>
            </a:r>
            <a:endParaRPr lang="fr-FR" b="1" dirty="0">
              <a:solidFill>
                <a:srgbClr val="FFFF00"/>
              </a:solidFill>
            </a:endParaRPr>
          </a:p>
        </p:txBody>
      </p:sp>
    </p:spTree>
    <p:extLst>
      <p:ext uri="{BB962C8B-B14F-4D97-AF65-F5344CB8AC3E}">
        <p14:creationId xmlns:p14="http://schemas.microsoft.com/office/powerpoint/2010/main" val="8505126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Avant de se lancer dans l’aventure d’une classe RA</a:t>
            </a:r>
            <a:endParaRPr lang="fr-FR" dirty="0"/>
          </a:p>
        </p:txBody>
      </p:sp>
      <p:sp>
        <p:nvSpPr>
          <p:cNvPr id="3" name="Espace réservé du contenu 2"/>
          <p:cNvSpPr>
            <a:spLocks noGrp="1"/>
          </p:cNvSpPr>
          <p:nvPr>
            <p:ph idx="1"/>
          </p:nvPr>
        </p:nvSpPr>
        <p:spPr/>
        <p:txBody>
          <a:bodyPr/>
          <a:lstStyle/>
          <a:p>
            <a:pPr algn="ctr"/>
            <a:endParaRPr lang="fr-FR" dirty="0"/>
          </a:p>
          <a:p>
            <a:r>
              <a:rPr lang="fr-FR" sz="2400" dirty="0" smtClean="0">
                <a:solidFill>
                  <a:srgbClr val="FFFF00"/>
                </a:solidFill>
              </a:rPr>
              <a:t>Il est important de se percevoir en tant que lecteur pour devenir conscient de sa propre façon de lire et de comprendre un texte.</a:t>
            </a:r>
          </a:p>
          <a:p>
            <a:endParaRPr lang="fr-FR" sz="2400" dirty="0" smtClean="0">
              <a:solidFill>
                <a:srgbClr val="FFFF00"/>
              </a:solidFill>
            </a:endParaRPr>
          </a:p>
          <a:p>
            <a:pPr lvl="1" algn="ctr">
              <a:buNone/>
            </a:pPr>
            <a:r>
              <a:rPr lang="fr-FR" dirty="0" smtClean="0"/>
              <a:t>C’est-à-dire, je prends conscience des stratégies que j’utilise pour savoir …</a:t>
            </a:r>
            <a:endParaRPr lang="fr-FR" dirty="0"/>
          </a:p>
          <a:p>
            <a:pPr lvl="1" algn="ctr">
              <a:buNone/>
            </a:pPr>
            <a:r>
              <a:rPr lang="fr-FR" i="1" dirty="0">
                <a:solidFill>
                  <a:srgbClr val="00B0F0"/>
                </a:solidFill>
              </a:rPr>
              <a:t>c</a:t>
            </a:r>
            <a:r>
              <a:rPr lang="fr-FR" i="1" dirty="0" smtClean="0">
                <a:solidFill>
                  <a:srgbClr val="00B0F0"/>
                </a:solidFill>
              </a:rPr>
              <a:t>omment ai-je fait pour comprendre ce texte.</a:t>
            </a:r>
          </a:p>
        </p:txBody>
      </p:sp>
    </p:spTree>
    <p:extLst>
      <p:ext uri="{BB962C8B-B14F-4D97-AF65-F5344CB8AC3E}">
        <p14:creationId xmlns:p14="http://schemas.microsoft.com/office/powerpoint/2010/main" val="24633791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À nous de lire en pratique guidée…</a:t>
            </a:r>
            <a:endParaRPr lang="fr-CA" dirty="0"/>
          </a:p>
        </p:txBody>
      </p:sp>
      <p:sp>
        <p:nvSpPr>
          <p:cNvPr id="3" name="Espace réservé du texte 2"/>
          <p:cNvSpPr>
            <a:spLocks noGrp="1"/>
          </p:cNvSpPr>
          <p:nvPr>
            <p:ph type="body" idx="1"/>
          </p:nvPr>
        </p:nvSpPr>
        <p:spPr>
          <a:xfrm>
            <a:off x="457200" y="1948720"/>
            <a:ext cx="4040188" cy="1092781"/>
          </a:xfrm>
        </p:spPr>
        <p:txBody>
          <a:bodyPr/>
          <a:lstStyle/>
          <a:p>
            <a:r>
              <a:rPr lang="en-CA" dirty="0" smtClean="0"/>
              <a:t>1 LECTEUR </a:t>
            </a:r>
            <a:endParaRPr lang="fr-CA" dirty="0"/>
          </a:p>
        </p:txBody>
      </p:sp>
      <p:sp>
        <p:nvSpPr>
          <p:cNvPr id="4" name="Espace réservé du contenu 3"/>
          <p:cNvSpPr>
            <a:spLocks noGrp="1"/>
          </p:cNvSpPr>
          <p:nvPr>
            <p:ph sz="half" idx="2"/>
          </p:nvPr>
        </p:nvSpPr>
        <p:spPr>
          <a:xfrm>
            <a:off x="457200" y="2907809"/>
            <a:ext cx="4040188" cy="1349398"/>
          </a:xfrm>
        </p:spPr>
        <p:txBody>
          <a:bodyPr>
            <a:normAutofit fontScale="92500" lnSpcReduction="20000"/>
          </a:bodyPr>
          <a:lstStyle/>
          <a:p>
            <a:endParaRPr lang="fr-FR" dirty="0" smtClean="0"/>
          </a:p>
          <a:p>
            <a:pPr>
              <a:buNone/>
            </a:pPr>
            <a:r>
              <a:rPr lang="fr-FR" dirty="0" smtClean="0"/>
              <a:t>Lit la moitié du texte en verbalisant toutes ses réflexions</a:t>
            </a:r>
          </a:p>
          <a:p>
            <a:endParaRPr lang="fr-FR" dirty="0" smtClean="0"/>
          </a:p>
          <a:p>
            <a:endParaRPr lang="fr-CA" dirty="0"/>
          </a:p>
        </p:txBody>
      </p:sp>
      <p:sp>
        <p:nvSpPr>
          <p:cNvPr id="5" name="Espace réservé du texte 4"/>
          <p:cNvSpPr>
            <a:spLocks noGrp="1"/>
          </p:cNvSpPr>
          <p:nvPr>
            <p:ph type="body" sz="quarter" idx="3"/>
          </p:nvPr>
        </p:nvSpPr>
        <p:spPr>
          <a:xfrm>
            <a:off x="4645025" y="1535113"/>
            <a:ext cx="4041775" cy="1073176"/>
          </a:xfrm>
        </p:spPr>
        <p:txBody>
          <a:bodyPr/>
          <a:lstStyle/>
          <a:p>
            <a:r>
              <a:rPr lang="en-CA" dirty="0" smtClean="0"/>
              <a:t>1 OBSERVATEUR</a:t>
            </a:r>
            <a:endParaRPr lang="fr-CA" dirty="0"/>
          </a:p>
        </p:txBody>
      </p:sp>
      <p:sp>
        <p:nvSpPr>
          <p:cNvPr id="6" name="Espace réservé du contenu 5"/>
          <p:cNvSpPr>
            <a:spLocks noGrp="1"/>
          </p:cNvSpPr>
          <p:nvPr>
            <p:ph sz="quarter" idx="4"/>
          </p:nvPr>
        </p:nvSpPr>
        <p:spPr>
          <a:xfrm>
            <a:off x="4645025" y="2398426"/>
            <a:ext cx="4041775" cy="1289154"/>
          </a:xfrm>
        </p:spPr>
        <p:txBody>
          <a:bodyPr>
            <a:normAutofit fontScale="92500" lnSpcReduction="20000"/>
          </a:bodyPr>
          <a:lstStyle/>
          <a:p>
            <a:pPr>
              <a:buNone/>
            </a:pPr>
            <a:endParaRPr lang="fr-FR" dirty="0" smtClean="0"/>
          </a:p>
          <a:p>
            <a:pPr>
              <a:buNone/>
            </a:pPr>
            <a:r>
              <a:rPr lang="fr-FR" dirty="0" smtClean="0"/>
              <a:t>Annote le texte en fonction des réflexions faites par le lecteur.</a:t>
            </a:r>
            <a:endParaRPr lang="fr-CA" dirty="0"/>
          </a:p>
        </p:txBody>
      </p:sp>
      <p:sp>
        <p:nvSpPr>
          <p:cNvPr id="10" name="Double flèche horizontale 9"/>
          <p:cNvSpPr/>
          <p:nvPr/>
        </p:nvSpPr>
        <p:spPr>
          <a:xfrm rot="19924234">
            <a:off x="2810994" y="4359516"/>
            <a:ext cx="3372787" cy="8994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Retour sur la lecture en pratique guidée…	</a:t>
            </a:r>
            <a:endParaRPr lang="fr-CA" dirty="0"/>
          </a:p>
        </p:txBody>
      </p:sp>
      <p:sp>
        <p:nvSpPr>
          <p:cNvPr id="4" name="Espace réservé du texte 3"/>
          <p:cNvSpPr>
            <a:spLocks noGrp="1"/>
          </p:cNvSpPr>
          <p:nvPr>
            <p:ph type="body" sz="half" idx="2"/>
          </p:nvPr>
        </p:nvSpPr>
        <p:spPr/>
        <p:txBody>
          <a:bodyPr>
            <a:normAutofit/>
          </a:bodyPr>
          <a:lstStyle/>
          <a:p>
            <a:r>
              <a:rPr lang="fr-CA" sz="1500" b="1" dirty="0" smtClean="0">
                <a:solidFill>
                  <a:srgbClr val="FFFF00"/>
                </a:solidFill>
              </a:rPr>
              <a:t>N’oubliez pas de remplir l’appréciation de cette première rencontre S.V.P.!</a:t>
            </a:r>
          </a:p>
          <a:p>
            <a:endParaRPr lang="fr-CA" dirty="0" smtClean="0"/>
          </a:p>
        </p:txBody>
      </p:sp>
      <p:pic>
        <p:nvPicPr>
          <p:cNvPr id="6" name="Espace réservé pour une image  5" descr="stk19948boj.png"/>
          <p:cNvPicPr>
            <a:picLocks noGrp="1" noChangeAspect="1"/>
          </p:cNvPicPr>
          <p:nvPr>
            <p:ph type="pic" idx="1"/>
          </p:nvPr>
        </p:nvPicPr>
        <p:blipFill>
          <a:blip r:embed="rId3">
            <a:extLst>
              <a:ext uri="{28A0092B-C50C-407E-A947-70E740481C1C}">
                <a14:useLocalDpi xmlns:a14="http://schemas.microsoft.com/office/drawing/2010/main" val="0"/>
              </a:ext>
            </a:extLst>
          </a:blip>
          <a:srcRect l="8505" r="8505"/>
          <a:stretch>
            <a:fillRect/>
          </a:stretch>
        </p:blipFill>
        <p:spPr>
          <a:xfrm>
            <a:off x="2270234" y="612775"/>
            <a:ext cx="4619297" cy="351779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accent1">
                    <a:lumMod val="60000"/>
                    <a:lumOff val="40000"/>
                  </a:schemeClr>
                </a:solidFill>
              </a:rPr>
              <a:t>Stratégies de l’approche R.A.</a:t>
            </a:r>
            <a:endParaRPr lang="fr-CA"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r>
              <a:rPr lang="fr-CA" sz="4000" dirty="0" smtClean="0"/>
              <a:t>Faire des prédictions</a:t>
            </a:r>
          </a:p>
          <a:p>
            <a:r>
              <a:rPr lang="fr-CA" sz="4000" smtClean="0"/>
              <a:t>Faire des liens</a:t>
            </a:r>
            <a:endParaRPr lang="fr-CA" sz="4000" dirty="0" smtClean="0"/>
          </a:p>
          <a:p>
            <a:r>
              <a:rPr lang="fr-CA" sz="4000" dirty="0" smtClean="0"/>
              <a:t>Se poser des questions</a:t>
            </a:r>
          </a:p>
          <a:p>
            <a:r>
              <a:rPr lang="fr-CA" sz="4000" dirty="0" smtClean="0"/>
              <a:t>Résumer</a:t>
            </a:r>
          </a:p>
          <a:p>
            <a:r>
              <a:rPr lang="fr-CA" sz="4000" dirty="0" smtClean="0"/>
              <a:t>Clarifier</a:t>
            </a:r>
            <a:endParaRPr lang="fr-CA" sz="4000" dirty="0"/>
          </a:p>
        </p:txBody>
      </p:sp>
    </p:spTree>
    <p:extLst>
      <p:ext uri="{BB962C8B-B14F-4D97-AF65-F5344CB8AC3E}">
        <p14:creationId xmlns:p14="http://schemas.microsoft.com/office/powerpoint/2010/main" val="334225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Prochaine rencontre</a:t>
            </a:r>
            <a:endParaRPr lang="fr-FR" dirty="0"/>
          </a:p>
        </p:txBody>
      </p:sp>
      <p:sp>
        <p:nvSpPr>
          <p:cNvPr id="3" name="Espace réservé du contenu 2"/>
          <p:cNvSpPr>
            <a:spLocks noGrp="1"/>
          </p:cNvSpPr>
          <p:nvPr>
            <p:ph idx="1"/>
          </p:nvPr>
        </p:nvSpPr>
        <p:spPr/>
        <p:txBody>
          <a:bodyPr/>
          <a:lstStyle/>
          <a:p>
            <a:pPr algn="ctr"/>
            <a:endParaRPr lang="fr-FR" dirty="0" smtClean="0"/>
          </a:p>
          <a:p>
            <a:pPr algn="ctr"/>
            <a:endParaRPr lang="fr-FR" dirty="0" smtClean="0"/>
          </a:p>
          <a:p>
            <a:pPr algn="ctr"/>
            <a:r>
              <a:rPr lang="fr-FR" dirty="0" smtClean="0">
                <a:solidFill>
                  <a:schemeClr val="tx2"/>
                </a:solidFill>
              </a:rPr>
              <a:t>Le jeudi 7 novembre</a:t>
            </a:r>
          </a:p>
          <a:p>
            <a:pPr algn="ctr">
              <a:buNone/>
            </a:pPr>
            <a:r>
              <a:rPr lang="fr-FR" dirty="0" smtClean="0"/>
              <a:t>Entre 15h et 16h </a:t>
            </a:r>
            <a:endParaRPr lang="fr-FR" dirty="0"/>
          </a:p>
        </p:txBody>
      </p:sp>
      <p:sp>
        <p:nvSpPr>
          <p:cNvPr id="5" name="ZoneTexte 4"/>
          <p:cNvSpPr txBox="1"/>
          <p:nvPr/>
        </p:nvSpPr>
        <p:spPr>
          <a:xfrm>
            <a:off x="1844566" y="4398580"/>
            <a:ext cx="5785943" cy="954107"/>
          </a:xfrm>
          <a:prstGeom prst="rect">
            <a:avLst/>
          </a:prstGeom>
          <a:noFill/>
        </p:spPr>
        <p:txBody>
          <a:bodyPr wrap="square" rtlCol="0">
            <a:spAutoFit/>
          </a:bodyPr>
          <a:lstStyle/>
          <a:p>
            <a:pPr algn="ctr"/>
            <a:r>
              <a:rPr lang="fr-CA" sz="2800" b="1" dirty="0" smtClean="0"/>
              <a:t>À faire: </a:t>
            </a:r>
            <a:r>
              <a:rPr lang="fr-CA" sz="2800" b="1" dirty="0" smtClean="0">
                <a:solidFill>
                  <a:srgbClr val="FFC000"/>
                </a:solidFill>
              </a:rPr>
              <a:t>lire et annoter les documents sur la métacognition</a:t>
            </a:r>
            <a:endParaRPr lang="fr-CA" sz="2800" b="1" dirty="0">
              <a:solidFill>
                <a:srgbClr val="FFC000"/>
              </a:solidFill>
            </a:endParaRPr>
          </a:p>
        </p:txBody>
      </p:sp>
    </p:spTree>
    <p:extLst>
      <p:ext uri="{BB962C8B-B14F-4D97-AF65-F5344CB8AC3E}">
        <p14:creationId xmlns:p14="http://schemas.microsoft.com/office/powerpoint/2010/main" val="36305332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encadrements qui guident nos actions…</a:t>
            </a:r>
            <a:endParaRPr lang="fr-FR" dirty="0"/>
          </a:p>
        </p:txBody>
      </p:sp>
      <p:sp>
        <p:nvSpPr>
          <p:cNvPr id="5" name="Espace réservé du contenu 4"/>
          <p:cNvSpPr>
            <a:spLocks noGrp="1"/>
          </p:cNvSpPr>
          <p:nvPr>
            <p:ph idx="1"/>
          </p:nvPr>
        </p:nvSpPr>
        <p:spPr/>
        <p:txBody>
          <a:bodyPr/>
          <a:lstStyle/>
          <a:p>
            <a:pPr marL="0" indent="0" algn="ctr">
              <a:buNone/>
            </a:pPr>
            <a:r>
              <a:rPr lang="fr-FR" dirty="0" smtClean="0"/>
              <a:t>Convention de réussite éducative</a:t>
            </a:r>
          </a:p>
          <a:p>
            <a:pPr marL="0" indent="0" algn="ctr">
              <a:buNone/>
            </a:pPr>
            <a:r>
              <a:rPr lang="fr-FR" dirty="0" smtClean="0"/>
              <a:t>Plan de réussite</a:t>
            </a:r>
          </a:p>
          <a:p>
            <a:pPr marL="0" indent="0" algn="ctr">
              <a:buNone/>
            </a:pPr>
            <a:endParaRPr lang="fr-FR" dirty="0"/>
          </a:p>
          <a:p>
            <a:pPr marL="0" indent="0" algn="ctr">
              <a:buNone/>
            </a:pPr>
            <a:endParaRPr lang="fr-FR" dirty="0" smtClean="0"/>
          </a:p>
          <a:p>
            <a:pPr marL="0" indent="0">
              <a:buNone/>
            </a:pPr>
            <a:endParaRPr lang="fr-FR" dirty="0"/>
          </a:p>
          <a:p>
            <a:pPr marL="0" indent="0">
              <a:buNone/>
            </a:pPr>
            <a:endParaRPr lang="fr-FR" dirty="0"/>
          </a:p>
        </p:txBody>
      </p:sp>
      <p:pic>
        <p:nvPicPr>
          <p:cNvPr id="7" name="Image 6" descr="CL_PD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33" y="2965055"/>
            <a:ext cx="7247467" cy="1591965"/>
          </a:xfrm>
          <a:prstGeom prst="rect">
            <a:avLst/>
          </a:prstGeom>
        </p:spPr>
      </p:pic>
      <p:pic>
        <p:nvPicPr>
          <p:cNvPr id="8" name="Image 7" descr="but_CL_CG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00" y="4957233"/>
            <a:ext cx="8407400" cy="419100"/>
          </a:xfrm>
          <a:prstGeom prst="rect">
            <a:avLst/>
          </a:prstGeom>
        </p:spPr>
      </p:pic>
    </p:spTree>
    <p:extLst>
      <p:ext uri="{BB962C8B-B14F-4D97-AF65-F5344CB8AC3E}">
        <p14:creationId xmlns:p14="http://schemas.microsoft.com/office/powerpoint/2010/main" val="1217347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Situation actuelle</a:t>
            </a:r>
            <a:endParaRPr lang="fr-CA" dirty="0"/>
          </a:p>
        </p:txBody>
      </p:sp>
      <p:sp>
        <p:nvSpPr>
          <p:cNvPr id="3" name="Espace réservé du contenu 2"/>
          <p:cNvSpPr>
            <a:spLocks noGrp="1"/>
          </p:cNvSpPr>
          <p:nvPr>
            <p:ph idx="1"/>
          </p:nvPr>
        </p:nvSpPr>
        <p:spPr/>
        <p:txBody>
          <a:bodyPr>
            <a:normAutofit/>
          </a:bodyPr>
          <a:lstStyle/>
          <a:p>
            <a:r>
              <a:rPr lang="fr-CA" dirty="0" smtClean="0"/>
              <a:t>La compréhension de lecture fait l’objet des difficultés les plus courantes chez nos élèves.</a:t>
            </a:r>
          </a:p>
          <a:p>
            <a:r>
              <a:rPr lang="fr-CA" dirty="0" smtClean="0">
                <a:solidFill>
                  <a:schemeClr val="accent1">
                    <a:lumMod val="20000"/>
                    <a:lumOff val="80000"/>
                  </a:schemeClr>
                </a:solidFill>
              </a:rPr>
              <a:t>Ils ne possèdent pas de stratégies aidantes. </a:t>
            </a:r>
          </a:p>
          <a:p>
            <a:r>
              <a:rPr lang="fr-CA" dirty="0"/>
              <a:t>P</a:t>
            </a:r>
            <a:r>
              <a:rPr lang="fr-CA" dirty="0" smtClean="0"/>
              <a:t>eu de stratégies leur sont enseignées en L</a:t>
            </a:r>
            <a:r>
              <a:rPr lang="fr-CA" baseline="-25000" dirty="0" smtClean="0"/>
              <a:t>1</a:t>
            </a:r>
            <a:r>
              <a:rPr lang="fr-CA" dirty="0" smtClean="0"/>
              <a:t> et moins encore en L</a:t>
            </a:r>
            <a:r>
              <a:rPr lang="fr-CA" baseline="-25000" dirty="0" smtClean="0"/>
              <a:t>2</a:t>
            </a:r>
            <a:r>
              <a:rPr lang="fr-CA" dirty="0"/>
              <a:t>.</a:t>
            </a:r>
            <a:endParaRPr lang="fr-CA" dirty="0" smtClean="0"/>
          </a:p>
          <a:p>
            <a:endParaRPr lang="fr-CA" dirty="0" smtClean="0"/>
          </a:p>
          <a:p>
            <a:endParaRPr lang="fr-CA"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Situation actuelle</a:t>
            </a:r>
            <a:endParaRPr lang="fr-CA" dirty="0"/>
          </a:p>
        </p:txBody>
      </p:sp>
      <p:sp>
        <p:nvSpPr>
          <p:cNvPr id="3" name="Espace réservé du contenu 2"/>
          <p:cNvSpPr>
            <a:spLocks noGrp="1"/>
          </p:cNvSpPr>
          <p:nvPr>
            <p:ph idx="1"/>
          </p:nvPr>
        </p:nvSpPr>
        <p:spPr/>
        <p:txBody>
          <a:bodyPr>
            <a:normAutofit/>
          </a:bodyPr>
          <a:lstStyle/>
          <a:p>
            <a:r>
              <a:rPr lang="fr-CA" dirty="0" smtClean="0"/>
              <a:t>Cette difficulté a une incidence directe… </a:t>
            </a:r>
          </a:p>
          <a:p>
            <a:endParaRPr lang="fr-CA" dirty="0" smtClean="0"/>
          </a:p>
          <a:p>
            <a:endParaRPr lang="fr-CA" dirty="0" smtClean="0"/>
          </a:p>
          <a:p>
            <a:pPr marL="457200" lvl="1" indent="0">
              <a:buNone/>
            </a:pPr>
            <a:endParaRPr lang="fr-CA" dirty="0" smtClean="0">
              <a:solidFill>
                <a:srgbClr val="EFFFC1"/>
              </a:solidFill>
            </a:endParaRPr>
          </a:p>
          <a:p>
            <a:pPr marL="457200" lvl="1" indent="0">
              <a:buNone/>
            </a:pPr>
            <a:r>
              <a:rPr lang="fr-CA" dirty="0" smtClean="0">
                <a:solidFill>
                  <a:srgbClr val="EFFFC1"/>
                </a:solidFill>
              </a:rPr>
              <a:t>sur leur performance de compréhension de lecture en classe et lors des évaluations.</a:t>
            </a:r>
          </a:p>
          <a:p>
            <a:endParaRPr lang="fr-CA" dirty="0" smtClean="0"/>
          </a:p>
          <a:p>
            <a:endParaRPr lang="fr-CA" dirty="0"/>
          </a:p>
        </p:txBody>
      </p:sp>
      <p:pic>
        <p:nvPicPr>
          <p:cNvPr id="4" name="Image 3"/>
          <p:cNvPicPr>
            <a:picLocks noChangeAspect="1"/>
          </p:cNvPicPr>
          <p:nvPr/>
        </p:nvPicPr>
        <p:blipFill>
          <a:blip r:embed="rId2"/>
          <a:stretch>
            <a:fillRect/>
          </a:stretch>
        </p:blipFill>
        <p:spPr>
          <a:xfrm>
            <a:off x="4002261" y="2311705"/>
            <a:ext cx="1136343" cy="1913472"/>
          </a:xfrm>
          <a:prstGeom prst="rect">
            <a:avLst/>
          </a:prstGeom>
        </p:spPr>
      </p:pic>
    </p:spTree>
    <p:extLst>
      <p:ext uri="{BB962C8B-B14F-4D97-AF65-F5344CB8AC3E}">
        <p14:creationId xmlns:p14="http://schemas.microsoft.com/office/powerpoint/2010/main" val="19413200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FEDC86"/>
                </a:solidFill>
              </a:rPr>
              <a:t>L’approche «Reading </a:t>
            </a:r>
            <a:r>
              <a:rPr lang="fr-FR" sz="2800" dirty="0" err="1" smtClean="0">
                <a:solidFill>
                  <a:srgbClr val="FEDC86"/>
                </a:solidFill>
              </a:rPr>
              <a:t>Apprenticeship</a:t>
            </a:r>
            <a:r>
              <a:rPr lang="fr-FR" sz="2800" dirty="0" smtClean="0">
                <a:solidFill>
                  <a:srgbClr val="FEDC86"/>
                </a:solidFill>
              </a:rPr>
              <a:t>» </a:t>
            </a:r>
            <a:br>
              <a:rPr lang="fr-FR" sz="2800" dirty="0" smtClean="0">
                <a:solidFill>
                  <a:srgbClr val="FEDC86"/>
                </a:solidFill>
              </a:rPr>
            </a:br>
            <a:endParaRPr lang="fr-FR" sz="2000" dirty="0">
              <a:solidFill>
                <a:srgbClr val="FEDC86"/>
              </a:solidFill>
            </a:endParaRPr>
          </a:p>
        </p:txBody>
      </p:sp>
      <p:sp>
        <p:nvSpPr>
          <p:cNvPr id="3" name="Espace réservé du contenu 2"/>
          <p:cNvSpPr>
            <a:spLocks noGrp="1"/>
          </p:cNvSpPr>
          <p:nvPr>
            <p:ph idx="1"/>
          </p:nvPr>
        </p:nvSpPr>
        <p:spPr/>
        <p:txBody>
          <a:bodyPr>
            <a:noAutofit/>
          </a:bodyPr>
          <a:lstStyle/>
          <a:p>
            <a:pPr marL="0" indent="0">
              <a:buNone/>
            </a:pPr>
            <a:endParaRPr lang="fr-FR" sz="2000" dirty="0" smtClean="0"/>
          </a:p>
          <a:p>
            <a:r>
              <a:rPr lang="fr-FR" sz="2000" dirty="0" smtClean="0">
                <a:solidFill>
                  <a:srgbClr val="FEDC86"/>
                </a:solidFill>
              </a:rPr>
              <a:t>Des pratiques pédagogiques découlant de cette approche ont contribué à améliorer le rendement d’élèves de la FGA et de la francisation.</a:t>
            </a:r>
          </a:p>
          <a:p>
            <a:endParaRPr lang="fr-FR" sz="2400" dirty="0" smtClean="0">
              <a:solidFill>
                <a:srgbClr val="FEDC86"/>
              </a:solidFill>
            </a:endParaRPr>
          </a:p>
          <a:p>
            <a:r>
              <a:rPr lang="fr-FR" sz="2000" dirty="0" smtClean="0"/>
              <a:t>Une centaine d’enseignants ont été formés dans la région de Montréal depuis 2006. </a:t>
            </a:r>
            <a:r>
              <a:rPr lang="fr-FR" sz="1400" dirty="0" smtClean="0"/>
              <a:t>(formation initiale et continue)</a:t>
            </a:r>
          </a:p>
          <a:p>
            <a:endParaRPr lang="fr-FR" sz="2400" dirty="0" smtClean="0"/>
          </a:p>
          <a:p>
            <a:r>
              <a:rPr lang="fr-FR" sz="2000" dirty="0" smtClean="0">
                <a:solidFill>
                  <a:srgbClr val="FFC000"/>
                </a:solidFill>
              </a:rPr>
              <a:t>Quelques centres de francisation ont mis en place des groupes de travail d’initiation à l’approche. </a:t>
            </a:r>
          </a:p>
          <a:p>
            <a:pPr marL="400050" lvl="1" indent="0">
              <a:buNone/>
            </a:pPr>
            <a:r>
              <a:rPr lang="fr-FR" sz="1000" dirty="0" smtClean="0">
                <a:solidFill>
                  <a:srgbClr val="FFC000"/>
                </a:solidFill>
              </a:rPr>
              <a:t>(William-</a:t>
            </a:r>
            <a:r>
              <a:rPr lang="fr-FR" sz="1000" dirty="0" err="1" smtClean="0">
                <a:solidFill>
                  <a:srgbClr val="FFC000"/>
                </a:solidFill>
              </a:rPr>
              <a:t>Hignston</a:t>
            </a:r>
            <a:r>
              <a:rPr lang="fr-FR" sz="1000" dirty="0" smtClean="0">
                <a:solidFill>
                  <a:srgbClr val="FFC000"/>
                </a:solidFill>
              </a:rPr>
              <a:t>, Carrefour Saint-Michel, alphabétisation)</a:t>
            </a:r>
            <a:endParaRPr lang="fr-FR" sz="1600" dirty="0">
              <a:solidFill>
                <a:srgbClr val="FFC000"/>
              </a:solidFill>
            </a:endParaRPr>
          </a:p>
        </p:txBody>
      </p:sp>
    </p:spTree>
    <p:extLst>
      <p:ext uri="{BB962C8B-B14F-4D97-AF65-F5344CB8AC3E}">
        <p14:creationId xmlns:p14="http://schemas.microsoft.com/office/powerpoint/2010/main" val="774069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Situation désirée</a:t>
            </a:r>
            <a:endParaRPr lang="fr-CA" dirty="0"/>
          </a:p>
        </p:txBody>
      </p:sp>
      <p:sp>
        <p:nvSpPr>
          <p:cNvPr id="3" name="Espace réservé du contenu 2"/>
          <p:cNvSpPr>
            <a:spLocks noGrp="1"/>
          </p:cNvSpPr>
          <p:nvPr>
            <p:ph sz="half" idx="1"/>
          </p:nvPr>
        </p:nvSpPr>
        <p:spPr/>
        <p:txBody>
          <a:bodyPr>
            <a:normAutofit fontScale="85000" lnSpcReduction="20000"/>
          </a:bodyPr>
          <a:lstStyle/>
          <a:p>
            <a:r>
              <a:rPr lang="fr-CA" sz="2400" dirty="0" smtClean="0">
                <a:solidFill>
                  <a:schemeClr val="tx2">
                    <a:lumMod val="75000"/>
                  </a:schemeClr>
                </a:solidFill>
              </a:rPr>
              <a:t>Chez les élèves</a:t>
            </a:r>
          </a:p>
          <a:p>
            <a:pPr marL="0" indent="0">
              <a:buNone/>
            </a:pPr>
            <a:r>
              <a:rPr lang="fr-CA" dirty="0" smtClean="0"/>
              <a:t>	</a:t>
            </a:r>
          </a:p>
          <a:p>
            <a:pPr marL="0" indent="0">
              <a:buNone/>
            </a:pPr>
            <a:r>
              <a:rPr lang="fr-CA" sz="2400" dirty="0"/>
              <a:t>Les élèves travaillent davantage sur les textes à lire</a:t>
            </a:r>
            <a:r>
              <a:rPr lang="fr-CA" sz="2400" dirty="0" smtClean="0"/>
              <a:t>;</a:t>
            </a:r>
          </a:p>
          <a:p>
            <a:pPr marL="0" indent="0">
              <a:buNone/>
            </a:pPr>
            <a:endParaRPr lang="fr-CA" sz="2400" dirty="0"/>
          </a:p>
          <a:p>
            <a:pPr marL="0" indent="0">
              <a:buNone/>
            </a:pPr>
            <a:r>
              <a:rPr lang="fr-CA" sz="2400" dirty="0"/>
              <a:t>Les élèves sont capables de nommer les stratégies</a:t>
            </a:r>
          </a:p>
          <a:p>
            <a:pPr marL="0" indent="0">
              <a:buNone/>
            </a:pPr>
            <a:r>
              <a:rPr lang="fr-CA" sz="2400" dirty="0"/>
              <a:t>utilisées</a:t>
            </a:r>
            <a:r>
              <a:rPr lang="fr-CA" sz="2400" dirty="0" smtClean="0"/>
              <a:t>;</a:t>
            </a:r>
          </a:p>
          <a:p>
            <a:pPr marL="0" indent="0">
              <a:buNone/>
            </a:pPr>
            <a:endParaRPr lang="fr-CA" sz="2400" dirty="0"/>
          </a:p>
          <a:p>
            <a:pPr marL="0" indent="0">
              <a:buNone/>
            </a:pPr>
            <a:r>
              <a:rPr lang="fr-CA" sz="2400" dirty="0"/>
              <a:t>Ils parlent au texte et/ou utilisent leur journal de bord</a:t>
            </a:r>
            <a:r>
              <a:rPr lang="fr-CA" sz="2400" dirty="0" smtClean="0"/>
              <a:t>;</a:t>
            </a:r>
          </a:p>
          <a:p>
            <a:pPr marL="0" indent="0">
              <a:buNone/>
            </a:pPr>
            <a:endParaRPr lang="fr-CA" sz="2400" dirty="0"/>
          </a:p>
          <a:p>
            <a:pPr marL="0" indent="0">
              <a:buNone/>
            </a:pPr>
            <a:r>
              <a:rPr lang="fr-CA" sz="2400" dirty="0"/>
              <a:t>Certains sont plus autonomes dans l’utilisation des</a:t>
            </a:r>
          </a:p>
          <a:p>
            <a:pPr marL="0" indent="0">
              <a:buNone/>
            </a:pPr>
            <a:r>
              <a:rPr lang="fr-CA" sz="2400" dirty="0"/>
              <a:t>stratégies de lecture.</a:t>
            </a:r>
            <a:r>
              <a:rPr lang="fr-CA" dirty="0" smtClean="0"/>
              <a:t>	</a:t>
            </a:r>
            <a:endParaRPr lang="fr-CA" dirty="0"/>
          </a:p>
        </p:txBody>
      </p:sp>
      <p:sp>
        <p:nvSpPr>
          <p:cNvPr id="4" name="Espace réservé du contenu 3"/>
          <p:cNvSpPr>
            <a:spLocks noGrp="1"/>
          </p:cNvSpPr>
          <p:nvPr>
            <p:ph sz="half" idx="2"/>
          </p:nvPr>
        </p:nvSpPr>
        <p:spPr/>
        <p:txBody>
          <a:bodyPr>
            <a:normAutofit fontScale="85000" lnSpcReduction="20000"/>
          </a:bodyPr>
          <a:lstStyle/>
          <a:p>
            <a:r>
              <a:rPr lang="fr-CA" sz="2400" dirty="0" smtClean="0">
                <a:solidFill>
                  <a:schemeClr val="accent1">
                    <a:lumMod val="40000"/>
                    <a:lumOff val="60000"/>
                  </a:schemeClr>
                </a:solidFill>
              </a:rPr>
              <a:t>Chez les enseignants</a:t>
            </a:r>
          </a:p>
          <a:p>
            <a:pPr marL="0" indent="0">
              <a:buNone/>
            </a:pPr>
            <a:endParaRPr lang="fr-CA" sz="2400" dirty="0" smtClean="0"/>
          </a:p>
          <a:p>
            <a:pPr marL="0" indent="0">
              <a:buNone/>
            </a:pPr>
            <a:r>
              <a:rPr lang="fr-CA" sz="2400" dirty="0" smtClean="0"/>
              <a:t>Changement </a:t>
            </a:r>
            <a:r>
              <a:rPr lang="fr-CA" sz="2400" dirty="0"/>
              <a:t>dans leur conception de la lecture et de</a:t>
            </a:r>
          </a:p>
          <a:p>
            <a:pPr marL="0" indent="0">
              <a:buNone/>
            </a:pPr>
            <a:r>
              <a:rPr lang="fr-CA" sz="2400" dirty="0"/>
              <a:t>l’enseignement des stratégies;</a:t>
            </a:r>
          </a:p>
          <a:p>
            <a:pPr marL="0" indent="0">
              <a:buNone/>
            </a:pPr>
            <a:endParaRPr lang="fr-CA" sz="2400" dirty="0" smtClean="0"/>
          </a:p>
          <a:p>
            <a:pPr marL="0" indent="0">
              <a:buNone/>
            </a:pPr>
            <a:r>
              <a:rPr lang="fr-CA" sz="2400" dirty="0" smtClean="0"/>
              <a:t>Confiance </a:t>
            </a:r>
            <a:r>
              <a:rPr lang="fr-CA" sz="2400" dirty="0"/>
              <a:t>en leurs compétences pédagogiques </a:t>
            </a:r>
            <a:r>
              <a:rPr lang="fr-CA" sz="2400" dirty="0" smtClean="0"/>
              <a:t>pour enseigner la métacognition </a:t>
            </a:r>
            <a:r>
              <a:rPr lang="fr-CA" sz="2400" dirty="0"/>
              <a:t>par le biais de </a:t>
            </a:r>
            <a:r>
              <a:rPr lang="fr-CA" sz="2400" dirty="0" smtClean="0"/>
              <a:t>la modélisation</a:t>
            </a:r>
            <a:r>
              <a:rPr lang="fr-CA" sz="2400" dirty="0"/>
              <a:t>;</a:t>
            </a:r>
          </a:p>
          <a:p>
            <a:pPr marL="0" indent="0">
              <a:buNone/>
            </a:pPr>
            <a:endParaRPr lang="fr-CA" sz="2400" dirty="0" smtClean="0"/>
          </a:p>
          <a:p>
            <a:pPr marL="0" indent="0">
              <a:buNone/>
            </a:pPr>
            <a:r>
              <a:rPr lang="fr-CA" sz="2400" dirty="0" smtClean="0"/>
              <a:t>Sentiment </a:t>
            </a:r>
            <a:r>
              <a:rPr lang="fr-CA" sz="2400" dirty="0"/>
              <a:t>d’enseigner réellement la lecture et de</a:t>
            </a:r>
          </a:p>
          <a:p>
            <a:pPr marL="0" indent="0">
              <a:buNone/>
            </a:pPr>
            <a:r>
              <a:rPr lang="fr-CA" sz="2400" dirty="0"/>
              <a:t>pouvoir motiver les élèves plus faibles.</a:t>
            </a:r>
          </a:p>
        </p:txBody>
      </p:sp>
    </p:spTree>
    <p:extLst>
      <p:ext uri="{BB962C8B-B14F-4D97-AF65-F5344CB8AC3E}">
        <p14:creationId xmlns:p14="http://schemas.microsoft.com/office/powerpoint/2010/main" val="51190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 R.A. » ce n’est pas</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Une technique de lecture</a:t>
            </a:r>
          </a:p>
          <a:p>
            <a:r>
              <a:rPr lang="fr-FR" dirty="0" smtClean="0"/>
              <a:t>Une liste de stratégies de lecture à utiliser</a:t>
            </a:r>
          </a:p>
          <a:p>
            <a:r>
              <a:rPr lang="fr-FR" dirty="0" smtClean="0"/>
              <a:t>Lire pour apprendre (les stratégies d’apprentissage par la lecture sont complémentaire à l’approche RA)</a:t>
            </a:r>
          </a:p>
          <a:p>
            <a:r>
              <a:rPr lang="fr-FR" dirty="0" smtClean="0"/>
              <a:t>Un enseignement frontal avec des élèves passifs</a:t>
            </a:r>
          </a:p>
          <a:p>
            <a:r>
              <a:rPr lang="fr-FR" dirty="0" smtClean="0"/>
              <a:t>Des trucs magiques</a:t>
            </a:r>
          </a:p>
          <a:p>
            <a:endParaRPr lang="fr-FR" dirty="0"/>
          </a:p>
        </p:txBody>
      </p:sp>
    </p:spTree>
    <p:extLst>
      <p:ext uri="{BB962C8B-B14F-4D97-AF65-F5344CB8AC3E}">
        <p14:creationId xmlns:p14="http://schemas.microsoft.com/office/powerpoint/2010/main" val="11970728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FEDC86"/>
                </a:solidFill>
              </a:rPr>
              <a:t>L’approche «Reading </a:t>
            </a:r>
            <a:r>
              <a:rPr lang="fr-FR" sz="2800" dirty="0" err="1" smtClean="0">
                <a:solidFill>
                  <a:srgbClr val="FEDC86"/>
                </a:solidFill>
              </a:rPr>
              <a:t>Apprenticeship</a:t>
            </a:r>
            <a:r>
              <a:rPr lang="fr-FR" sz="2800" dirty="0" smtClean="0">
                <a:solidFill>
                  <a:srgbClr val="FEDC86"/>
                </a:solidFill>
              </a:rPr>
              <a:t>» </a:t>
            </a:r>
            <a:r>
              <a:rPr lang="fr-FR" sz="2800" baseline="30000" dirty="0" smtClean="0">
                <a:solidFill>
                  <a:srgbClr val="FEDC86"/>
                </a:solidFill>
              </a:rPr>
              <a:t>1</a:t>
            </a:r>
            <a:br>
              <a:rPr lang="fr-FR" sz="2800" baseline="30000" dirty="0" smtClean="0">
                <a:solidFill>
                  <a:srgbClr val="FEDC86"/>
                </a:solidFill>
              </a:rPr>
            </a:br>
            <a:endParaRPr lang="fr-FR" sz="2000" dirty="0">
              <a:solidFill>
                <a:srgbClr val="FEDC86"/>
              </a:solidFill>
            </a:endParaRPr>
          </a:p>
        </p:txBody>
      </p:sp>
      <p:sp>
        <p:nvSpPr>
          <p:cNvPr id="3" name="Espace réservé du contenu 2"/>
          <p:cNvSpPr>
            <a:spLocks noGrp="1"/>
          </p:cNvSpPr>
          <p:nvPr>
            <p:ph idx="1"/>
          </p:nvPr>
        </p:nvSpPr>
        <p:spPr>
          <a:xfrm>
            <a:off x="457200" y="1600200"/>
            <a:ext cx="8229600" cy="3822696"/>
          </a:xfrm>
        </p:spPr>
        <p:txBody>
          <a:bodyPr>
            <a:noAutofit/>
          </a:bodyPr>
          <a:lstStyle/>
          <a:p>
            <a:r>
              <a:rPr lang="fr-FR" dirty="0" smtClean="0"/>
              <a:t>Intègre l’enseignement explicite, réciproque et stratégique reconnus efficaces en lecture.</a:t>
            </a:r>
          </a:p>
          <a:p>
            <a:endParaRPr lang="fr-FR" dirty="0" smtClean="0"/>
          </a:p>
          <a:p>
            <a:r>
              <a:rPr lang="fr-FR" dirty="0" smtClean="0"/>
              <a:t>Exploite les dimensions cognitive, métacognitive, personnelle et sociale.</a:t>
            </a:r>
            <a:endParaRPr lang="fr-FR" dirty="0"/>
          </a:p>
          <a:p>
            <a:endParaRPr lang="fr-FR" sz="2000" dirty="0" smtClean="0"/>
          </a:p>
          <a:p>
            <a:endParaRPr lang="fr-FR" sz="2000" dirty="0"/>
          </a:p>
          <a:p>
            <a:pPr marL="0" indent="0">
              <a:buNone/>
            </a:pPr>
            <a:r>
              <a:rPr lang="fr-FR" sz="2000" dirty="0" smtClean="0"/>
              <a:t>1 </a:t>
            </a:r>
            <a:r>
              <a:rPr lang="fr-FR" sz="1600" dirty="0" smtClean="0">
                <a:solidFill>
                  <a:srgbClr val="FEDC86"/>
                </a:solidFill>
              </a:rPr>
              <a:t>(</a:t>
            </a:r>
            <a:r>
              <a:rPr lang="fr-FR" sz="1600" dirty="0" err="1">
                <a:solidFill>
                  <a:srgbClr val="FEDC86"/>
                </a:solidFill>
              </a:rPr>
              <a:t>Schoenbach</a:t>
            </a:r>
            <a:r>
              <a:rPr lang="fr-FR" sz="1600" dirty="0">
                <a:solidFill>
                  <a:srgbClr val="FEDC86"/>
                </a:solidFill>
              </a:rPr>
              <a:t>, </a:t>
            </a:r>
            <a:r>
              <a:rPr lang="fr-FR" sz="1600" dirty="0" err="1">
                <a:solidFill>
                  <a:srgbClr val="FEDC86"/>
                </a:solidFill>
              </a:rPr>
              <a:t>Greenleaf</a:t>
            </a:r>
            <a:r>
              <a:rPr lang="fr-FR" sz="1600" dirty="0">
                <a:solidFill>
                  <a:srgbClr val="FEDC86"/>
                </a:solidFill>
              </a:rPr>
              <a:t>, </a:t>
            </a:r>
            <a:r>
              <a:rPr lang="fr-FR" sz="1600" dirty="0" err="1">
                <a:solidFill>
                  <a:srgbClr val="FEDC86"/>
                </a:solidFill>
              </a:rPr>
              <a:t>Cziko</a:t>
            </a:r>
            <a:r>
              <a:rPr lang="fr-FR" sz="1600" dirty="0">
                <a:solidFill>
                  <a:srgbClr val="FEDC86"/>
                </a:solidFill>
              </a:rPr>
              <a:t>, 1999; </a:t>
            </a:r>
            <a:br>
              <a:rPr lang="fr-FR" sz="1600" dirty="0">
                <a:solidFill>
                  <a:srgbClr val="FEDC86"/>
                </a:solidFill>
              </a:rPr>
            </a:br>
            <a:r>
              <a:rPr lang="fr-FR" sz="1600" dirty="0" err="1">
                <a:solidFill>
                  <a:srgbClr val="FEDC86"/>
                </a:solidFill>
              </a:rPr>
              <a:t>Braunger</a:t>
            </a:r>
            <a:r>
              <a:rPr lang="fr-FR" sz="1600" dirty="0">
                <a:solidFill>
                  <a:srgbClr val="FEDC86"/>
                </a:solidFill>
              </a:rPr>
              <a:t>, </a:t>
            </a:r>
            <a:r>
              <a:rPr lang="fr-FR" sz="1600" dirty="0" err="1">
                <a:solidFill>
                  <a:srgbClr val="FEDC86"/>
                </a:solidFill>
              </a:rPr>
              <a:t>Donahue</a:t>
            </a:r>
            <a:r>
              <a:rPr lang="fr-FR" sz="1600" dirty="0">
                <a:solidFill>
                  <a:srgbClr val="FEDC86"/>
                </a:solidFill>
              </a:rPr>
              <a:t>, Evans et </a:t>
            </a:r>
            <a:r>
              <a:rPr lang="fr-FR" sz="1600" dirty="0" err="1">
                <a:solidFill>
                  <a:srgbClr val="FEDC86"/>
                </a:solidFill>
              </a:rPr>
              <a:t>Galguera</a:t>
            </a:r>
            <a:r>
              <a:rPr lang="fr-FR" sz="1600" dirty="0">
                <a:solidFill>
                  <a:srgbClr val="FEDC86"/>
                </a:solidFill>
              </a:rPr>
              <a:t>, 2005)</a:t>
            </a:r>
            <a:endParaRPr lang="fr-FR" sz="1600" dirty="0" smtClean="0"/>
          </a:p>
          <a:p>
            <a:endParaRPr lang="fr-FR" sz="2000" dirty="0" smtClean="0"/>
          </a:p>
          <a:p>
            <a:endParaRPr lang="fr-FR" sz="1600" dirty="0">
              <a:solidFill>
                <a:srgbClr val="FFC000"/>
              </a:solidFill>
            </a:endParaRPr>
          </a:p>
        </p:txBody>
      </p:sp>
    </p:spTree>
    <p:extLst>
      <p:ext uri="{BB962C8B-B14F-4D97-AF65-F5344CB8AC3E}">
        <p14:creationId xmlns:p14="http://schemas.microsoft.com/office/powerpoint/2010/main" val="1955883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oi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Noir .thmx</Template>
  <TotalTime>1099</TotalTime>
  <Words>1031</Words>
  <Application>Microsoft Macintosh PowerPoint</Application>
  <PresentationFormat>Présentation à l'écran (4:3)</PresentationFormat>
  <Paragraphs>170</Paragraphs>
  <Slides>29</Slides>
  <Notes>2</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Noir</vt:lpstr>
      <vt:lpstr>(R.A.) reading apprenticeship</vt:lpstr>
      <vt:lpstr>Formation-accompagnement</vt:lpstr>
      <vt:lpstr>Des encadrements qui guident nos actions…</vt:lpstr>
      <vt:lpstr>Situation actuelle</vt:lpstr>
      <vt:lpstr>Situation actuelle</vt:lpstr>
      <vt:lpstr>L’approche «Reading Apprenticeship»  </vt:lpstr>
      <vt:lpstr>Situation désirée</vt:lpstr>
      <vt:lpstr>« R.A. » ce n’est pas</vt:lpstr>
      <vt:lpstr>L’approche «Reading Apprenticeship» 1 </vt:lpstr>
      <vt:lpstr>RA c’est…</vt:lpstr>
      <vt:lpstr>Étapes typiques d’un atelier dans une classe RA</vt:lpstr>
      <vt:lpstr>Étapes typiques d’un atelier dans une classe RA</vt:lpstr>
      <vt:lpstr>Qu’est-ce que le modelage? </vt:lpstr>
      <vt:lpstr>Modelage en R.A. c’est…</vt:lpstr>
      <vt:lpstr>Réfléchir à voix haute demande de l’entrainement !</vt:lpstr>
      <vt:lpstr>À vous d’expérimenter le modelage! …</vt:lpstr>
      <vt:lpstr>15 minutes</vt:lpstr>
      <vt:lpstr>Qu’est-ce que la pratique guidée? </vt:lpstr>
      <vt:lpstr>Pratique guidée en FLS</vt:lpstr>
      <vt:lpstr>Pratique coopérative</vt:lpstr>
      <vt:lpstr>Pratique coopérative (suite)</vt:lpstr>
      <vt:lpstr>Que veut dire -parler au texte-? </vt:lpstr>
      <vt:lpstr>Parler au texte c’est…</vt:lpstr>
      <vt:lpstr>Je parle au texte</vt:lpstr>
      <vt:lpstr>Avant de se lancer dans l’aventure d’une classe RA</vt:lpstr>
      <vt:lpstr>À nous de lire en pratique guidée…</vt:lpstr>
      <vt:lpstr>Retour sur la lecture en pratique guidée… </vt:lpstr>
      <vt:lpstr>Stratégies de l’approche R.A.</vt:lpstr>
      <vt:lpstr>Prochaine rencontre</vt:lpstr>
    </vt:vector>
  </TitlesOfParts>
  <Company>CSMV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apprenticeship</dc:title>
  <dc:creator>Mariève Gagné</dc:creator>
  <cp:lastModifiedBy>Catie </cp:lastModifiedBy>
  <cp:revision>92</cp:revision>
  <dcterms:created xsi:type="dcterms:W3CDTF">2013-07-08T18:27:18Z</dcterms:created>
  <dcterms:modified xsi:type="dcterms:W3CDTF">2013-09-26T17:47:43Z</dcterms:modified>
</cp:coreProperties>
</file>