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16/11/2015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548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16/11/2015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224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16/11/2015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292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16/11/2015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115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16/11/2015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182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16/11/2015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900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16/11/2015</a:t>
            </a:fld>
            <a:endParaRPr lang="en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840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16/11/2015</a:t>
            </a:fld>
            <a:endParaRPr lang="en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209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16/11/2015</a:t>
            </a:fld>
            <a:endParaRPr lang="en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385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16/11/2015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497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16/11/2015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686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B6B0B-50E2-48E2-A1F4-3C4F8426B541}" type="datetimeFigureOut">
              <a:rPr lang="en-CA" smtClean="0"/>
              <a:t>16/11/2015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354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Vocabulaire de la santé</a:t>
            </a:r>
            <a:endParaRPr lang="en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tx2"/>
                </a:solidFill>
              </a:rPr>
              <a:t>Liste 1 </a:t>
            </a:r>
            <a:r>
              <a:rPr lang="fr-CA" dirty="0" smtClean="0">
                <a:solidFill>
                  <a:schemeClr val="tx2"/>
                </a:solidFill>
              </a:rPr>
              <a:t>(deuxième </a:t>
            </a:r>
            <a:r>
              <a:rPr lang="fr-CA" dirty="0" smtClean="0">
                <a:solidFill>
                  <a:schemeClr val="tx2"/>
                </a:solidFill>
              </a:rPr>
              <a:t>partie)</a:t>
            </a: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527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Éternuement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Expulsion d’air par la bouche et le nez, causé par une irritation de la muqueuse nasale et qui se fait de façon brusque et automatique</a:t>
            </a:r>
            <a:r>
              <a:rPr lang="fr-CA" dirty="0" smtClean="0"/>
              <a:t>.</a:t>
            </a:r>
            <a:endParaRPr lang="fr-CA" dirty="0" smtClean="0"/>
          </a:p>
          <a:p>
            <a:pPr marL="0" indent="0" algn="ctr">
              <a:buNone/>
            </a:pPr>
            <a:endParaRPr lang="fr-CA" dirty="0" smtClean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Épithète: sonore</a:t>
            </a:r>
            <a:endParaRPr lang="en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Synonyme: </a:t>
            </a:r>
            <a:r>
              <a:rPr lang="fr-CA" dirty="0" smtClean="0">
                <a:solidFill>
                  <a:srgbClr val="FF0000"/>
                </a:solidFill>
              </a:rPr>
              <a:t>atchoum, </a:t>
            </a:r>
            <a:r>
              <a:rPr lang="fr-CA" dirty="0" err="1" smtClean="0">
                <a:solidFill>
                  <a:srgbClr val="FF0000"/>
                </a:solidFill>
              </a:rPr>
              <a:t>apitchoum</a:t>
            </a:r>
            <a:r>
              <a:rPr lang="fr-CA" dirty="0" smtClean="0">
                <a:solidFill>
                  <a:srgbClr val="FF0000"/>
                </a:solidFill>
              </a:rPr>
              <a:t>, (</a:t>
            </a:r>
            <a:r>
              <a:rPr lang="fr-CA" dirty="0" err="1" smtClean="0">
                <a:solidFill>
                  <a:srgbClr val="FF0000"/>
                </a:solidFill>
              </a:rPr>
              <a:t>sternuation</a:t>
            </a:r>
            <a:r>
              <a:rPr lang="fr-CA" dirty="0" smtClean="0">
                <a:solidFill>
                  <a:srgbClr val="FF0000"/>
                </a:solidFill>
              </a:rPr>
              <a:t>)</a:t>
            </a:r>
          </a:p>
          <a:p>
            <a:pPr marL="0" indent="0" algn="just"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6853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Rhume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Inflammation des muqueuses et des voies respiratoires, rarement accompagnée de fièvre ou de faiblesse</a:t>
            </a:r>
            <a:r>
              <a:rPr lang="fr-CA" dirty="0" smtClean="0"/>
              <a:t>.</a:t>
            </a:r>
          </a:p>
          <a:p>
            <a:pPr marL="0" indent="0" algn="ctr">
              <a:buNone/>
            </a:pPr>
            <a:endParaRPr lang="fr-CA" dirty="0" smtClean="0"/>
          </a:p>
          <a:p>
            <a:pPr marL="0" indent="0" algn="ctr">
              <a:buNone/>
            </a:pPr>
            <a:r>
              <a:rPr lang="fr-CA" dirty="0" smtClean="0">
                <a:solidFill>
                  <a:srgbClr val="00B050"/>
                </a:solidFill>
              </a:rPr>
              <a:t>Expressions</a:t>
            </a:r>
          </a:p>
          <a:p>
            <a:pPr marL="0" indent="0" algn="ctr">
              <a:buNone/>
            </a:pPr>
            <a:r>
              <a:rPr lang="fr-CA" dirty="0" smtClean="0">
                <a:solidFill>
                  <a:srgbClr val="00B050"/>
                </a:solidFill>
              </a:rPr>
              <a:t>rhume de cerveau, rhume des foins (allergie qui revient à l’époque de la floraison)</a:t>
            </a:r>
            <a:endParaRPr lang="fr-CA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47676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Lochies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Écoulement utérin pendant les 2 ou 3 semaines qui suivent l’accouchement.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4359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Meurtrissure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/>
              <a:t>Épanchement de sang sous-cutané provoqué par un choc, par un trouble de la coagulation.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>
                <a:solidFill>
                  <a:srgbClr val="FF0000"/>
                </a:solidFill>
              </a:rPr>
              <a:t>Synonymes: ecchymose, prune, poque, hématome, </a:t>
            </a:r>
            <a:r>
              <a:rPr lang="fr-CA" dirty="0" smtClean="0">
                <a:solidFill>
                  <a:srgbClr val="FF0000"/>
                </a:solidFill>
              </a:rPr>
              <a:t>bleu, </a:t>
            </a:r>
            <a:r>
              <a:rPr lang="fr-CA" dirty="0">
                <a:solidFill>
                  <a:srgbClr val="FF0000"/>
                </a:solidFill>
              </a:rPr>
              <a:t>contusion.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098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Grossesse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État d’une femme enceinte, depuis la fécondation jusqu’à l’accouchement.</a:t>
            </a: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non désirée, normale, difficile, accidentelle, à risque.</a:t>
            </a: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153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Rate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CA" dirty="0" smtClean="0"/>
              <a:t>Organe </a:t>
            </a:r>
            <a:r>
              <a:rPr lang="fr-CA" dirty="0" smtClean="0"/>
              <a:t>lymphoïde situé sous la partie gauche du diaphragme et détruisant les impuretés du sang. </a:t>
            </a: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éclatée, dilatée</a:t>
            </a: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fr-CA" dirty="0" smtClean="0">
                <a:solidFill>
                  <a:srgbClr val="00B050"/>
                </a:solidFill>
              </a:rPr>
              <a:t>Expressions</a:t>
            </a:r>
          </a:p>
          <a:p>
            <a:pPr marL="0" indent="0" algn="just">
              <a:buNone/>
            </a:pPr>
            <a:r>
              <a:rPr lang="fr-CA" dirty="0" smtClean="0">
                <a:solidFill>
                  <a:srgbClr val="00B050"/>
                </a:solidFill>
              </a:rPr>
              <a:t>Se dilater la rate : rire</a:t>
            </a:r>
          </a:p>
          <a:p>
            <a:pPr marL="0" indent="0" algn="just">
              <a:buNone/>
            </a:pPr>
            <a:r>
              <a:rPr lang="fr-CA" dirty="0" smtClean="0">
                <a:solidFill>
                  <a:srgbClr val="00B050"/>
                </a:solidFill>
              </a:rPr>
              <a:t>Tomber sur la rate de quelqu’un : énerver quelqu’un en le rendant incapable de nous supporter.</a:t>
            </a:r>
            <a:endParaRPr lang="en-CA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197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Jaunisse (Ictère)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/>
              <a:t>Coloration jaune de la peau et des muqueuses, due à une accumulation anormale de pigments biliaire dans le sang et les tissus.</a:t>
            </a:r>
            <a:endParaRPr lang="fr-CA" dirty="0" smtClean="0"/>
          </a:p>
          <a:p>
            <a:pPr marL="0" indent="0">
              <a:buNone/>
            </a:pPr>
            <a:endParaRPr lang="fr-CA" dirty="0"/>
          </a:p>
          <a:p>
            <a:pPr marL="0" indent="0" algn="ctr">
              <a:buNone/>
            </a:pPr>
            <a:r>
              <a:rPr lang="fr-CA" dirty="0" smtClean="0">
                <a:solidFill>
                  <a:srgbClr val="00B050"/>
                </a:solidFill>
              </a:rPr>
              <a:t>Expressions:</a:t>
            </a:r>
          </a:p>
          <a:p>
            <a:pPr marL="0" indent="0" algn="ctr">
              <a:buNone/>
            </a:pPr>
            <a:r>
              <a:rPr lang="fr-CA" dirty="0" smtClean="0">
                <a:solidFill>
                  <a:srgbClr val="00B050"/>
                </a:solidFill>
              </a:rPr>
              <a:t>En faire une jaunisse: éprouver un grand dépit de quelque chose</a:t>
            </a:r>
            <a:endParaRPr lang="en-CA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374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Intraveineuse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Injection qui se fait à l’intérieur d’une veine.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>
                <a:solidFill>
                  <a:srgbClr val="FF0000"/>
                </a:solidFill>
              </a:rPr>
              <a:t>Synonymes: </a:t>
            </a:r>
            <a:r>
              <a:rPr lang="fr-CA" dirty="0" smtClean="0">
                <a:solidFill>
                  <a:srgbClr val="FF0000"/>
                </a:solidFill>
              </a:rPr>
              <a:t>injection sous-cutanée ou intradermique</a:t>
            </a:r>
            <a:endParaRPr lang="en-CA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CA" dirty="0" smtClean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615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Hanche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Partie de chaque côté du corps où la jambe et le tronc se rejoignent </a:t>
            </a:r>
            <a:endParaRPr lang="fr-CA" dirty="0"/>
          </a:p>
          <a:p>
            <a:pPr marL="0" indent="0" algn="ctr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</a:t>
            </a:r>
            <a:r>
              <a:rPr lang="fr-CA" dirty="0" smtClean="0">
                <a:solidFill>
                  <a:schemeClr val="tx2"/>
                </a:solidFill>
              </a:rPr>
              <a:t>: </a:t>
            </a:r>
            <a:r>
              <a:rPr lang="fr-CA" dirty="0" smtClean="0">
                <a:solidFill>
                  <a:schemeClr val="tx2"/>
                </a:solidFill>
              </a:rPr>
              <a:t>étroite, larges, artificielle</a:t>
            </a:r>
            <a:endParaRPr lang="fr-CA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Synonymes: </a:t>
            </a:r>
            <a:r>
              <a:rPr lang="fr-CA" dirty="0" smtClean="0">
                <a:solidFill>
                  <a:srgbClr val="FF0000"/>
                </a:solidFill>
              </a:rPr>
              <a:t>ceinture, flanc, taille, articulation coxo-fémorale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82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Pneumonie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Infection aiguë d’un lobe entier de poumon.</a:t>
            </a:r>
            <a:endParaRPr lang="fr-CA" dirty="0" smtClean="0"/>
          </a:p>
          <a:p>
            <a:pPr marL="0" indent="0" algn="ctr">
              <a:buNone/>
            </a:pPr>
            <a:endParaRPr lang="fr-CA" dirty="0" smtClean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Épithète: </a:t>
            </a:r>
            <a:r>
              <a:rPr lang="fr-CA" dirty="0" smtClean="0">
                <a:solidFill>
                  <a:schemeClr val="tx2"/>
                </a:solidFill>
              </a:rPr>
              <a:t>atypique (la plus grave), bactérienne, aiguë, virale</a:t>
            </a:r>
            <a:endParaRPr lang="fr-CA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095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Genou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Partie du corps situé à l’articulation de la jambe et de la cuisse.</a:t>
            </a: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fléchi, plié, droit, gauche.</a:t>
            </a:r>
          </a:p>
          <a:p>
            <a:pPr marL="0" indent="0" algn="just">
              <a:buNone/>
            </a:pP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04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Alcoolisme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 smtClean="0"/>
              <a:t>1-Abus de boissons alcoolis</a:t>
            </a:r>
            <a:r>
              <a:rPr lang="fr-CA" dirty="0" smtClean="0"/>
              <a:t>ées caractérisé par certains troubles</a:t>
            </a:r>
            <a:r>
              <a:rPr lang="fr-CA" dirty="0" smtClean="0"/>
              <a:t>.</a:t>
            </a:r>
          </a:p>
          <a:p>
            <a:pPr marL="0" indent="0" algn="ctr">
              <a:buNone/>
            </a:pPr>
            <a:endParaRPr lang="fr-CA" dirty="0" smtClean="0"/>
          </a:p>
          <a:p>
            <a:pPr marL="0" indent="0" algn="ctr">
              <a:buNone/>
            </a:pPr>
            <a:r>
              <a:rPr lang="fr-CA" dirty="0" smtClean="0"/>
              <a:t>2-Intoxication, dépendance à l’alcool</a:t>
            </a: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fatal, chronique, héréditaire, aigu</a:t>
            </a:r>
            <a:endParaRPr lang="fr-CA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86573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Bile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Liquide visqueu</a:t>
            </a:r>
            <a:r>
              <a:rPr lang="fr-CA" dirty="0" smtClean="0"/>
              <a:t>x sécrété par le foie et accumulé dans la vésicule biliaire</a:t>
            </a:r>
            <a:r>
              <a:rPr lang="fr-CA" dirty="0" smtClean="0"/>
              <a:t>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Épithète: hépatique</a:t>
            </a: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 smtClean="0"/>
          </a:p>
          <a:p>
            <a:pPr marL="0" indent="0" algn="ctr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158240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Oedème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Infiltration de liquide séreux dans divers tissus, caractérisé par un gonflement localisé ou diffus .</a:t>
            </a:r>
            <a:endParaRPr lang="fr-CA" dirty="0" smtClean="0"/>
          </a:p>
          <a:p>
            <a:pPr marL="0" indent="0" algn="ctr">
              <a:buNone/>
            </a:pPr>
            <a:endParaRPr lang="fr-CA" dirty="0" smtClean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pulmonaire, cérébral, localisé, aigu (du poumon)</a:t>
            </a: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Synonyme: </a:t>
            </a:r>
            <a:r>
              <a:rPr lang="fr-CA" dirty="0" smtClean="0">
                <a:solidFill>
                  <a:srgbClr val="FF0000"/>
                </a:solidFill>
              </a:rPr>
              <a:t>bosse, bulle, cloque, gonflement</a:t>
            </a:r>
            <a:endParaRPr lang="fr-CA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7913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Viscère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Tout organe contenu dans les cavités crânienne, thoracique et abdominale.</a:t>
            </a:r>
          </a:p>
          <a:p>
            <a:pPr marL="0" indent="0" algn="ctr">
              <a:buNone/>
            </a:pPr>
            <a:r>
              <a:rPr lang="fr-CA" dirty="0" smtClean="0"/>
              <a:t>Le cœur, le foie et le cerveau sont des viscères.</a:t>
            </a: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abdominaux, thoraciques</a:t>
            </a: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Synonyme: entrailles</a:t>
            </a:r>
            <a:endParaRPr lang="en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1042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Emphysème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Gonflement, dilatation excessive du tissu cellulaire, d’alvéoles pulmonaires.</a:t>
            </a: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pulmonaire, obstructif</a:t>
            </a: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Synonymes: </a:t>
            </a:r>
            <a:r>
              <a:rPr lang="fr-CA" dirty="0" smtClean="0">
                <a:solidFill>
                  <a:srgbClr val="FF0000"/>
                </a:solidFill>
              </a:rPr>
              <a:t>gonflement, grossissement, renflement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499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Talon d’Achille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CA" dirty="0" smtClean="0"/>
          </a:p>
          <a:p>
            <a:pPr marL="0" indent="0" algn="ctr">
              <a:buNone/>
            </a:pPr>
            <a:r>
              <a:rPr lang="fr-CA" dirty="0" smtClean="0"/>
              <a:t>Point faible, côté vulnérable d’une personne.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9969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Tissu (osseux)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Ensemble des cellules de l’organisme qui ont la même structure et la même fonction.</a:t>
            </a:r>
          </a:p>
          <a:p>
            <a:pPr marL="0" indent="0" algn="ctr">
              <a:buNone/>
            </a:pPr>
            <a:endParaRPr lang="fr-CA" dirty="0" smtClean="0"/>
          </a:p>
          <a:p>
            <a:pPr marL="0" indent="0" algn="ctr">
              <a:buNone/>
            </a:pPr>
            <a:r>
              <a:rPr lang="fr-CA" dirty="0" smtClean="0"/>
              <a:t>Tissu osseux, tissu nerveux, tissu musculaire</a:t>
            </a:r>
            <a:r>
              <a:rPr lang="fr-CA" dirty="0" smtClean="0"/>
              <a:t> </a:t>
            </a:r>
            <a:endParaRPr lang="fr-CA" dirty="0" smtClean="0"/>
          </a:p>
          <a:p>
            <a:pPr marL="0" indent="0" algn="just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03602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Bleu (Ecchymose)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Épanchement de sang sous-cutané provoqué par un choc, par un trouble de la coagulation.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>
                <a:solidFill>
                  <a:srgbClr val="FF0000"/>
                </a:solidFill>
              </a:rPr>
              <a:t>Synonymes: </a:t>
            </a:r>
            <a:r>
              <a:rPr lang="fr-CA" dirty="0" smtClean="0">
                <a:solidFill>
                  <a:srgbClr val="FF0000"/>
                </a:solidFill>
              </a:rPr>
              <a:t>ecchymose, prune, poque, hématome, meurtrissure, contusion.</a:t>
            </a:r>
            <a:endParaRPr lang="en-CA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CA" dirty="0" smtClean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76869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546</Words>
  <Application>Microsoft Office PowerPoint</Application>
  <PresentationFormat>Affichage à l'écran (4:3)</PresentationFormat>
  <Paragraphs>95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Vocabulaire de la santé</vt:lpstr>
      <vt:lpstr>Genou</vt:lpstr>
      <vt:lpstr>Bile</vt:lpstr>
      <vt:lpstr>Oedème</vt:lpstr>
      <vt:lpstr>Viscère</vt:lpstr>
      <vt:lpstr>Emphysème</vt:lpstr>
      <vt:lpstr>Talon d’Achille</vt:lpstr>
      <vt:lpstr>Tissu (osseux)</vt:lpstr>
      <vt:lpstr>Bleu (Ecchymose)</vt:lpstr>
      <vt:lpstr>Éternuement</vt:lpstr>
      <vt:lpstr>Rhume</vt:lpstr>
      <vt:lpstr>Lochies</vt:lpstr>
      <vt:lpstr>Meurtrissure</vt:lpstr>
      <vt:lpstr>Grossesse</vt:lpstr>
      <vt:lpstr>Rate</vt:lpstr>
      <vt:lpstr>Jaunisse (Ictère)</vt:lpstr>
      <vt:lpstr>Intraveineuse</vt:lpstr>
      <vt:lpstr>Hanche</vt:lpstr>
      <vt:lpstr>Pneumonie</vt:lpstr>
      <vt:lpstr>Alcoolisme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Vocabulaire de la santé</dc:title>
  <dc:creator>Alex</dc:creator>
  <cp:lastModifiedBy>VALESKA</cp:lastModifiedBy>
  <cp:revision>12</cp:revision>
  <dcterms:created xsi:type="dcterms:W3CDTF">2015-11-08T01:07:45Z</dcterms:created>
  <dcterms:modified xsi:type="dcterms:W3CDTF">2015-11-16T20:33:10Z</dcterms:modified>
</cp:coreProperties>
</file>