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7"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8" r:id="rId21"/>
    <p:sldId id="279" r:id="rId22"/>
    <p:sldId id="280" r:id="rId23"/>
    <p:sldId id="281" r:id="rId24"/>
    <p:sldId id="282" r:id="rId25"/>
    <p:sldId id="28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CA"/>
          </a:p>
        </p:txBody>
      </p:sp>
      <p:sp>
        <p:nvSpPr>
          <p:cNvPr id="4" name="Espace réservé de la date 3"/>
          <p:cNvSpPr>
            <a:spLocks noGrp="1"/>
          </p:cNvSpPr>
          <p:nvPr>
            <p:ph type="dt" sz="half" idx="10"/>
          </p:nvPr>
        </p:nvSpPr>
        <p:spPr/>
        <p:txBody>
          <a:bodyPr/>
          <a:lstStyle/>
          <a:p>
            <a:fld id="{100B6B0B-50E2-48E2-A1F4-3C4F8426B541}" type="datetimeFigureOut">
              <a:rPr lang="en-CA" smtClean="0"/>
              <a:t>02/03/2016</a:t>
            </a:fld>
            <a:endParaRPr lang="en-CA"/>
          </a:p>
        </p:txBody>
      </p:sp>
      <p:sp>
        <p:nvSpPr>
          <p:cNvPr id="5" name="Espace réservé du pied de page 4"/>
          <p:cNvSpPr>
            <a:spLocks noGrp="1"/>
          </p:cNvSpPr>
          <p:nvPr>
            <p:ph type="ftr" sz="quarter" idx="11"/>
          </p:nvPr>
        </p:nvSpPr>
        <p:spPr/>
        <p:txBody>
          <a:bodyPr/>
          <a:lstStyle/>
          <a:p>
            <a:endParaRPr lang="en-CA"/>
          </a:p>
        </p:txBody>
      </p:sp>
      <p:sp>
        <p:nvSpPr>
          <p:cNvPr id="6" name="Espace réservé du numéro de diapositive 5"/>
          <p:cNvSpPr>
            <a:spLocks noGrp="1"/>
          </p:cNvSpPr>
          <p:nvPr>
            <p:ph type="sldNum" sz="quarter" idx="12"/>
          </p:nvPr>
        </p:nvSpPr>
        <p:spPr/>
        <p:txBody>
          <a:bodyPr/>
          <a:lstStyle/>
          <a:p>
            <a:fld id="{6C106932-69BE-4930-A8A9-A4CA3F653D68}" type="slidenum">
              <a:rPr lang="en-CA" smtClean="0"/>
              <a:t>‹N°›</a:t>
            </a:fld>
            <a:endParaRPr lang="en-CA"/>
          </a:p>
        </p:txBody>
      </p:sp>
    </p:spTree>
    <p:extLst>
      <p:ext uri="{BB962C8B-B14F-4D97-AF65-F5344CB8AC3E}">
        <p14:creationId xmlns:p14="http://schemas.microsoft.com/office/powerpoint/2010/main" val="2155487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CA"/>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CA"/>
          </a:p>
        </p:txBody>
      </p:sp>
      <p:sp>
        <p:nvSpPr>
          <p:cNvPr id="4" name="Espace réservé de la date 3"/>
          <p:cNvSpPr>
            <a:spLocks noGrp="1"/>
          </p:cNvSpPr>
          <p:nvPr>
            <p:ph type="dt" sz="half" idx="10"/>
          </p:nvPr>
        </p:nvSpPr>
        <p:spPr/>
        <p:txBody>
          <a:bodyPr/>
          <a:lstStyle/>
          <a:p>
            <a:fld id="{100B6B0B-50E2-48E2-A1F4-3C4F8426B541}" type="datetimeFigureOut">
              <a:rPr lang="en-CA" smtClean="0"/>
              <a:t>02/03/2016</a:t>
            </a:fld>
            <a:endParaRPr lang="en-CA"/>
          </a:p>
        </p:txBody>
      </p:sp>
      <p:sp>
        <p:nvSpPr>
          <p:cNvPr id="5" name="Espace réservé du pied de page 4"/>
          <p:cNvSpPr>
            <a:spLocks noGrp="1"/>
          </p:cNvSpPr>
          <p:nvPr>
            <p:ph type="ftr" sz="quarter" idx="11"/>
          </p:nvPr>
        </p:nvSpPr>
        <p:spPr/>
        <p:txBody>
          <a:bodyPr/>
          <a:lstStyle/>
          <a:p>
            <a:endParaRPr lang="en-CA"/>
          </a:p>
        </p:txBody>
      </p:sp>
      <p:sp>
        <p:nvSpPr>
          <p:cNvPr id="6" name="Espace réservé du numéro de diapositive 5"/>
          <p:cNvSpPr>
            <a:spLocks noGrp="1"/>
          </p:cNvSpPr>
          <p:nvPr>
            <p:ph type="sldNum" sz="quarter" idx="12"/>
          </p:nvPr>
        </p:nvSpPr>
        <p:spPr/>
        <p:txBody>
          <a:bodyPr/>
          <a:lstStyle/>
          <a:p>
            <a:fld id="{6C106932-69BE-4930-A8A9-A4CA3F653D68}" type="slidenum">
              <a:rPr lang="en-CA" smtClean="0"/>
              <a:t>‹N°›</a:t>
            </a:fld>
            <a:endParaRPr lang="en-CA"/>
          </a:p>
        </p:txBody>
      </p:sp>
    </p:spTree>
    <p:extLst>
      <p:ext uri="{BB962C8B-B14F-4D97-AF65-F5344CB8AC3E}">
        <p14:creationId xmlns:p14="http://schemas.microsoft.com/office/powerpoint/2010/main" val="1462242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CA"/>
          </a:p>
        </p:txBody>
      </p:sp>
      <p:sp>
        <p:nvSpPr>
          <p:cNvPr id="4" name="Espace réservé de la date 3"/>
          <p:cNvSpPr>
            <a:spLocks noGrp="1"/>
          </p:cNvSpPr>
          <p:nvPr>
            <p:ph type="dt" sz="half" idx="10"/>
          </p:nvPr>
        </p:nvSpPr>
        <p:spPr/>
        <p:txBody>
          <a:bodyPr/>
          <a:lstStyle/>
          <a:p>
            <a:fld id="{100B6B0B-50E2-48E2-A1F4-3C4F8426B541}" type="datetimeFigureOut">
              <a:rPr lang="en-CA" smtClean="0"/>
              <a:t>02/03/2016</a:t>
            </a:fld>
            <a:endParaRPr lang="en-CA"/>
          </a:p>
        </p:txBody>
      </p:sp>
      <p:sp>
        <p:nvSpPr>
          <p:cNvPr id="5" name="Espace réservé du pied de page 4"/>
          <p:cNvSpPr>
            <a:spLocks noGrp="1"/>
          </p:cNvSpPr>
          <p:nvPr>
            <p:ph type="ftr" sz="quarter" idx="11"/>
          </p:nvPr>
        </p:nvSpPr>
        <p:spPr/>
        <p:txBody>
          <a:bodyPr/>
          <a:lstStyle/>
          <a:p>
            <a:endParaRPr lang="en-CA"/>
          </a:p>
        </p:txBody>
      </p:sp>
      <p:sp>
        <p:nvSpPr>
          <p:cNvPr id="6" name="Espace réservé du numéro de diapositive 5"/>
          <p:cNvSpPr>
            <a:spLocks noGrp="1"/>
          </p:cNvSpPr>
          <p:nvPr>
            <p:ph type="sldNum" sz="quarter" idx="12"/>
          </p:nvPr>
        </p:nvSpPr>
        <p:spPr/>
        <p:txBody>
          <a:bodyPr/>
          <a:lstStyle/>
          <a:p>
            <a:fld id="{6C106932-69BE-4930-A8A9-A4CA3F653D68}" type="slidenum">
              <a:rPr lang="en-CA" smtClean="0"/>
              <a:t>‹N°›</a:t>
            </a:fld>
            <a:endParaRPr lang="en-CA"/>
          </a:p>
        </p:txBody>
      </p:sp>
    </p:spTree>
    <p:extLst>
      <p:ext uri="{BB962C8B-B14F-4D97-AF65-F5344CB8AC3E}">
        <p14:creationId xmlns:p14="http://schemas.microsoft.com/office/powerpoint/2010/main" val="2392928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CA"/>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CA"/>
          </a:p>
        </p:txBody>
      </p:sp>
      <p:sp>
        <p:nvSpPr>
          <p:cNvPr id="4" name="Espace réservé de la date 3"/>
          <p:cNvSpPr>
            <a:spLocks noGrp="1"/>
          </p:cNvSpPr>
          <p:nvPr>
            <p:ph type="dt" sz="half" idx="10"/>
          </p:nvPr>
        </p:nvSpPr>
        <p:spPr/>
        <p:txBody>
          <a:bodyPr/>
          <a:lstStyle/>
          <a:p>
            <a:fld id="{100B6B0B-50E2-48E2-A1F4-3C4F8426B541}" type="datetimeFigureOut">
              <a:rPr lang="en-CA" smtClean="0"/>
              <a:t>02/03/2016</a:t>
            </a:fld>
            <a:endParaRPr lang="en-CA"/>
          </a:p>
        </p:txBody>
      </p:sp>
      <p:sp>
        <p:nvSpPr>
          <p:cNvPr id="5" name="Espace réservé du pied de page 4"/>
          <p:cNvSpPr>
            <a:spLocks noGrp="1"/>
          </p:cNvSpPr>
          <p:nvPr>
            <p:ph type="ftr" sz="quarter" idx="11"/>
          </p:nvPr>
        </p:nvSpPr>
        <p:spPr/>
        <p:txBody>
          <a:bodyPr/>
          <a:lstStyle/>
          <a:p>
            <a:endParaRPr lang="en-CA"/>
          </a:p>
        </p:txBody>
      </p:sp>
      <p:sp>
        <p:nvSpPr>
          <p:cNvPr id="6" name="Espace réservé du numéro de diapositive 5"/>
          <p:cNvSpPr>
            <a:spLocks noGrp="1"/>
          </p:cNvSpPr>
          <p:nvPr>
            <p:ph type="sldNum" sz="quarter" idx="12"/>
          </p:nvPr>
        </p:nvSpPr>
        <p:spPr/>
        <p:txBody>
          <a:bodyPr/>
          <a:lstStyle/>
          <a:p>
            <a:fld id="{6C106932-69BE-4930-A8A9-A4CA3F653D68}" type="slidenum">
              <a:rPr lang="en-CA" smtClean="0"/>
              <a:t>‹N°›</a:t>
            </a:fld>
            <a:endParaRPr lang="en-CA"/>
          </a:p>
        </p:txBody>
      </p:sp>
    </p:spTree>
    <p:extLst>
      <p:ext uri="{BB962C8B-B14F-4D97-AF65-F5344CB8AC3E}">
        <p14:creationId xmlns:p14="http://schemas.microsoft.com/office/powerpoint/2010/main" val="1251153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00B6B0B-50E2-48E2-A1F4-3C4F8426B541}" type="datetimeFigureOut">
              <a:rPr lang="en-CA" smtClean="0"/>
              <a:t>02/03/2016</a:t>
            </a:fld>
            <a:endParaRPr lang="en-CA"/>
          </a:p>
        </p:txBody>
      </p:sp>
      <p:sp>
        <p:nvSpPr>
          <p:cNvPr id="5" name="Espace réservé du pied de page 4"/>
          <p:cNvSpPr>
            <a:spLocks noGrp="1"/>
          </p:cNvSpPr>
          <p:nvPr>
            <p:ph type="ftr" sz="quarter" idx="11"/>
          </p:nvPr>
        </p:nvSpPr>
        <p:spPr/>
        <p:txBody>
          <a:bodyPr/>
          <a:lstStyle/>
          <a:p>
            <a:endParaRPr lang="en-CA"/>
          </a:p>
        </p:txBody>
      </p:sp>
      <p:sp>
        <p:nvSpPr>
          <p:cNvPr id="6" name="Espace réservé du numéro de diapositive 5"/>
          <p:cNvSpPr>
            <a:spLocks noGrp="1"/>
          </p:cNvSpPr>
          <p:nvPr>
            <p:ph type="sldNum" sz="quarter" idx="12"/>
          </p:nvPr>
        </p:nvSpPr>
        <p:spPr/>
        <p:txBody>
          <a:bodyPr/>
          <a:lstStyle/>
          <a:p>
            <a:fld id="{6C106932-69BE-4930-A8A9-A4CA3F653D68}" type="slidenum">
              <a:rPr lang="en-CA" smtClean="0"/>
              <a:t>‹N°›</a:t>
            </a:fld>
            <a:endParaRPr lang="en-CA"/>
          </a:p>
        </p:txBody>
      </p:sp>
    </p:spTree>
    <p:extLst>
      <p:ext uri="{BB962C8B-B14F-4D97-AF65-F5344CB8AC3E}">
        <p14:creationId xmlns:p14="http://schemas.microsoft.com/office/powerpoint/2010/main" val="3021821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CA"/>
          </a:p>
        </p:txBody>
      </p:sp>
      <p:sp>
        <p:nvSpPr>
          <p:cNvPr id="5" name="Espace réservé de la date 4"/>
          <p:cNvSpPr>
            <a:spLocks noGrp="1"/>
          </p:cNvSpPr>
          <p:nvPr>
            <p:ph type="dt" sz="half" idx="10"/>
          </p:nvPr>
        </p:nvSpPr>
        <p:spPr/>
        <p:txBody>
          <a:bodyPr/>
          <a:lstStyle/>
          <a:p>
            <a:fld id="{100B6B0B-50E2-48E2-A1F4-3C4F8426B541}" type="datetimeFigureOut">
              <a:rPr lang="en-CA" smtClean="0"/>
              <a:t>02/03/2016</a:t>
            </a:fld>
            <a:endParaRPr lang="en-CA"/>
          </a:p>
        </p:txBody>
      </p:sp>
      <p:sp>
        <p:nvSpPr>
          <p:cNvPr id="6" name="Espace réservé du pied de page 5"/>
          <p:cNvSpPr>
            <a:spLocks noGrp="1"/>
          </p:cNvSpPr>
          <p:nvPr>
            <p:ph type="ftr" sz="quarter" idx="11"/>
          </p:nvPr>
        </p:nvSpPr>
        <p:spPr/>
        <p:txBody>
          <a:bodyPr/>
          <a:lstStyle/>
          <a:p>
            <a:endParaRPr lang="en-CA"/>
          </a:p>
        </p:txBody>
      </p:sp>
      <p:sp>
        <p:nvSpPr>
          <p:cNvPr id="7" name="Espace réservé du numéro de diapositive 6"/>
          <p:cNvSpPr>
            <a:spLocks noGrp="1"/>
          </p:cNvSpPr>
          <p:nvPr>
            <p:ph type="sldNum" sz="quarter" idx="12"/>
          </p:nvPr>
        </p:nvSpPr>
        <p:spPr/>
        <p:txBody>
          <a:bodyPr/>
          <a:lstStyle/>
          <a:p>
            <a:fld id="{6C106932-69BE-4930-A8A9-A4CA3F653D68}" type="slidenum">
              <a:rPr lang="en-CA" smtClean="0"/>
              <a:t>‹N°›</a:t>
            </a:fld>
            <a:endParaRPr lang="en-CA"/>
          </a:p>
        </p:txBody>
      </p:sp>
    </p:spTree>
    <p:extLst>
      <p:ext uri="{BB962C8B-B14F-4D97-AF65-F5344CB8AC3E}">
        <p14:creationId xmlns:p14="http://schemas.microsoft.com/office/powerpoint/2010/main" val="2459007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CA"/>
          </a:p>
        </p:txBody>
      </p:sp>
      <p:sp>
        <p:nvSpPr>
          <p:cNvPr id="7" name="Espace réservé de la date 6"/>
          <p:cNvSpPr>
            <a:spLocks noGrp="1"/>
          </p:cNvSpPr>
          <p:nvPr>
            <p:ph type="dt" sz="half" idx="10"/>
          </p:nvPr>
        </p:nvSpPr>
        <p:spPr/>
        <p:txBody>
          <a:bodyPr/>
          <a:lstStyle/>
          <a:p>
            <a:fld id="{100B6B0B-50E2-48E2-A1F4-3C4F8426B541}" type="datetimeFigureOut">
              <a:rPr lang="en-CA" smtClean="0"/>
              <a:t>02/03/2016</a:t>
            </a:fld>
            <a:endParaRPr lang="en-CA"/>
          </a:p>
        </p:txBody>
      </p:sp>
      <p:sp>
        <p:nvSpPr>
          <p:cNvPr id="8" name="Espace réservé du pied de page 7"/>
          <p:cNvSpPr>
            <a:spLocks noGrp="1"/>
          </p:cNvSpPr>
          <p:nvPr>
            <p:ph type="ftr" sz="quarter" idx="11"/>
          </p:nvPr>
        </p:nvSpPr>
        <p:spPr/>
        <p:txBody>
          <a:bodyPr/>
          <a:lstStyle/>
          <a:p>
            <a:endParaRPr lang="en-CA"/>
          </a:p>
        </p:txBody>
      </p:sp>
      <p:sp>
        <p:nvSpPr>
          <p:cNvPr id="9" name="Espace réservé du numéro de diapositive 8"/>
          <p:cNvSpPr>
            <a:spLocks noGrp="1"/>
          </p:cNvSpPr>
          <p:nvPr>
            <p:ph type="sldNum" sz="quarter" idx="12"/>
          </p:nvPr>
        </p:nvSpPr>
        <p:spPr/>
        <p:txBody>
          <a:bodyPr/>
          <a:lstStyle/>
          <a:p>
            <a:fld id="{6C106932-69BE-4930-A8A9-A4CA3F653D68}" type="slidenum">
              <a:rPr lang="en-CA" smtClean="0"/>
              <a:t>‹N°›</a:t>
            </a:fld>
            <a:endParaRPr lang="en-CA"/>
          </a:p>
        </p:txBody>
      </p:sp>
    </p:spTree>
    <p:extLst>
      <p:ext uri="{BB962C8B-B14F-4D97-AF65-F5344CB8AC3E}">
        <p14:creationId xmlns:p14="http://schemas.microsoft.com/office/powerpoint/2010/main" val="2048402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CA"/>
          </a:p>
        </p:txBody>
      </p:sp>
      <p:sp>
        <p:nvSpPr>
          <p:cNvPr id="3" name="Espace réservé de la date 2"/>
          <p:cNvSpPr>
            <a:spLocks noGrp="1"/>
          </p:cNvSpPr>
          <p:nvPr>
            <p:ph type="dt" sz="half" idx="10"/>
          </p:nvPr>
        </p:nvSpPr>
        <p:spPr/>
        <p:txBody>
          <a:bodyPr/>
          <a:lstStyle/>
          <a:p>
            <a:fld id="{100B6B0B-50E2-48E2-A1F4-3C4F8426B541}" type="datetimeFigureOut">
              <a:rPr lang="en-CA" smtClean="0"/>
              <a:t>02/03/2016</a:t>
            </a:fld>
            <a:endParaRPr lang="en-CA"/>
          </a:p>
        </p:txBody>
      </p:sp>
      <p:sp>
        <p:nvSpPr>
          <p:cNvPr id="4" name="Espace réservé du pied de page 3"/>
          <p:cNvSpPr>
            <a:spLocks noGrp="1"/>
          </p:cNvSpPr>
          <p:nvPr>
            <p:ph type="ftr" sz="quarter" idx="11"/>
          </p:nvPr>
        </p:nvSpPr>
        <p:spPr/>
        <p:txBody>
          <a:bodyPr/>
          <a:lstStyle/>
          <a:p>
            <a:endParaRPr lang="en-CA"/>
          </a:p>
        </p:txBody>
      </p:sp>
      <p:sp>
        <p:nvSpPr>
          <p:cNvPr id="5" name="Espace réservé du numéro de diapositive 4"/>
          <p:cNvSpPr>
            <a:spLocks noGrp="1"/>
          </p:cNvSpPr>
          <p:nvPr>
            <p:ph type="sldNum" sz="quarter" idx="12"/>
          </p:nvPr>
        </p:nvSpPr>
        <p:spPr/>
        <p:txBody>
          <a:bodyPr/>
          <a:lstStyle/>
          <a:p>
            <a:fld id="{6C106932-69BE-4930-A8A9-A4CA3F653D68}" type="slidenum">
              <a:rPr lang="en-CA" smtClean="0"/>
              <a:t>‹N°›</a:t>
            </a:fld>
            <a:endParaRPr lang="en-CA"/>
          </a:p>
        </p:txBody>
      </p:sp>
    </p:spTree>
    <p:extLst>
      <p:ext uri="{BB962C8B-B14F-4D97-AF65-F5344CB8AC3E}">
        <p14:creationId xmlns:p14="http://schemas.microsoft.com/office/powerpoint/2010/main" val="3252094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00B6B0B-50E2-48E2-A1F4-3C4F8426B541}" type="datetimeFigureOut">
              <a:rPr lang="en-CA" smtClean="0"/>
              <a:t>02/03/2016</a:t>
            </a:fld>
            <a:endParaRPr lang="en-CA"/>
          </a:p>
        </p:txBody>
      </p:sp>
      <p:sp>
        <p:nvSpPr>
          <p:cNvPr id="3" name="Espace réservé du pied de page 2"/>
          <p:cNvSpPr>
            <a:spLocks noGrp="1"/>
          </p:cNvSpPr>
          <p:nvPr>
            <p:ph type="ftr" sz="quarter" idx="11"/>
          </p:nvPr>
        </p:nvSpPr>
        <p:spPr/>
        <p:txBody>
          <a:bodyPr/>
          <a:lstStyle/>
          <a:p>
            <a:endParaRPr lang="en-CA"/>
          </a:p>
        </p:txBody>
      </p:sp>
      <p:sp>
        <p:nvSpPr>
          <p:cNvPr id="4" name="Espace réservé du numéro de diapositive 3"/>
          <p:cNvSpPr>
            <a:spLocks noGrp="1"/>
          </p:cNvSpPr>
          <p:nvPr>
            <p:ph type="sldNum" sz="quarter" idx="12"/>
          </p:nvPr>
        </p:nvSpPr>
        <p:spPr/>
        <p:txBody>
          <a:bodyPr/>
          <a:lstStyle/>
          <a:p>
            <a:fld id="{6C106932-69BE-4930-A8A9-A4CA3F653D68}" type="slidenum">
              <a:rPr lang="en-CA" smtClean="0"/>
              <a:t>‹N°›</a:t>
            </a:fld>
            <a:endParaRPr lang="en-CA"/>
          </a:p>
        </p:txBody>
      </p:sp>
    </p:spTree>
    <p:extLst>
      <p:ext uri="{BB962C8B-B14F-4D97-AF65-F5344CB8AC3E}">
        <p14:creationId xmlns:p14="http://schemas.microsoft.com/office/powerpoint/2010/main" val="3543858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00B6B0B-50E2-48E2-A1F4-3C4F8426B541}" type="datetimeFigureOut">
              <a:rPr lang="en-CA" smtClean="0"/>
              <a:t>02/03/2016</a:t>
            </a:fld>
            <a:endParaRPr lang="en-CA"/>
          </a:p>
        </p:txBody>
      </p:sp>
      <p:sp>
        <p:nvSpPr>
          <p:cNvPr id="6" name="Espace réservé du pied de page 5"/>
          <p:cNvSpPr>
            <a:spLocks noGrp="1"/>
          </p:cNvSpPr>
          <p:nvPr>
            <p:ph type="ftr" sz="quarter" idx="11"/>
          </p:nvPr>
        </p:nvSpPr>
        <p:spPr/>
        <p:txBody>
          <a:bodyPr/>
          <a:lstStyle/>
          <a:p>
            <a:endParaRPr lang="en-CA"/>
          </a:p>
        </p:txBody>
      </p:sp>
      <p:sp>
        <p:nvSpPr>
          <p:cNvPr id="7" name="Espace réservé du numéro de diapositive 6"/>
          <p:cNvSpPr>
            <a:spLocks noGrp="1"/>
          </p:cNvSpPr>
          <p:nvPr>
            <p:ph type="sldNum" sz="quarter" idx="12"/>
          </p:nvPr>
        </p:nvSpPr>
        <p:spPr/>
        <p:txBody>
          <a:bodyPr/>
          <a:lstStyle/>
          <a:p>
            <a:fld id="{6C106932-69BE-4930-A8A9-A4CA3F653D68}" type="slidenum">
              <a:rPr lang="en-CA" smtClean="0"/>
              <a:t>‹N°›</a:t>
            </a:fld>
            <a:endParaRPr lang="en-CA"/>
          </a:p>
        </p:txBody>
      </p:sp>
    </p:spTree>
    <p:extLst>
      <p:ext uri="{BB962C8B-B14F-4D97-AF65-F5344CB8AC3E}">
        <p14:creationId xmlns:p14="http://schemas.microsoft.com/office/powerpoint/2010/main" val="1594976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C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00B6B0B-50E2-48E2-A1F4-3C4F8426B541}" type="datetimeFigureOut">
              <a:rPr lang="en-CA" smtClean="0"/>
              <a:t>02/03/2016</a:t>
            </a:fld>
            <a:endParaRPr lang="en-CA"/>
          </a:p>
        </p:txBody>
      </p:sp>
      <p:sp>
        <p:nvSpPr>
          <p:cNvPr id="6" name="Espace réservé du pied de page 5"/>
          <p:cNvSpPr>
            <a:spLocks noGrp="1"/>
          </p:cNvSpPr>
          <p:nvPr>
            <p:ph type="ftr" sz="quarter" idx="11"/>
          </p:nvPr>
        </p:nvSpPr>
        <p:spPr/>
        <p:txBody>
          <a:bodyPr/>
          <a:lstStyle/>
          <a:p>
            <a:endParaRPr lang="en-CA"/>
          </a:p>
        </p:txBody>
      </p:sp>
      <p:sp>
        <p:nvSpPr>
          <p:cNvPr id="7" name="Espace réservé du numéro de diapositive 6"/>
          <p:cNvSpPr>
            <a:spLocks noGrp="1"/>
          </p:cNvSpPr>
          <p:nvPr>
            <p:ph type="sldNum" sz="quarter" idx="12"/>
          </p:nvPr>
        </p:nvSpPr>
        <p:spPr/>
        <p:txBody>
          <a:bodyPr/>
          <a:lstStyle/>
          <a:p>
            <a:fld id="{6C106932-69BE-4930-A8A9-A4CA3F653D68}" type="slidenum">
              <a:rPr lang="en-CA" smtClean="0"/>
              <a:t>‹N°›</a:t>
            </a:fld>
            <a:endParaRPr lang="en-CA"/>
          </a:p>
        </p:txBody>
      </p:sp>
    </p:spTree>
    <p:extLst>
      <p:ext uri="{BB962C8B-B14F-4D97-AF65-F5344CB8AC3E}">
        <p14:creationId xmlns:p14="http://schemas.microsoft.com/office/powerpoint/2010/main" val="2986860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CA"/>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CA"/>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0B6B0B-50E2-48E2-A1F4-3C4F8426B541}" type="datetimeFigureOut">
              <a:rPr lang="en-CA" smtClean="0"/>
              <a:t>02/03/2016</a:t>
            </a:fld>
            <a:endParaRPr lang="en-CA"/>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106932-69BE-4930-A8A9-A4CA3F653D68}" type="slidenum">
              <a:rPr lang="en-CA" smtClean="0"/>
              <a:t>‹N°›</a:t>
            </a:fld>
            <a:endParaRPr lang="en-CA"/>
          </a:p>
        </p:txBody>
      </p:sp>
    </p:spTree>
    <p:extLst>
      <p:ext uri="{BB962C8B-B14F-4D97-AF65-F5344CB8AC3E}">
        <p14:creationId xmlns:p14="http://schemas.microsoft.com/office/powerpoint/2010/main" val="3523544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CA" dirty="0" smtClean="0"/>
              <a:t>Vocabulaire de la santé</a:t>
            </a:r>
            <a:endParaRPr lang="en-CA" dirty="0"/>
          </a:p>
        </p:txBody>
      </p:sp>
      <p:sp>
        <p:nvSpPr>
          <p:cNvPr id="3" name="Sous-titre 2"/>
          <p:cNvSpPr>
            <a:spLocks noGrp="1"/>
          </p:cNvSpPr>
          <p:nvPr>
            <p:ph type="subTitle" idx="1"/>
          </p:nvPr>
        </p:nvSpPr>
        <p:spPr/>
        <p:txBody>
          <a:bodyPr/>
          <a:lstStyle/>
          <a:p>
            <a:r>
              <a:rPr lang="fr-CA" dirty="0" smtClean="0">
                <a:solidFill>
                  <a:schemeClr val="tx2"/>
                </a:solidFill>
              </a:rPr>
              <a:t>Liste </a:t>
            </a:r>
            <a:r>
              <a:rPr lang="fr-CA" dirty="0" smtClean="0">
                <a:solidFill>
                  <a:schemeClr val="tx2"/>
                </a:solidFill>
              </a:rPr>
              <a:t>9</a:t>
            </a:r>
            <a:endParaRPr lang="en-CA" dirty="0">
              <a:solidFill>
                <a:schemeClr val="tx2"/>
              </a:solidFill>
            </a:endParaRPr>
          </a:p>
        </p:txBody>
      </p:sp>
    </p:spTree>
    <p:extLst>
      <p:ext uri="{BB962C8B-B14F-4D97-AF65-F5344CB8AC3E}">
        <p14:creationId xmlns:p14="http://schemas.microsoft.com/office/powerpoint/2010/main" val="1697527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Éternuement</a:t>
            </a:r>
            <a:endParaRPr lang="en-CA" dirty="0"/>
          </a:p>
        </p:txBody>
      </p:sp>
      <p:sp>
        <p:nvSpPr>
          <p:cNvPr id="3" name="Espace réservé du contenu 2"/>
          <p:cNvSpPr>
            <a:spLocks noGrp="1"/>
          </p:cNvSpPr>
          <p:nvPr>
            <p:ph idx="1"/>
          </p:nvPr>
        </p:nvSpPr>
        <p:spPr>
          <a:xfrm>
            <a:off x="467544" y="1628800"/>
            <a:ext cx="8229600" cy="4525963"/>
          </a:xfrm>
        </p:spPr>
        <p:txBody>
          <a:bodyPr>
            <a:normAutofit/>
          </a:bodyPr>
          <a:lstStyle/>
          <a:p>
            <a:pPr marL="0" indent="0" algn="ctr">
              <a:buNone/>
            </a:pPr>
            <a:r>
              <a:rPr lang="fr-FR" dirty="0"/>
              <a:t>Expulsion d’air par la bouche et par le nez, causée par une irritation de la muqueuse nasale, qui se fait de façon brusque et </a:t>
            </a:r>
            <a:r>
              <a:rPr lang="fr-FR" dirty="0" smtClean="0"/>
              <a:t>automatique</a:t>
            </a:r>
            <a:r>
              <a:rPr lang="fr-FR" dirty="0" smtClean="0"/>
              <a:t>.</a:t>
            </a:r>
            <a:endParaRPr lang="fr-CA" dirty="0"/>
          </a:p>
          <a:p>
            <a:pPr marL="0" indent="0">
              <a:buNone/>
            </a:pPr>
            <a:endParaRPr lang="fr-FR" dirty="0" smtClean="0"/>
          </a:p>
          <a:p>
            <a:pPr marL="0" indent="0">
              <a:buNone/>
            </a:pPr>
            <a:endParaRPr lang="fr-CA" dirty="0">
              <a:solidFill>
                <a:srgbClr val="FF0000"/>
              </a:solidFill>
            </a:endParaRPr>
          </a:p>
          <a:p>
            <a:pPr marL="0" indent="0">
              <a:buNone/>
            </a:pPr>
            <a:endParaRPr lang="fr-FR" dirty="0" smtClean="0"/>
          </a:p>
          <a:p>
            <a:pPr marL="0" indent="0" algn="just">
              <a:buNone/>
            </a:pPr>
            <a:endParaRPr lang="fr-CA" dirty="0" smtClean="0">
              <a:solidFill>
                <a:srgbClr val="FF0000"/>
              </a:solidFill>
            </a:endParaRPr>
          </a:p>
          <a:p>
            <a:pPr marL="0" indent="0" algn="ctr">
              <a:buNone/>
            </a:pPr>
            <a:endParaRPr lang="fr-CA" dirty="0"/>
          </a:p>
          <a:p>
            <a:pPr marL="0" indent="0" algn="just">
              <a:buNone/>
            </a:pPr>
            <a:endParaRPr lang="fr-CA" dirty="0">
              <a:solidFill>
                <a:schemeClr val="tx2"/>
              </a:solidFill>
            </a:endParaRPr>
          </a:p>
          <a:p>
            <a:pPr marL="0" indent="0" algn="ctr">
              <a:buNone/>
            </a:pPr>
            <a:endParaRPr lang="fr-CA" dirty="0"/>
          </a:p>
        </p:txBody>
      </p:sp>
    </p:spTree>
    <p:extLst>
      <p:ext uri="{BB962C8B-B14F-4D97-AF65-F5344CB8AC3E}">
        <p14:creationId xmlns:p14="http://schemas.microsoft.com/office/powerpoint/2010/main" val="3267686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Étourdissement</a:t>
            </a:r>
            <a:endParaRPr lang="en-CA" dirty="0"/>
          </a:p>
        </p:txBody>
      </p:sp>
      <p:sp>
        <p:nvSpPr>
          <p:cNvPr id="3" name="Espace réservé du contenu 2"/>
          <p:cNvSpPr>
            <a:spLocks noGrp="1"/>
          </p:cNvSpPr>
          <p:nvPr>
            <p:ph idx="1"/>
          </p:nvPr>
        </p:nvSpPr>
        <p:spPr/>
        <p:txBody>
          <a:bodyPr/>
          <a:lstStyle/>
          <a:p>
            <a:pPr marL="0" indent="0" algn="ctr">
              <a:buNone/>
            </a:pPr>
            <a:r>
              <a:rPr lang="fr-FR" dirty="0"/>
              <a:t>Trouble caractérisé par une sensation d’engourdissement, de vertige et une perte de conscience passagère.</a:t>
            </a:r>
            <a:endParaRPr lang="fr-CA" dirty="0"/>
          </a:p>
          <a:p>
            <a:pPr marL="0" indent="0">
              <a:buNone/>
            </a:pPr>
            <a:endParaRPr lang="fr-FR" dirty="0" smtClean="0">
              <a:solidFill>
                <a:srgbClr val="FF0000"/>
              </a:solidFill>
            </a:endParaRPr>
          </a:p>
          <a:p>
            <a:pPr marL="0" indent="0">
              <a:buNone/>
            </a:pPr>
            <a:r>
              <a:rPr lang="fr-FR" dirty="0" smtClean="0">
                <a:solidFill>
                  <a:srgbClr val="FF0000"/>
                </a:solidFill>
              </a:rPr>
              <a:t>Synonymes: malaise</a:t>
            </a:r>
            <a:r>
              <a:rPr lang="fr-FR" dirty="0">
                <a:solidFill>
                  <a:srgbClr val="FF0000"/>
                </a:solidFill>
              </a:rPr>
              <a:t>, vertige, avoir le tournis</a:t>
            </a:r>
            <a:endParaRPr lang="fr-CA" dirty="0">
              <a:solidFill>
                <a:srgbClr val="FF0000"/>
              </a:solidFill>
            </a:endParaRPr>
          </a:p>
          <a:p>
            <a:pPr marL="0" indent="0">
              <a:buNone/>
            </a:pPr>
            <a:endParaRPr lang="fr-CA" dirty="0">
              <a:solidFill>
                <a:srgbClr val="FF0000"/>
              </a:solidFill>
            </a:endParaRPr>
          </a:p>
          <a:p>
            <a:pPr marL="0" indent="0">
              <a:buNone/>
            </a:pPr>
            <a:endParaRPr lang="fr-CA" dirty="0">
              <a:solidFill>
                <a:schemeClr val="tx2"/>
              </a:solidFill>
            </a:endParaRPr>
          </a:p>
          <a:p>
            <a:pPr marL="0" indent="0" algn="ctr">
              <a:buNone/>
            </a:pPr>
            <a:endParaRPr lang="en-CA" dirty="0">
              <a:solidFill>
                <a:srgbClr val="FF0000"/>
              </a:solidFill>
            </a:endParaRPr>
          </a:p>
          <a:p>
            <a:pPr marL="0" indent="0" algn="ctr">
              <a:buNone/>
            </a:pPr>
            <a:endParaRPr lang="fr-CA" dirty="0" smtClean="0"/>
          </a:p>
          <a:p>
            <a:pPr marL="0" indent="0" algn="ctr">
              <a:buNone/>
            </a:pPr>
            <a:endParaRPr lang="en-CA" dirty="0"/>
          </a:p>
        </p:txBody>
      </p:sp>
    </p:spTree>
    <p:extLst>
      <p:ext uri="{BB962C8B-B14F-4D97-AF65-F5344CB8AC3E}">
        <p14:creationId xmlns:p14="http://schemas.microsoft.com/office/powerpoint/2010/main" val="836853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Hématome</a:t>
            </a:r>
            <a:endParaRPr lang="en-CA" dirty="0"/>
          </a:p>
        </p:txBody>
      </p:sp>
      <p:sp>
        <p:nvSpPr>
          <p:cNvPr id="3" name="Espace réservé du contenu 2"/>
          <p:cNvSpPr>
            <a:spLocks noGrp="1"/>
          </p:cNvSpPr>
          <p:nvPr>
            <p:ph idx="1"/>
          </p:nvPr>
        </p:nvSpPr>
        <p:spPr>
          <a:xfrm>
            <a:off x="467544" y="1556792"/>
            <a:ext cx="8229600" cy="4525963"/>
          </a:xfrm>
        </p:spPr>
        <p:txBody>
          <a:bodyPr/>
          <a:lstStyle/>
          <a:p>
            <a:pPr marL="0" indent="0" algn="ctr">
              <a:buNone/>
            </a:pPr>
            <a:r>
              <a:rPr lang="fr-FR" dirty="0"/>
              <a:t>Épanchement sanguin dans un tissu provoqué par la rupture d’un vaisseau.</a:t>
            </a:r>
            <a:endParaRPr lang="fr-CA" dirty="0"/>
          </a:p>
          <a:p>
            <a:pPr marL="0" indent="0">
              <a:buNone/>
            </a:pPr>
            <a:r>
              <a:rPr lang="fr-FR" dirty="0" smtClean="0">
                <a:solidFill>
                  <a:srgbClr val="FF0000"/>
                </a:solidFill>
              </a:rPr>
              <a:t>Synonymes: </a:t>
            </a:r>
            <a:r>
              <a:rPr lang="fr-FR" dirty="0">
                <a:solidFill>
                  <a:srgbClr val="FF0000"/>
                </a:solidFill>
              </a:rPr>
              <a:t>bosse, contusion, ecchymose, mâchure, </a:t>
            </a:r>
            <a:r>
              <a:rPr lang="fr-FR" dirty="0" smtClean="0">
                <a:solidFill>
                  <a:srgbClr val="FF0000"/>
                </a:solidFill>
              </a:rPr>
              <a:t>meurtrissure</a:t>
            </a:r>
            <a:r>
              <a:rPr lang="fr-FR" dirty="0">
                <a:solidFill>
                  <a:srgbClr val="FF0000"/>
                </a:solidFill>
              </a:rPr>
              <a:t>,</a:t>
            </a:r>
            <a:r>
              <a:rPr lang="fr-FR" dirty="0" smtClean="0">
                <a:solidFill>
                  <a:srgbClr val="FF0000"/>
                </a:solidFill>
              </a:rPr>
              <a:t> bleu</a:t>
            </a:r>
            <a:r>
              <a:rPr lang="fr-FR" dirty="0">
                <a:solidFill>
                  <a:srgbClr val="FF0000"/>
                </a:solidFill>
              </a:rPr>
              <a:t>.</a:t>
            </a:r>
            <a:endParaRPr lang="fr-CA" dirty="0">
              <a:solidFill>
                <a:srgbClr val="FF0000"/>
              </a:solidFill>
            </a:endParaRPr>
          </a:p>
          <a:p>
            <a:r>
              <a:rPr lang="fr-FR" dirty="0">
                <a:solidFill>
                  <a:srgbClr val="FF0000"/>
                </a:solidFill>
              </a:rPr>
              <a:t>QUÉBEC, FAMILIER – poque, prune.</a:t>
            </a:r>
            <a:endParaRPr lang="fr-CA" dirty="0">
              <a:solidFill>
                <a:srgbClr val="FF0000"/>
              </a:solidFill>
            </a:endParaRPr>
          </a:p>
          <a:p>
            <a:pPr marL="0" indent="0">
              <a:buNone/>
            </a:pPr>
            <a:endParaRPr lang="fr-FR" dirty="0" smtClean="0">
              <a:solidFill>
                <a:schemeClr val="tx2"/>
              </a:solidFill>
            </a:endParaRPr>
          </a:p>
          <a:p>
            <a:pPr marL="0" indent="0" algn="just">
              <a:buNone/>
            </a:pPr>
            <a:endParaRPr lang="fr-CA" dirty="0"/>
          </a:p>
          <a:p>
            <a:pPr marL="0" indent="0" algn="just">
              <a:buNone/>
            </a:pPr>
            <a:endParaRPr lang="fr-CA" dirty="0" smtClean="0"/>
          </a:p>
          <a:p>
            <a:pPr marL="0" indent="0" algn="ctr">
              <a:buNone/>
            </a:pPr>
            <a:endParaRPr lang="fr-CA" dirty="0"/>
          </a:p>
          <a:p>
            <a:pPr marL="0" indent="0" algn="just">
              <a:buNone/>
            </a:pPr>
            <a:endParaRPr lang="en-CA" dirty="0">
              <a:solidFill>
                <a:srgbClr val="FF0000"/>
              </a:solidFill>
            </a:endParaRPr>
          </a:p>
          <a:p>
            <a:pPr marL="0" indent="0" algn="just">
              <a:buNone/>
            </a:pPr>
            <a:endParaRPr lang="fr-CA" dirty="0" smtClean="0">
              <a:solidFill>
                <a:schemeClr val="tx2"/>
              </a:solidFill>
            </a:endParaRPr>
          </a:p>
          <a:p>
            <a:pPr marL="0" indent="0" algn="just">
              <a:buNone/>
            </a:pPr>
            <a:endParaRPr lang="en-CA" dirty="0">
              <a:solidFill>
                <a:schemeClr val="tx2"/>
              </a:solidFill>
            </a:endParaRPr>
          </a:p>
        </p:txBody>
      </p:sp>
    </p:spTree>
    <p:extLst>
      <p:ext uri="{BB962C8B-B14F-4D97-AF65-F5344CB8AC3E}">
        <p14:creationId xmlns:p14="http://schemas.microsoft.com/office/powerpoint/2010/main" val="3947676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Hémorragie</a:t>
            </a:r>
            <a:endParaRPr lang="en-CA" dirty="0"/>
          </a:p>
        </p:txBody>
      </p:sp>
      <p:sp>
        <p:nvSpPr>
          <p:cNvPr id="3" name="Espace réservé du contenu 2"/>
          <p:cNvSpPr>
            <a:spLocks noGrp="1"/>
          </p:cNvSpPr>
          <p:nvPr>
            <p:ph idx="1"/>
          </p:nvPr>
        </p:nvSpPr>
        <p:spPr/>
        <p:txBody>
          <a:bodyPr>
            <a:normAutofit/>
          </a:bodyPr>
          <a:lstStyle/>
          <a:p>
            <a:pPr marL="0" indent="0" algn="ctr">
              <a:buNone/>
            </a:pPr>
            <a:r>
              <a:rPr lang="fr-FR" dirty="0"/>
              <a:t>Écoulement de sang hors des vaisseaux sanguins.</a:t>
            </a:r>
            <a:endParaRPr lang="fr-CA" dirty="0" smtClean="0">
              <a:solidFill>
                <a:srgbClr val="FF0000"/>
              </a:solidFill>
            </a:endParaRPr>
          </a:p>
          <a:p>
            <a:pPr marL="0" indent="0" algn="just">
              <a:buNone/>
            </a:pPr>
            <a:endParaRPr lang="en-CA" dirty="0">
              <a:solidFill>
                <a:srgbClr val="FF0000"/>
              </a:solidFill>
            </a:endParaRPr>
          </a:p>
          <a:p>
            <a:pPr marL="0" indent="0" algn="just">
              <a:buNone/>
            </a:pPr>
            <a:endParaRPr lang="fr-CA" dirty="0">
              <a:solidFill>
                <a:srgbClr val="FF0000"/>
              </a:solidFill>
            </a:endParaRPr>
          </a:p>
          <a:p>
            <a:pPr marL="0" indent="0" algn="ctr">
              <a:buNone/>
            </a:pPr>
            <a:endParaRPr lang="en-CA" dirty="0"/>
          </a:p>
        </p:txBody>
      </p:sp>
    </p:spTree>
    <p:extLst>
      <p:ext uri="{BB962C8B-B14F-4D97-AF65-F5344CB8AC3E}">
        <p14:creationId xmlns:p14="http://schemas.microsoft.com/office/powerpoint/2010/main" val="2804359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Réglementation</a:t>
            </a:r>
            <a:endParaRPr lang="en-CA" dirty="0"/>
          </a:p>
        </p:txBody>
      </p:sp>
      <p:sp>
        <p:nvSpPr>
          <p:cNvPr id="3" name="Espace réservé du contenu 2"/>
          <p:cNvSpPr>
            <a:spLocks noGrp="1"/>
          </p:cNvSpPr>
          <p:nvPr>
            <p:ph idx="1"/>
          </p:nvPr>
        </p:nvSpPr>
        <p:spPr/>
        <p:txBody>
          <a:bodyPr>
            <a:normAutofit/>
          </a:bodyPr>
          <a:lstStyle/>
          <a:p>
            <a:pPr marL="0" indent="0" algn="ctr">
              <a:buNone/>
            </a:pPr>
            <a:r>
              <a:rPr lang="fr-FR" dirty="0"/>
              <a:t>Ensemble des mesures légales, de règlements, de prescriptions concernant un domaine </a:t>
            </a:r>
            <a:r>
              <a:rPr lang="fr-FR" dirty="0" smtClean="0"/>
              <a:t>particulier.</a:t>
            </a:r>
            <a:endParaRPr lang="fr-CA" dirty="0"/>
          </a:p>
          <a:p>
            <a:pPr marL="0" indent="0" algn="ctr">
              <a:buNone/>
            </a:pPr>
            <a:endParaRPr lang="fr-CA" dirty="0">
              <a:solidFill>
                <a:schemeClr val="tx2"/>
              </a:solidFill>
            </a:endParaRPr>
          </a:p>
          <a:p>
            <a:pPr marL="0" indent="0" algn="ctr">
              <a:buNone/>
            </a:pPr>
            <a:endParaRPr lang="fr-CA" dirty="0"/>
          </a:p>
          <a:p>
            <a:pPr marL="0" indent="0" algn="just">
              <a:buNone/>
            </a:pPr>
            <a:endParaRPr lang="fr-CA" dirty="0" smtClean="0">
              <a:solidFill>
                <a:srgbClr val="FF0000"/>
              </a:solidFill>
            </a:endParaRPr>
          </a:p>
        </p:txBody>
      </p:sp>
    </p:spTree>
    <p:extLst>
      <p:ext uri="{BB962C8B-B14F-4D97-AF65-F5344CB8AC3E}">
        <p14:creationId xmlns:p14="http://schemas.microsoft.com/office/powerpoint/2010/main" val="4203098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Hémoglobine</a:t>
            </a:r>
            <a:endParaRPr lang="en-CA" dirty="0"/>
          </a:p>
        </p:txBody>
      </p:sp>
      <p:sp>
        <p:nvSpPr>
          <p:cNvPr id="3" name="Espace réservé du contenu 2"/>
          <p:cNvSpPr>
            <a:spLocks noGrp="1"/>
          </p:cNvSpPr>
          <p:nvPr>
            <p:ph idx="1"/>
          </p:nvPr>
        </p:nvSpPr>
        <p:spPr/>
        <p:txBody>
          <a:bodyPr>
            <a:normAutofit/>
          </a:bodyPr>
          <a:lstStyle/>
          <a:p>
            <a:pPr marL="0" indent="0" algn="ctr">
              <a:buNone/>
            </a:pPr>
            <a:r>
              <a:rPr lang="fr-FR" dirty="0"/>
              <a:t>Pigment des globules rouges du sang constitué d’une substance protéique contenant du fer et assurant le transport de l’oxygène et du gaz carbonique entre les poumons et les cellules de l’organisme.</a:t>
            </a:r>
            <a:endParaRPr lang="fr-CA" dirty="0"/>
          </a:p>
          <a:p>
            <a:pPr marL="0" indent="0">
              <a:buNone/>
            </a:pPr>
            <a:endParaRPr lang="fr-FR" dirty="0" smtClean="0">
              <a:solidFill>
                <a:schemeClr val="tx2"/>
              </a:solidFill>
            </a:endParaRPr>
          </a:p>
          <a:p>
            <a:pPr marL="0" indent="0">
              <a:buNone/>
            </a:pPr>
            <a:r>
              <a:rPr lang="fr-FR" dirty="0" smtClean="0">
                <a:solidFill>
                  <a:schemeClr val="tx2"/>
                </a:solidFill>
              </a:rPr>
              <a:t>Épithètes: </a:t>
            </a:r>
            <a:r>
              <a:rPr lang="fr-FR" dirty="0" err="1">
                <a:solidFill>
                  <a:schemeClr val="tx2"/>
                </a:solidFill>
              </a:rPr>
              <a:t>foetale</a:t>
            </a:r>
            <a:r>
              <a:rPr lang="fr-FR" dirty="0">
                <a:solidFill>
                  <a:schemeClr val="tx2"/>
                </a:solidFill>
              </a:rPr>
              <a:t>, modifiée, normale</a:t>
            </a:r>
            <a:endParaRPr lang="fr-CA" dirty="0">
              <a:solidFill>
                <a:schemeClr val="tx2"/>
              </a:solidFill>
            </a:endParaRPr>
          </a:p>
          <a:p>
            <a:pPr marL="0" indent="0" algn="ctr">
              <a:buNone/>
            </a:pPr>
            <a:endParaRPr lang="fr-CA" dirty="0"/>
          </a:p>
          <a:p>
            <a:pPr marL="0" indent="0" algn="just">
              <a:buNone/>
            </a:pPr>
            <a:endParaRPr lang="en-CA" dirty="0">
              <a:solidFill>
                <a:srgbClr val="FF0000"/>
              </a:solidFill>
            </a:endParaRPr>
          </a:p>
          <a:p>
            <a:pPr marL="0" indent="0" algn="just">
              <a:buNone/>
            </a:pPr>
            <a:endParaRPr lang="fr-CA" dirty="0"/>
          </a:p>
        </p:txBody>
      </p:sp>
    </p:spTree>
    <p:extLst>
      <p:ext uri="{BB962C8B-B14F-4D97-AF65-F5344CB8AC3E}">
        <p14:creationId xmlns:p14="http://schemas.microsoft.com/office/powerpoint/2010/main" val="2770153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Céphalée</a:t>
            </a:r>
            <a:endParaRPr lang="en-CA" i="1" dirty="0"/>
          </a:p>
        </p:txBody>
      </p:sp>
      <p:sp>
        <p:nvSpPr>
          <p:cNvPr id="3" name="Espace réservé du contenu 2"/>
          <p:cNvSpPr>
            <a:spLocks noGrp="1"/>
          </p:cNvSpPr>
          <p:nvPr>
            <p:ph idx="1"/>
          </p:nvPr>
        </p:nvSpPr>
        <p:spPr>
          <a:xfrm>
            <a:off x="467544" y="1556792"/>
            <a:ext cx="8229600" cy="4525963"/>
          </a:xfrm>
        </p:spPr>
        <p:txBody>
          <a:bodyPr>
            <a:normAutofit/>
          </a:bodyPr>
          <a:lstStyle/>
          <a:p>
            <a:pPr marL="0" indent="0" algn="ctr">
              <a:buNone/>
            </a:pPr>
            <a:r>
              <a:rPr lang="fr-FR" dirty="0"/>
              <a:t>Mal de tête.</a:t>
            </a:r>
            <a:endParaRPr lang="fr-CA" dirty="0"/>
          </a:p>
          <a:p>
            <a:pPr marL="0" indent="0">
              <a:buNone/>
            </a:pPr>
            <a:r>
              <a:rPr lang="fr-FR" dirty="0" smtClean="0">
                <a:solidFill>
                  <a:srgbClr val="FF0000"/>
                </a:solidFill>
              </a:rPr>
              <a:t>Synonymes: mal </a:t>
            </a:r>
            <a:r>
              <a:rPr lang="fr-FR" dirty="0">
                <a:solidFill>
                  <a:srgbClr val="FF0000"/>
                </a:solidFill>
              </a:rPr>
              <a:t>de tête, migraine. </a:t>
            </a:r>
            <a:endParaRPr lang="fr-FR" dirty="0" smtClean="0">
              <a:solidFill>
                <a:srgbClr val="FF0000"/>
              </a:solidFill>
            </a:endParaRPr>
          </a:p>
          <a:p>
            <a:pPr marL="0" indent="0">
              <a:buNone/>
            </a:pPr>
            <a:r>
              <a:rPr lang="fr-FR" dirty="0" smtClean="0">
                <a:solidFill>
                  <a:srgbClr val="FF0000"/>
                </a:solidFill>
              </a:rPr>
              <a:t>QUÉBEC</a:t>
            </a:r>
            <a:r>
              <a:rPr lang="fr-FR" dirty="0">
                <a:solidFill>
                  <a:srgbClr val="FF0000"/>
                </a:solidFill>
              </a:rPr>
              <a:t>, FAMILIER – mal de bloc. </a:t>
            </a:r>
            <a:endParaRPr lang="fr-FR" dirty="0" smtClean="0">
              <a:solidFill>
                <a:srgbClr val="FF0000"/>
              </a:solidFill>
            </a:endParaRPr>
          </a:p>
          <a:p>
            <a:pPr marL="0" indent="0">
              <a:buNone/>
            </a:pPr>
            <a:r>
              <a:rPr lang="fr-FR" dirty="0" smtClean="0">
                <a:solidFill>
                  <a:srgbClr val="FF0000"/>
                </a:solidFill>
              </a:rPr>
              <a:t>MÉDECINE </a:t>
            </a:r>
            <a:r>
              <a:rPr lang="fr-FR" dirty="0">
                <a:solidFill>
                  <a:srgbClr val="FF0000"/>
                </a:solidFill>
              </a:rPr>
              <a:t>– céphalalgie, encéphalalgie.</a:t>
            </a:r>
            <a:endParaRPr lang="fr-CA" dirty="0">
              <a:solidFill>
                <a:srgbClr val="FF0000"/>
              </a:solidFill>
            </a:endParaRPr>
          </a:p>
          <a:p>
            <a:pPr marL="0" indent="0">
              <a:buNone/>
            </a:pPr>
            <a:r>
              <a:rPr lang="fr-FR" dirty="0" smtClean="0">
                <a:solidFill>
                  <a:schemeClr val="tx2"/>
                </a:solidFill>
              </a:rPr>
              <a:t>Épithète: </a:t>
            </a:r>
            <a:r>
              <a:rPr lang="fr-FR" dirty="0">
                <a:solidFill>
                  <a:schemeClr val="tx2"/>
                </a:solidFill>
              </a:rPr>
              <a:t>chronique, invalidante, </a:t>
            </a:r>
            <a:r>
              <a:rPr lang="fr-FR" dirty="0" smtClean="0">
                <a:solidFill>
                  <a:schemeClr val="tx2"/>
                </a:solidFill>
              </a:rPr>
              <a:t>persistante, fréquente</a:t>
            </a:r>
            <a:endParaRPr lang="fr-CA" dirty="0">
              <a:solidFill>
                <a:schemeClr val="tx2"/>
              </a:solidFill>
            </a:endParaRPr>
          </a:p>
          <a:p>
            <a:pPr marL="0" indent="0">
              <a:buNone/>
            </a:pPr>
            <a:endParaRPr lang="fr-CA" dirty="0"/>
          </a:p>
          <a:p>
            <a:pPr marL="0" indent="0" algn="ctr">
              <a:buNone/>
            </a:pPr>
            <a:endParaRPr lang="fr-CA" dirty="0">
              <a:solidFill>
                <a:schemeClr val="tx2"/>
              </a:solidFill>
            </a:endParaRPr>
          </a:p>
        </p:txBody>
      </p:sp>
    </p:spTree>
    <p:extLst>
      <p:ext uri="{BB962C8B-B14F-4D97-AF65-F5344CB8AC3E}">
        <p14:creationId xmlns:p14="http://schemas.microsoft.com/office/powerpoint/2010/main" val="636197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Césarienne</a:t>
            </a:r>
            <a:endParaRPr lang="en-CA" dirty="0"/>
          </a:p>
        </p:txBody>
      </p:sp>
      <p:sp>
        <p:nvSpPr>
          <p:cNvPr id="3" name="Espace réservé du contenu 2"/>
          <p:cNvSpPr>
            <a:spLocks noGrp="1"/>
          </p:cNvSpPr>
          <p:nvPr>
            <p:ph idx="1"/>
          </p:nvPr>
        </p:nvSpPr>
        <p:spPr/>
        <p:txBody>
          <a:bodyPr>
            <a:normAutofit/>
          </a:bodyPr>
          <a:lstStyle/>
          <a:p>
            <a:pPr marL="0" indent="0" algn="ctr">
              <a:buNone/>
            </a:pPr>
            <a:r>
              <a:rPr lang="fr-FR" dirty="0"/>
              <a:t>Opération chirurgicale par laquelle le fœtus est extrait de l’utérus par incision de l’abdomen quand l’accouchement est impossible par les voies naturelles.</a:t>
            </a:r>
            <a:endParaRPr lang="fr-CA" dirty="0"/>
          </a:p>
          <a:p>
            <a:pPr marL="0" indent="0">
              <a:buNone/>
            </a:pPr>
            <a:endParaRPr lang="fr-FR" dirty="0" smtClean="0"/>
          </a:p>
          <a:p>
            <a:pPr marL="0" indent="0">
              <a:buNone/>
            </a:pPr>
            <a:r>
              <a:rPr lang="fr-FR" dirty="0" smtClean="0">
                <a:solidFill>
                  <a:schemeClr val="tx2"/>
                </a:solidFill>
              </a:rPr>
              <a:t>Épithète: </a:t>
            </a:r>
            <a:r>
              <a:rPr lang="fr-FR" dirty="0">
                <a:solidFill>
                  <a:schemeClr val="tx2"/>
                </a:solidFill>
              </a:rPr>
              <a:t>planifiée</a:t>
            </a:r>
            <a:endParaRPr lang="fr-CA" dirty="0">
              <a:solidFill>
                <a:schemeClr val="tx2"/>
              </a:solidFill>
            </a:endParaRPr>
          </a:p>
          <a:p>
            <a:pPr marL="0" indent="0">
              <a:buNone/>
            </a:pPr>
            <a:endParaRPr lang="fr-FR" dirty="0" smtClean="0"/>
          </a:p>
          <a:p>
            <a:pPr marL="0" indent="0" algn="ctr">
              <a:buNone/>
            </a:pPr>
            <a:endParaRPr lang="fr-CA" dirty="0"/>
          </a:p>
          <a:p>
            <a:pPr marL="0" indent="0" algn="ctr">
              <a:buNone/>
            </a:pPr>
            <a:endParaRPr lang="fr-CA" dirty="0"/>
          </a:p>
          <a:p>
            <a:pPr marL="0" indent="0" algn="just">
              <a:buNone/>
            </a:pPr>
            <a:endParaRPr lang="en-CA" dirty="0">
              <a:solidFill>
                <a:srgbClr val="FF0000"/>
              </a:solidFill>
            </a:endParaRPr>
          </a:p>
        </p:txBody>
      </p:sp>
    </p:spTree>
    <p:extLst>
      <p:ext uri="{BB962C8B-B14F-4D97-AF65-F5344CB8AC3E}">
        <p14:creationId xmlns:p14="http://schemas.microsoft.com/office/powerpoint/2010/main" val="955374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Débilité</a:t>
            </a:r>
            <a:endParaRPr lang="en-CA" dirty="0"/>
          </a:p>
        </p:txBody>
      </p:sp>
      <p:sp>
        <p:nvSpPr>
          <p:cNvPr id="3" name="Espace réservé du contenu 2"/>
          <p:cNvSpPr>
            <a:spLocks noGrp="1"/>
          </p:cNvSpPr>
          <p:nvPr>
            <p:ph idx="1"/>
          </p:nvPr>
        </p:nvSpPr>
        <p:spPr/>
        <p:txBody>
          <a:bodyPr/>
          <a:lstStyle/>
          <a:p>
            <a:pPr marL="0" indent="0" algn="ctr">
              <a:buNone/>
            </a:pPr>
            <a:r>
              <a:rPr lang="fr-FR" dirty="0"/>
              <a:t>État dû à une déficience des facultés intellectuelles. </a:t>
            </a:r>
            <a:endParaRPr lang="fr-FR" dirty="0" smtClean="0"/>
          </a:p>
          <a:p>
            <a:pPr marL="0" indent="0" algn="just">
              <a:buNone/>
            </a:pPr>
            <a:endParaRPr lang="fr-FR" dirty="0" smtClean="0">
              <a:solidFill>
                <a:schemeClr val="tx2"/>
              </a:solidFill>
            </a:endParaRPr>
          </a:p>
          <a:p>
            <a:pPr marL="0" indent="0" algn="just">
              <a:buNone/>
            </a:pPr>
            <a:r>
              <a:rPr lang="fr-FR" dirty="0" smtClean="0">
                <a:solidFill>
                  <a:schemeClr val="tx2"/>
                </a:solidFill>
              </a:rPr>
              <a:t>Épithètes: mentale</a:t>
            </a:r>
            <a:r>
              <a:rPr lang="fr-FR" dirty="0">
                <a:solidFill>
                  <a:schemeClr val="tx2"/>
                </a:solidFill>
              </a:rPr>
              <a:t>, congénitale (qui existe dès la naissance), profonde</a:t>
            </a:r>
            <a:endParaRPr lang="fr-CA" dirty="0">
              <a:solidFill>
                <a:schemeClr val="tx2"/>
              </a:solidFill>
            </a:endParaRPr>
          </a:p>
          <a:p>
            <a:pPr marL="0" indent="0" algn="just">
              <a:buNone/>
            </a:pPr>
            <a:endParaRPr lang="fr-CA" dirty="0" smtClean="0"/>
          </a:p>
          <a:p>
            <a:pPr marL="0" indent="0" algn="just">
              <a:buNone/>
            </a:pPr>
            <a:endParaRPr lang="fr-CA" dirty="0"/>
          </a:p>
          <a:p>
            <a:pPr marL="0" indent="0" algn="just">
              <a:buNone/>
            </a:pPr>
            <a:endParaRPr lang="fr-CA" dirty="0" smtClean="0"/>
          </a:p>
          <a:p>
            <a:pPr marL="0" indent="0" algn="ctr">
              <a:buNone/>
            </a:pPr>
            <a:endParaRPr lang="fr-CA" dirty="0" smtClean="0"/>
          </a:p>
          <a:p>
            <a:pPr marL="0" indent="0" algn="just">
              <a:buNone/>
            </a:pPr>
            <a:endParaRPr lang="fr-CA" dirty="0" smtClean="0"/>
          </a:p>
          <a:p>
            <a:pPr marL="0" indent="0" algn="ctr">
              <a:buNone/>
            </a:pPr>
            <a:endParaRPr lang="en-CA" dirty="0"/>
          </a:p>
        </p:txBody>
      </p:sp>
    </p:spTree>
    <p:extLst>
      <p:ext uri="{BB962C8B-B14F-4D97-AF65-F5344CB8AC3E}">
        <p14:creationId xmlns:p14="http://schemas.microsoft.com/office/powerpoint/2010/main" val="285615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Décubitus dorsal</a:t>
            </a:r>
            <a:endParaRPr lang="en-CA" i="1" dirty="0"/>
          </a:p>
        </p:txBody>
      </p:sp>
      <p:sp>
        <p:nvSpPr>
          <p:cNvPr id="3" name="Espace réservé du contenu 2"/>
          <p:cNvSpPr>
            <a:spLocks noGrp="1"/>
          </p:cNvSpPr>
          <p:nvPr>
            <p:ph idx="1"/>
          </p:nvPr>
        </p:nvSpPr>
        <p:spPr>
          <a:xfrm>
            <a:off x="467544" y="1556792"/>
            <a:ext cx="8229600" cy="4525963"/>
          </a:xfrm>
        </p:spPr>
        <p:txBody>
          <a:bodyPr/>
          <a:lstStyle/>
          <a:p>
            <a:pPr marL="0" indent="0" algn="ctr">
              <a:buNone/>
            </a:pPr>
            <a:r>
              <a:rPr lang="fr-FR" dirty="0"/>
              <a:t>Attitude du corps lorsqu’il repose sur un plan horizontal. </a:t>
            </a:r>
            <a:endParaRPr lang="fr-FR" dirty="0" smtClean="0"/>
          </a:p>
          <a:p>
            <a:pPr marL="0" indent="0">
              <a:buNone/>
            </a:pPr>
            <a:endParaRPr lang="fr-FR" dirty="0" smtClean="0"/>
          </a:p>
          <a:p>
            <a:pPr marL="0" indent="0" algn="ctr">
              <a:buNone/>
            </a:pPr>
            <a:endParaRPr lang="fr-CA" dirty="0">
              <a:solidFill>
                <a:schemeClr val="tx2"/>
              </a:solidFill>
            </a:endParaRPr>
          </a:p>
          <a:p>
            <a:pPr marL="0" indent="0" algn="just">
              <a:buNone/>
            </a:pPr>
            <a:endParaRPr lang="fr-CA" dirty="0">
              <a:solidFill>
                <a:schemeClr val="tx2"/>
              </a:solidFill>
            </a:endParaRPr>
          </a:p>
          <a:p>
            <a:pPr marL="0" indent="0" algn="just">
              <a:buNone/>
            </a:pPr>
            <a:endParaRPr lang="fr-CA" dirty="0">
              <a:solidFill>
                <a:schemeClr val="tx2"/>
              </a:solidFill>
            </a:endParaRPr>
          </a:p>
          <a:p>
            <a:pPr marL="0" indent="0" algn="ctr">
              <a:buNone/>
            </a:pPr>
            <a:endParaRPr lang="fr-CA" dirty="0"/>
          </a:p>
          <a:p>
            <a:pPr marL="0" indent="0" algn="just">
              <a:buNone/>
            </a:pPr>
            <a:endParaRPr lang="fr-CA" dirty="0" smtClean="0">
              <a:solidFill>
                <a:schemeClr val="tx2"/>
              </a:solidFill>
            </a:endParaRPr>
          </a:p>
          <a:p>
            <a:pPr marL="0" indent="0" algn="ctr">
              <a:buNone/>
            </a:pPr>
            <a:endParaRPr lang="fr-CA" dirty="0">
              <a:solidFill>
                <a:schemeClr val="tx2"/>
              </a:solidFill>
            </a:endParaRPr>
          </a:p>
        </p:txBody>
      </p:sp>
    </p:spTree>
    <p:extLst>
      <p:ext uri="{BB962C8B-B14F-4D97-AF65-F5344CB8AC3E}">
        <p14:creationId xmlns:p14="http://schemas.microsoft.com/office/powerpoint/2010/main" val="320882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Éclisse</a:t>
            </a:r>
            <a:endParaRPr lang="en-CA" dirty="0"/>
          </a:p>
        </p:txBody>
      </p:sp>
      <p:sp>
        <p:nvSpPr>
          <p:cNvPr id="3" name="Espace réservé du contenu 2"/>
          <p:cNvSpPr>
            <a:spLocks noGrp="1"/>
          </p:cNvSpPr>
          <p:nvPr>
            <p:ph idx="1"/>
          </p:nvPr>
        </p:nvSpPr>
        <p:spPr>
          <a:xfrm>
            <a:off x="467544" y="1556792"/>
            <a:ext cx="8229600" cy="4525963"/>
          </a:xfrm>
        </p:spPr>
        <p:txBody>
          <a:bodyPr>
            <a:normAutofit/>
          </a:bodyPr>
          <a:lstStyle/>
          <a:p>
            <a:pPr marL="0" indent="0" algn="ctr">
              <a:buNone/>
            </a:pPr>
            <a:r>
              <a:rPr lang="fr-FR" dirty="0" smtClean="0"/>
              <a:t>Plus </a:t>
            </a:r>
            <a:r>
              <a:rPr lang="fr-FR" dirty="0"/>
              <a:t>souvent appelée attelle dans le jargon médical, est une pièce souvent en plastique </a:t>
            </a:r>
            <a:r>
              <a:rPr lang="fr-FR" dirty="0" smtClean="0"/>
              <a:t>rigide qui </a:t>
            </a:r>
            <a:r>
              <a:rPr lang="fr-FR" dirty="0"/>
              <a:t>permet l'immobilisation d'une partie du corps en cas de suspicion de fracture ou de lésion. </a:t>
            </a:r>
            <a:endParaRPr lang="fr-FR" dirty="0" smtClean="0"/>
          </a:p>
          <a:p>
            <a:pPr marL="0" indent="0" algn="ctr">
              <a:buNone/>
            </a:pPr>
            <a:endParaRPr lang="fr-CA" dirty="0" smtClean="0">
              <a:solidFill>
                <a:schemeClr val="tx2"/>
              </a:solidFill>
            </a:endParaRPr>
          </a:p>
          <a:p>
            <a:pPr marL="0" indent="0">
              <a:buNone/>
            </a:pPr>
            <a:endParaRPr lang="fr-CA" dirty="0">
              <a:solidFill>
                <a:schemeClr val="tx2"/>
              </a:solidFill>
            </a:endParaRPr>
          </a:p>
          <a:p>
            <a:pPr marL="0" indent="0" algn="just">
              <a:buNone/>
            </a:pPr>
            <a:endParaRPr lang="fr-CA" dirty="0" smtClean="0">
              <a:solidFill>
                <a:schemeClr val="tx2"/>
              </a:solidFill>
            </a:endParaRPr>
          </a:p>
          <a:p>
            <a:pPr marL="0" indent="0" algn="just">
              <a:buNone/>
            </a:pPr>
            <a:endParaRPr lang="en-CA" dirty="0">
              <a:solidFill>
                <a:schemeClr val="tx2"/>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3374" y="4437112"/>
            <a:ext cx="1333500" cy="1333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10045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Déglutition</a:t>
            </a:r>
            <a:endParaRPr lang="fr-CA" dirty="0"/>
          </a:p>
        </p:txBody>
      </p:sp>
      <p:sp>
        <p:nvSpPr>
          <p:cNvPr id="3" name="Espace réservé du contenu 2"/>
          <p:cNvSpPr>
            <a:spLocks noGrp="1"/>
          </p:cNvSpPr>
          <p:nvPr>
            <p:ph idx="1"/>
          </p:nvPr>
        </p:nvSpPr>
        <p:spPr/>
        <p:txBody>
          <a:bodyPr/>
          <a:lstStyle/>
          <a:p>
            <a:pPr marL="0" indent="0" algn="ctr">
              <a:buNone/>
            </a:pPr>
            <a:r>
              <a:rPr lang="fr-FR" dirty="0"/>
              <a:t>F</a:t>
            </a:r>
            <a:r>
              <a:rPr lang="fr-FR" dirty="0" smtClean="0"/>
              <a:t>ait </a:t>
            </a:r>
            <a:r>
              <a:rPr lang="fr-FR" dirty="0"/>
              <a:t>d'avaler (la salive, les aliments</a:t>
            </a:r>
            <a:r>
              <a:rPr lang="fr-FR" dirty="0" smtClean="0"/>
              <a:t>)</a:t>
            </a:r>
            <a:endParaRPr lang="fr-CA" dirty="0"/>
          </a:p>
          <a:p>
            <a:pPr marL="0" indent="0" algn="just">
              <a:buNone/>
            </a:pPr>
            <a:endParaRPr lang="fr-CA" dirty="0" smtClean="0"/>
          </a:p>
          <a:p>
            <a:pPr marL="0" indent="0" algn="just">
              <a:buNone/>
            </a:pPr>
            <a:r>
              <a:rPr lang="fr-CA" dirty="0" smtClean="0">
                <a:solidFill>
                  <a:srgbClr val="FF0000"/>
                </a:solidFill>
              </a:rPr>
              <a:t>Synonyme:</a:t>
            </a:r>
            <a:r>
              <a:rPr lang="fr-FR" dirty="0" smtClean="0">
                <a:solidFill>
                  <a:srgbClr val="FF0000"/>
                </a:solidFill>
              </a:rPr>
              <a:t> </a:t>
            </a:r>
            <a:r>
              <a:rPr lang="fr-FR" dirty="0">
                <a:solidFill>
                  <a:srgbClr val="FF0000"/>
                </a:solidFill>
              </a:rPr>
              <a:t>avalement	 </a:t>
            </a:r>
            <a:endParaRPr lang="fr-FR" dirty="0" smtClean="0">
              <a:solidFill>
                <a:srgbClr val="FF0000"/>
              </a:solidFill>
            </a:endParaRPr>
          </a:p>
          <a:p>
            <a:pPr marL="0" indent="0">
              <a:buNone/>
            </a:pPr>
            <a:endParaRPr lang="fr-FR" dirty="0" smtClean="0">
              <a:solidFill>
                <a:schemeClr val="tx2"/>
              </a:solidFill>
            </a:endParaRPr>
          </a:p>
          <a:p>
            <a:pPr marL="0" indent="0">
              <a:buNone/>
            </a:pPr>
            <a:r>
              <a:rPr lang="fr-FR" dirty="0" smtClean="0">
                <a:solidFill>
                  <a:schemeClr val="tx2"/>
                </a:solidFill>
              </a:rPr>
              <a:t>Épithète: </a:t>
            </a:r>
            <a:r>
              <a:rPr lang="fr-FR" dirty="0">
                <a:solidFill>
                  <a:schemeClr val="tx2"/>
                </a:solidFill>
              </a:rPr>
              <a:t>salivaire</a:t>
            </a:r>
            <a:endParaRPr lang="fr-CA" dirty="0">
              <a:solidFill>
                <a:schemeClr val="tx2"/>
              </a:solidFill>
            </a:endParaRPr>
          </a:p>
          <a:p>
            <a:pPr marL="0" indent="0" algn="just">
              <a:buNone/>
            </a:pPr>
            <a:endParaRPr lang="fr-CA" dirty="0">
              <a:solidFill>
                <a:schemeClr val="tx2"/>
              </a:solidFill>
            </a:endParaRPr>
          </a:p>
          <a:p>
            <a:pPr marL="0" indent="0" algn="ctr">
              <a:buNone/>
            </a:pPr>
            <a:endParaRPr lang="fr-CA" dirty="0">
              <a:solidFill>
                <a:schemeClr val="tx2"/>
              </a:solidFill>
            </a:endParaRPr>
          </a:p>
          <a:p>
            <a:pPr marL="0" indent="0">
              <a:buNone/>
            </a:pPr>
            <a:endParaRPr lang="fr-CA" dirty="0"/>
          </a:p>
        </p:txBody>
      </p:sp>
    </p:spTree>
    <p:extLst>
      <p:ext uri="{BB962C8B-B14F-4D97-AF65-F5344CB8AC3E}">
        <p14:creationId xmlns:p14="http://schemas.microsoft.com/office/powerpoint/2010/main" val="32766039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Déshydratation</a:t>
            </a:r>
            <a:endParaRPr lang="fr-CA" dirty="0"/>
          </a:p>
        </p:txBody>
      </p:sp>
      <p:sp>
        <p:nvSpPr>
          <p:cNvPr id="3" name="Espace réservé du contenu 2"/>
          <p:cNvSpPr>
            <a:spLocks noGrp="1"/>
          </p:cNvSpPr>
          <p:nvPr>
            <p:ph idx="1"/>
          </p:nvPr>
        </p:nvSpPr>
        <p:spPr/>
        <p:txBody>
          <a:bodyPr>
            <a:normAutofit/>
          </a:bodyPr>
          <a:lstStyle/>
          <a:p>
            <a:pPr marL="0" indent="0" algn="ctr">
              <a:buNone/>
            </a:pPr>
            <a:r>
              <a:rPr lang="fr-FR" dirty="0"/>
              <a:t>Élimination ou diminution de la teneur en eau du corps</a:t>
            </a:r>
            <a:endParaRPr lang="fr-CA" dirty="0"/>
          </a:p>
          <a:p>
            <a:pPr marL="0" indent="0">
              <a:buNone/>
            </a:pPr>
            <a:endParaRPr lang="fr-FR" dirty="0" smtClean="0"/>
          </a:p>
          <a:p>
            <a:pPr marL="0" indent="0">
              <a:buNone/>
            </a:pPr>
            <a:r>
              <a:rPr lang="fr-FR" dirty="0" smtClean="0">
                <a:solidFill>
                  <a:srgbClr val="FF0000"/>
                </a:solidFill>
              </a:rPr>
              <a:t>Synonymes: Assèchement</a:t>
            </a:r>
            <a:r>
              <a:rPr lang="fr-FR" dirty="0">
                <a:solidFill>
                  <a:srgbClr val="FF0000"/>
                </a:solidFill>
              </a:rPr>
              <a:t>, </a:t>
            </a:r>
            <a:r>
              <a:rPr lang="fr-FR" dirty="0" smtClean="0">
                <a:solidFill>
                  <a:srgbClr val="FF0000"/>
                </a:solidFill>
              </a:rPr>
              <a:t>dessèchement</a:t>
            </a:r>
            <a:endParaRPr lang="fr-CA" dirty="0">
              <a:solidFill>
                <a:srgbClr val="FF0000"/>
              </a:solidFill>
            </a:endParaRPr>
          </a:p>
          <a:p>
            <a:pPr marL="0" indent="0">
              <a:buNone/>
            </a:pPr>
            <a:endParaRPr lang="fr-FR" dirty="0" smtClean="0"/>
          </a:p>
          <a:p>
            <a:pPr marL="0" indent="0">
              <a:buNone/>
            </a:pPr>
            <a:r>
              <a:rPr lang="fr-FR" dirty="0" smtClean="0">
                <a:solidFill>
                  <a:schemeClr val="tx2"/>
                </a:solidFill>
              </a:rPr>
              <a:t>Épithète: complète</a:t>
            </a:r>
            <a:r>
              <a:rPr lang="fr-FR" dirty="0">
                <a:solidFill>
                  <a:schemeClr val="tx2"/>
                </a:solidFill>
              </a:rPr>
              <a:t>, aiguë, intracellulaire</a:t>
            </a:r>
            <a:endParaRPr lang="fr-CA" dirty="0">
              <a:solidFill>
                <a:schemeClr val="tx2"/>
              </a:solidFill>
            </a:endParaRPr>
          </a:p>
        </p:txBody>
      </p:sp>
    </p:spTree>
    <p:extLst>
      <p:ext uri="{BB962C8B-B14F-4D97-AF65-F5344CB8AC3E}">
        <p14:creationId xmlns:p14="http://schemas.microsoft.com/office/powerpoint/2010/main" val="33027050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Fémur</a:t>
            </a:r>
            <a:endParaRPr lang="fr-CA" dirty="0"/>
          </a:p>
        </p:txBody>
      </p:sp>
      <p:sp>
        <p:nvSpPr>
          <p:cNvPr id="3" name="Espace réservé du contenu 2"/>
          <p:cNvSpPr>
            <a:spLocks noGrp="1"/>
          </p:cNvSpPr>
          <p:nvPr>
            <p:ph idx="1"/>
          </p:nvPr>
        </p:nvSpPr>
        <p:spPr/>
        <p:txBody>
          <a:bodyPr>
            <a:normAutofit/>
          </a:bodyPr>
          <a:lstStyle/>
          <a:p>
            <a:pPr marL="0" indent="0" algn="ctr">
              <a:buNone/>
            </a:pPr>
            <a:r>
              <a:rPr lang="fr-FR" dirty="0"/>
              <a:t>Os long qui constitue le squelette de la cuisse, le plus fort de tous les os du corps</a:t>
            </a:r>
            <a:endParaRPr lang="fr-CA" dirty="0"/>
          </a:p>
          <a:p>
            <a:pPr marL="0" indent="0">
              <a:buNone/>
            </a:pPr>
            <a:endParaRPr lang="fr-FR" dirty="0">
              <a:solidFill>
                <a:srgbClr val="FF0000"/>
              </a:solidFill>
            </a:endParaRPr>
          </a:p>
          <a:p>
            <a:pPr marL="0" indent="0">
              <a:buNone/>
            </a:pPr>
            <a:r>
              <a:rPr lang="fr-FR" dirty="0">
                <a:solidFill>
                  <a:srgbClr val="FF0000"/>
                </a:solidFill>
              </a:rPr>
              <a:t>Synonyme: cuisse</a:t>
            </a:r>
            <a:endParaRPr lang="fr-CA" dirty="0">
              <a:solidFill>
                <a:srgbClr val="FF0000"/>
              </a:solidFill>
            </a:endParaRPr>
          </a:p>
          <a:p>
            <a:pPr marL="0" indent="0">
              <a:buNone/>
            </a:pPr>
            <a:endParaRPr lang="fr-FR" dirty="0"/>
          </a:p>
          <a:p>
            <a:pPr marL="0" indent="0">
              <a:buNone/>
            </a:pPr>
            <a:r>
              <a:rPr lang="fr-FR" dirty="0">
                <a:solidFill>
                  <a:schemeClr val="accent1"/>
                </a:solidFill>
              </a:rPr>
              <a:t>Épithètes: gauche, droit, court</a:t>
            </a:r>
            <a:endParaRPr lang="fr-CA" dirty="0">
              <a:solidFill>
                <a:schemeClr val="accent1"/>
              </a:solidFill>
            </a:endParaRPr>
          </a:p>
          <a:p>
            <a:pPr marL="0" indent="0">
              <a:buNone/>
            </a:pPr>
            <a:endParaRPr lang="fr-CA" dirty="0"/>
          </a:p>
        </p:txBody>
      </p:sp>
    </p:spTree>
    <p:extLst>
      <p:ext uri="{BB962C8B-B14F-4D97-AF65-F5344CB8AC3E}">
        <p14:creationId xmlns:p14="http://schemas.microsoft.com/office/powerpoint/2010/main" val="1719849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Phlébite</a:t>
            </a:r>
            <a:endParaRPr lang="fr-CA" dirty="0"/>
          </a:p>
        </p:txBody>
      </p:sp>
      <p:sp>
        <p:nvSpPr>
          <p:cNvPr id="3" name="Espace réservé du contenu 2"/>
          <p:cNvSpPr>
            <a:spLocks noGrp="1"/>
          </p:cNvSpPr>
          <p:nvPr>
            <p:ph idx="1"/>
          </p:nvPr>
        </p:nvSpPr>
        <p:spPr/>
        <p:txBody>
          <a:bodyPr/>
          <a:lstStyle/>
          <a:p>
            <a:pPr marL="0" indent="0" algn="ctr">
              <a:buNone/>
            </a:pPr>
            <a:r>
              <a:rPr lang="fr-FR" dirty="0"/>
              <a:t>Inflammation d’une veine causée par un caillot de sang qui bloque la circulation sanguine. </a:t>
            </a:r>
            <a:endParaRPr lang="fr-CA" dirty="0"/>
          </a:p>
          <a:p>
            <a:pPr marL="0" indent="0">
              <a:buNone/>
            </a:pPr>
            <a:endParaRPr lang="fr-CA" dirty="0"/>
          </a:p>
        </p:txBody>
      </p:sp>
    </p:spTree>
    <p:extLst>
      <p:ext uri="{BB962C8B-B14F-4D97-AF65-F5344CB8AC3E}">
        <p14:creationId xmlns:p14="http://schemas.microsoft.com/office/powerpoint/2010/main" val="19760897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Résection</a:t>
            </a:r>
            <a:endParaRPr lang="fr-CA" dirty="0"/>
          </a:p>
        </p:txBody>
      </p:sp>
      <p:sp>
        <p:nvSpPr>
          <p:cNvPr id="3" name="Espace réservé du contenu 2"/>
          <p:cNvSpPr>
            <a:spLocks noGrp="1"/>
          </p:cNvSpPr>
          <p:nvPr>
            <p:ph idx="1"/>
          </p:nvPr>
        </p:nvSpPr>
        <p:spPr/>
        <p:txBody>
          <a:bodyPr>
            <a:normAutofit/>
          </a:bodyPr>
          <a:lstStyle/>
          <a:p>
            <a:pPr marL="0" indent="0" algn="ctr">
              <a:buNone/>
            </a:pPr>
            <a:r>
              <a:rPr lang="fr-CA" dirty="0"/>
              <a:t>Une résection est un retrait chirurgical d'une partie d'organe ou d'un tissu pathologique comme une tumeur </a:t>
            </a:r>
          </a:p>
          <a:p>
            <a:pPr marL="0" indent="0" algn="just">
              <a:buNone/>
            </a:pPr>
            <a:r>
              <a:rPr lang="fr-FR" dirty="0" smtClean="0">
                <a:solidFill>
                  <a:srgbClr val="FF0000"/>
                </a:solidFill>
              </a:rPr>
              <a:t>Synonymes</a:t>
            </a:r>
            <a:r>
              <a:rPr lang="fr-FR" dirty="0" smtClean="0">
                <a:solidFill>
                  <a:srgbClr val="FF0000"/>
                </a:solidFill>
              </a:rPr>
              <a:t>: </a:t>
            </a:r>
            <a:r>
              <a:rPr lang="fr-CA" dirty="0" smtClean="0">
                <a:solidFill>
                  <a:srgbClr val="FF0000"/>
                </a:solidFill>
              </a:rPr>
              <a:t>ablation</a:t>
            </a:r>
            <a:endParaRPr lang="fr-CA" dirty="0">
              <a:solidFill>
                <a:srgbClr val="FF0000"/>
              </a:solidFill>
            </a:endParaRPr>
          </a:p>
          <a:p>
            <a:pPr marL="0" indent="0">
              <a:buNone/>
            </a:pPr>
            <a:r>
              <a:rPr lang="fr-FR" dirty="0" smtClean="0">
                <a:solidFill>
                  <a:schemeClr val="tx2"/>
                </a:solidFill>
              </a:rPr>
              <a:t>Épithètes: </a:t>
            </a:r>
            <a:r>
              <a:rPr lang="fr-CA" dirty="0" smtClean="0">
                <a:solidFill>
                  <a:schemeClr val="tx2"/>
                </a:solidFill>
              </a:rPr>
              <a:t>chirurgicale, hépatique</a:t>
            </a:r>
            <a:r>
              <a:rPr lang="fr-CA" smtClean="0">
                <a:solidFill>
                  <a:schemeClr val="tx2"/>
                </a:solidFill>
              </a:rPr>
              <a:t>, digestive</a:t>
            </a:r>
            <a:endParaRPr lang="fr-CA" dirty="0">
              <a:solidFill>
                <a:schemeClr val="tx2"/>
              </a:solidFill>
            </a:endParaRPr>
          </a:p>
          <a:p>
            <a:pPr marL="0" indent="0">
              <a:buNone/>
            </a:pPr>
            <a:endParaRPr lang="fr-CA" dirty="0"/>
          </a:p>
        </p:txBody>
      </p:sp>
    </p:spTree>
    <p:extLst>
      <p:ext uri="{BB962C8B-B14F-4D97-AF65-F5344CB8AC3E}">
        <p14:creationId xmlns:p14="http://schemas.microsoft.com/office/powerpoint/2010/main" val="7137446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Sécrétion</a:t>
            </a:r>
            <a:endParaRPr lang="fr-CA" dirty="0"/>
          </a:p>
        </p:txBody>
      </p:sp>
      <p:sp>
        <p:nvSpPr>
          <p:cNvPr id="3" name="Espace réservé du contenu 2"/>
          <p:cNvSpPr>
            <a:spLocks noGrp="1"/>
          </p:cNvSpPr>
          <p:nvPr>
            <p:ph idx="1"/>
          </p:nvPr>
        </p:nvSpPr>
        <p:spPr/>
        <p:txBody>
          <a:bodyPr/>
          <a:lstStyle/>
          <a:p>
            <a:pPr marL="0" indent="0" algn="ctr">
              <a:buNone/>
            </a:pPr>
            <a:r>
              <a:rPr lang="fr-FR" dirty="0"/>
              <a:t>F</a:t>
            </a:r>
            <a:r>
              <a:rPr lang="fr-FR" dirty="0" smtClean="0"/>
              <a:t>ait </a:t>
            </a:r>
            <a:r>
              <a:rPr lang="fr-FR" dirty="0"/>
              <a:t>de produire une substance</a:t>
            </a:r>
            <a:endParaRPr lang="fr-CA" dirty="0"/>
          </a:p>
          <a:p>
            <a:pPr marL="0" indent="0">
              <a:buNone/>
            </a:pPr>
            <a:endParaRPr lang="fr-CA" dirty="0"/>
          </a:p>
        </p:txBody>
      </p:sp>
    </p:spTree>
    <p:extLst>
      <p:ext uri="{BB962C8B-B14F-4D97-AF65-F5344CB8AC3E}">
        <p14:creationId xmlns:p14="http://schemas.microsoft.com/office/powerpoint/2010/main" val="2695896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Électrocardiogramme</a:t>
            </a:r>
            <a:endParaRPr lang="en-CA" dirty="0"/>
          </a:p>
        </p:txBody>
      </p:sp>
      <p:sp>
        <p:nvSpPr>
          <p:cNvPr id="3" name="Espace réservé du contenu 2"/>
          <p:cNvSpPr>
            <a:spLocks noGrp="1"/>
          </p:cNvSpPr>
          <p:nvPr>
            <p:ph idx="1"/>
          </p:nvPr>
        </p:nvSpPr>
        <p:spPr>
          <a:xfrm>
            <a:off x="467544" y="1556792"/>
            <a:ext cx="8229600" cy="4525963"/>
          </a:xfrm>
        </p:spPr>
        <p:txBody>
          <a:bodyPr>
            <a:normAutofit/>
          </a:bodyPr>
          <a:lstStyle/>
          <a:p>
            <a:pPr marL="0" indent="0" algn="ctr">
              <a:buNone/>
            </a:pPr>
            <a:r>
              <a:rPr lang="fr-FR" dirty="0"/>
              <a:t>Tracé produit par un électrocardiographe, enregistrant l’activité électrique du cœur, employé pour diagnostiquer les affections du myocarde et les problèmes d’arythmie.</a:t>
            </a:r>
            <a:endParaRPr lang="fr-CA" dirty="0"/>
          </a:p>
          <a:p>
            <a:pPr marL="0" indent="0" algn="ctr">
              <a:buNone/>
            </a:pPr>
            <a:endParaRPr lang="fr-CA" dirty="0"/>
          </a:p>
          <a:p>
            <a:pPr marL="0" indent="0" algn="just">
              <a:buNone/>
            </a:pPr>
            <a:endParaRPr lang="fr-CA" dirty="0">
              <a:solidFill>
                <a:srgbClr val="FF0000"/>
              </a:solidFill>
            </a:endParaRPr>
          </a:p>
        </p:txBody>
      </p:sp>
    </p:spTree>
    <p:extLst>
      <p:ext uri="{BB962C8B-B14F-4D97-AF65-F5344CB8AC3E}">
        <p14:creationId xmlns:p14="http://schemas.microsoft.com/office/powerpoint/2010/main" val="2158240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Épiderme</a:t>
            </a:r>
            <a:endParaRPr lang="en-CA" dirty="0"/>
          </a:p>
        </p:txBody>
      </p:sp>
      <p:sp>
        <p:nvSpPr>
          <p:cNvPr id="3" name="Espace réservé du contenu 2"/>
          <p:cNvSpPr>
            <a:spLocks noGrp="1"/>
          </p:cNvSpPr>
          <p:nvPr>
            <p:ph idx="1"/>
          </p:nvPr>
        </p:nvSpPr>
        <p:spPr/>
        <p:txBody>
          <a:bodyPr>
            <a:normAutofit/>
          </a:bodyPr>
          <a:lstStyle/>
          <a:p>
            <a:pPr marL="0" indent="0" algn="ctr">
              <a:buNone/>
            </a:pPr>
            <a:r>
              <a:rPr lang="fr-FR" dirty="0"/>
              <a:t>Couche externe de la </a:t>
            </a:r>
            <a:r>
              <a:rPr lang="fr-FR" dirty="0" smtClean="0"/>
              <a:t>peau</a:t>
            </a:r>
          </a:p>
          <a:p>
            <a:pPr marL="0" indent="0">
              <a:buNone/>
            </a:pPr>
            <a:endParaRPr lang="fr-CA" dirty="0" smtClean="0">
              <a:solidFill>
                <a:schemeClr val="tx2"/>
              </a:solidFill>
            </a:endParaRPr>
          </a:p>
          <a:p>
            <a:pPr marL="0" indent="0">
              <a:buNone/>
            </a:pPr>
            <a:r>
              <a:rPr lang="fr-CA" dirty="0" smtClean="0">
                <a:solidFill>
                  <a:schemeClr val="tx2"/>
                </a:solidFill>
              </a:rPr>
              <a:t>Épithètes</a:t>
            </a:r>
            <a:r>
              <a:rPr lang="fr-CA" dirty="0">
                <a:solidFill>
                  <a:schemeClr val="tx2"/>
                </a:solidFill>
              </a:rPr>
              <a:t>: </a:t>
            </a:r>
            <a:r>
              <a:rPr lang="fr-FR" dirty="0">
                <a:solidFill>
                  <a:schemeClr val="tx2"/>
                </a:solidFill>
              </a:rPr>
              <a:t>sensible, fragile, mince</a:t>
            </a:r>
            <a:endParaRPr lang="fr-CA" dirty="0">
              <a:solidFill>
                <a:schemeClr val="tx2"/>
              </a:solidFill>
            </a:endParaRPr>
          </a:p>
          <a:p>
            <a:pPr marL="0" indent="0" algn="just">
              <a:buNone/>
            </a:pPr>
            <a:endParaRPr lang="fr-CA" dirty="0">
              <a:solidFill>
                <a:schemeClr val="tx2"/>
              </a:solidFill>
            </a:endParaRPr>
          </a:p>
          <a:p>
            <a:pPr marL="0" indent="0">
              <a:buNone/>
            </a:pPr>
            <a:r>
              <a:rPr lang="fr-CA" dirty="0">
                <a:solidFill>
                  <a:srgbClr val="FF0000"/>
                </a:solidFill>
              </a:rPr>
              <a:t>Synonymes: </a:t>
            </a:r>
            <a:r>
              <a:rPr lang="fr-FR" dirty="0">
                <a:solidFill>
                  <a:srgbClr val="FF0000"/>
                </a:solidFill>
              </a:rPr>
              <a:t>peau, </a:t>
            </a:r>
            <a:r>
              <a:rPr lang="fr-FR" dirty="0" smtClean="0">
                <a:solidFill>
                  <a:srgbClr val="FF0000"/>
                </a:solidFill>
              </a:rPr>
              <a:t>tissu </a:t>
            </a:r>
            <a:r>
              <a:rPr lang="fr-FR" dirty="0">
                <a:solidFill>
                  <a:srgbClr val="FF0000"/>
                </a:solidFill>
              </a:rPr>
              <a:t>cutané</a:t>
            </a:r>
            <a:endParaRPr lang="fr-CA" dirty="0" smtClean="0">
              <a:solidFill>
                <a:srgbClr val="FF0000"/>
              </a:solidFill>
            </a:endParaRPr>
          </a:p>
          <a:p>
            <a:pPr marL="0" indent="0" algn="ctr">
              <a:buNone/>
            </a:pPr>
            <a:endParaRPr lang="fr-CA" dirty="0" smtClean="0"/>
          </a:p>
          <a:p>
            <a:pPr marL="0" indent="0" algn="just">
              <a:buNone/>
            </a:pPr>
            <a:endParaRPr lang="fr-CA" dirty="0" smtClean="0">
              <a:solidFill>
                <a:schemeClr val="tx2"/>
              </a:solidFill>
            </a:endParaRPr>
          </a:p>
          <a:p>
            <a:pPr marL="0" indent="0" algn="just">
              <a:buNone/>
            </a:pPr>
            <a:endParaRPr lang="fr-CA" dirty="0" smtClean="0">
              <a:solidFill>
                <a:schemeClr val="tx2"/>
              </a:solidFill>
            </a:endParaRPr>
          </a:p>
          <a:p>
            <a:pPr marL="0" indent="0" algn="just">
              <a:buNone/>
            </a:pPr>
            <a:endParaRPr lang="en-CA" dirty="0"/>
          </a:p>
        </p:txBody>
      </p:sp>
    </p:spTree>
    <p:extLst>
      <p:ext uri="{BB962C8B-B14F-4D97-AF65-F5344CB8AC3E}">
        <p14:creationId xmlns:p14="http://schemas.microsoft.com/office/powerpoint/2010/main" val="527913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Épigastrique</a:t>
            </a:r>
            <a:endParaRPr lang="fr-CA" dirty="0"/>
          </a:p>
        </p:txBody>
      </p:sp>
      <p:sp>
        <p:nvSpPr>
          <p:cNvPr id="3" name="Espace réservé du contenu 2"/>
          <p:cNvSpPr>
            <a:spLocks noGrp="1"/>
          </p:cNvSpPr>
          <p:nvPr>
            <p:ph idx="1"/>
          </p:nvPr>
        </p:nvSpPr>
        <p:spPr/>
        <p:txBody>
          <a:bodyPr>
            <a:normAutofit/>
          </a:bodyPr>
          <a:lstStyle/>
          <a:p>
            <a:pPr marL="0" indent="0" algn="ctr">
              <a:buNone/>
            </a:pPr>
            <a:r>
              <a:rPr lang="fr-FR" dirty="0"/>
              <a:t>Relatif à l’épigastre.</a:t>
            </a:r>
            <a:endParaRPr lang="fr-CA" dirty="0"/>
          </a:p>
          <a:p>
            <a:pPr marL="0" indent="0" algn="ctr">
              <a:buNone/>
            </a:pPr>
            <a:r>
              <a:rPr lang="fr-FR" dirty="0" smtClean="0"/>
              <a:t>Épigastre: Région </a:t>
            </a:r>
            <a:r>
              <a:rPr lang="fr-FR" dirty="0"/>
              <a:t>supérieure de l’abdomen, qui s’étend entre les côtes et l’estomac.</a:t>
            </a:r>
            <a:endParaRPr lang="fr-CA" dirty="0"/>
          </a:p>
          <a:p>
            <a:pPr marL="0" indent="0">
              <a:buNone/>
            </a:pPr>
            <a:r>
              <a:rPr lang="fr-FR" dirty="0" smtClean="0">
                <a:solidFill>
                  <a:srgbClr val="00B050"/>
                </a:solidFill>
              </a:rPr>
              <a:t>Douleur épigastrique, région </a:t>
            </a:r>
            <a:r>
              <a:rPr lang="fr-FR" dirty="0">
                <a:solidFill>
                  <a:srgbClr val="00B050"/>
                </a:solidFill>
              </a:rPr>
              <a:t>épigastrique</a:t>
            </a:r>
            <a:r>
              <a:rPr lang="fr-FR" dirty="0" smtClean="0">
                <a:solidFill>
                  <a:srgbClr val="00B050"/>
                </a:solidFill>
              </a:rPr>
              <a:t>, artère </a:t>
            </a:r>
            <a:r>
              <a:rPr lang="fr-FR" dirty="0">
                <a:solidFill>
                  <a:srgbClr val="00B050"/>
                </a:solidFill>
              </a:rPr>
              <a:t>épigastrique</a:t>
            </a:r>
            <a:r>
              <a:rPr lang="fr-FR" dirty="0" smtClean="0">
                <a:solidFill>
                  <a:srgbClr val="00B050"/>
                </a:solidFill>
              </a:rPr>
              <a:t>, </a:t>
            </a:r>
            <a:r>
              <a:rPr lang="fr-FR" dirty="0">
                <a:solidFill>
                  <a:srgbClr val="00B050"/>
                </a:solidFill>
              </a:rPr>
              <a:t>veine </a:t>
            </a:r>
            <a:r>
              <a:rPr lang="fr-FR" dirty="0" smtClean="0">
                <a:solidFill>
                  <a:srgbClr val="00B050"/>
                </a:solidFill>
              </a:rPr>
              <a:t>épigastrique</a:t>
            </a:r>
            <a:endParaRPr lang="fr-CA" dirty="0">
              <a:solidFill>
                <a:srgbClr val="00B050"/>
              </a:solidFill>
            </a:endParaRPr>
          </a:p>
          <a:p>
            <a:pPr marL="0" indent="0">
              <a:buNone/>
            </a:pPr>
            <a:endParaRPr lang="fr-CA" dirty="0"/>
          </a:p>
        </p:txBody>
      </p:sp>
    </p:spTree>
    <p:extLst>
      <p:ext uri="{BB962C8B-B14F-4D97-AF65-F5344CB8AC3E}">
        <p14:creationId xmlns:p14="http://schemas.microsoft.com/office/powerpoint/2010/main" val="2211151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Épilepsie</a:t>
            </a:r>
            <a:endParaRPr lang="en-CA" dirty="0"/>
          </a:p>
        </p:txBody>
      </p:sp>
      <p:sp>
        <p:nvSpPr>
          <p:cNvPr id="3" name="Espace réservé du contenu 2"/>
          <p:cNvSpPr>
            <a:spLocks noGrp="1"/>
          </p:cNvSpPr>
          <p:nvPr>
            <p:ph idx="1"/>
          </p:nvPr>
        </p:nvSpPr>
        <p:spPr/>
        <p:txBody>
          <a:bodyPr/>
          <a:lstStyle/>
          <a:p>
            <a:pPr marL="0" indent="0" algn="ctr">
              <a:buNone/>
            </a:pPr>
            <a:r>
              <a:rPr lang="fr-FR" dirty="0"/>
              <a:t>Maladie nerveuse qui se manifeste par de brusques crises avec convulsions et perte de </a:t>
            </a:r>
            <a:r>
              <a:rPr lang="fr-FR" dirty="0" smtClean="0"/>
              <a:t>connaissance</a:t>
            </a:r>
            <a:r>
              <a:rPr lang="fr-FR" dirty="0"/>
              <a:t>.</a:t>
            </a:r>
            <a:endParaRPr lang="fr-CA" dirty="0"/>
          </a:p>
          <a:p>
            <a:pPr marL="0" indent="0">
              <a:buNone/>
            </a:pPr>
            <a:endParaRPr lang="fr-FR" dirty="0" smtClean="0">
              <a:solidFill>
                <a:schemeClr val="tx2"/>
              </a:solidFill>
            </a:endParaRPr>
          </a:p>
          <a:p>
            <a:pPr marL="0" indent="0">
              <a:buNone/>
            </a:pPr>
            <a:r>
              <a:rPr lang="fr-FR" dirty="0" smtClean="0">
                <a:solidFill>
                  <a:schemeClr val="tx2"/>
                </a:solidFill>
              </a:rPr>
              <a:t>Épithètes</a:t>
            </a:r>
            <a:r>
              <a:rPr lang="fr-FR" dirty="0" smtClean="0">
                <a:solidFill>
                  <a:schemeClr val="tx2"/>
                </a:solidFill>
              </a:rPr>
              <a:t>: </a:t>
            </a:r>
            <a:r>
              <a:rPr lang="fr-FR" dirty="0">
                <a:solidFill>
                  <a:schemeClr val="tx2"/>
                </a:solidFill>
              </a:rPr>
              <a:t>photosensible, héréditaire, infantile</a:t>
            </a:r>
            <a:endParaRPr lang="fr-CA" dirty="0" smtClean="0">
              <a:solidFill>
                <a:schemeClr val="tx2"/>
              </a:solidFill>
            </a:endParaRPr>
          </a:p>
          <a:p>
            <a:pPr marL="0" indent="0">
              <a:buNone/>
            </a:pPr>
            <a:endParaRPr lang="fr-CA" dirty="0">
              <a:solidFill>
                <a:schemeClr val="tx2"/>
              </a:solidFill>
            </a:endParaRPr>
          </a:p>
          <a:p>
            <a:pPr marL="0" indent="0" algn="just">
              <a:buNone/>
            </a:pPr>
            <a:endParaRPr lang="fr-CA" dirty="0">
              <a:solidFill>
                <a:schemeClr val="tx2"/>
              </a:solidFill>
            </a:endParaRPr>
          </a:p>
          <a:p>
            <a:pPr marL="0" indent="0" algn="just">
              <a:buNone/>
            </a:pPr>
            <a:endParaRPr lang="fr-CA" dirty="0"/>
          </a:p>
          <a:p>
            <a:pPr marL="0" indent="0" algn="just">
              <a:buNone/>
            </a:pPr>
            <a:endParaRPr lang="fr-CA" dirty="0">
              <a:solidFill>
                <a:schemeClr val="tx2"/>
              </a:solidFill>
            </a:endParaRPr>
          </a:p>
          <a:p>
            <a:pPr marL="0" indent="0" algn="just">
              <a:buNone/>
            </a:pPr>
            <a:endParaRPr lang="fr-CA" dirty="0"/>
          </a:p>
          <a:p>
            <a:pPr marL="0" indent="0" algn="just">
              <a:buNone/>
            </a:pPr>
            <a:endParaRPr lang="en-CA" dirty="0"/>
          </a:p>
        </p:txBody>
      </p:sp>
    </p:spTree>
    <p:extLst>
      <p:ext uri="{BB962C8B-B14F-4D97-AF65-F5344CB8AC3E}">
        <p14:creationId xmlns:p14="http://schemas.microsoft.com/office/powerpoint/2010/main" val="2161042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Épine dorsale</a:t>
            </a:r>
            <a:endParaRPr lang="en-CA" dirty="0"/>
          </a:p>
        </p:txBody>
      </p:sp>
      <p:sp>
        <p:nvSpPr>
          <p:cNvPr id="3" name="Espace réservé du contenu 2"/>
          <p:cNvSpPr>
            <a:spLocks noGrp="1"/>
          </p:cNvSpPr>
          <p:nvPr>
            <p:ph idx="1"/>
          </p:nvPr>
        </p:nvSpPr>
        <p:spPr/>
        <p:txBody>
          <a:bodyPr>
            <a:normAutofit/>
          </a:bodyPr>
          <a:lstStyle/>
          <a:p>
            <a:pPr marL="0" indent="0" algn="ctr">
              <a:buNone/>
            </a:pPr>
            <a:r>
              <a:rPr lang="fr-FR" dirty="0"/>
              <a:t>Colonne vertébrale.</a:t>
            </a:r>
            <a:endParaRPr lang="fr-CA" dirty="0"/>
          </a:p>
          <a:p>
            <a:pPr marL="0" indent="0">
              <a:buNone/>
            </a:pPr>
            <a:endParaRPr lang="fr-FR" dirty="0" smtClean="0"/>
          </a:p>
          <a:p>
            <a:pPr marL="0" indent="0" algn="just">
              <a:buNone/>
            </a:pPr>
            <a:endParaRPr lang="fr-FR" dirty="0">
              <a:solidFill>
                <a:schemeClr val="tx2"/>
              </a:solidFill>
            </a:endParaRPr>
          </a:p>
          <a:p>
            <a:pPr marL="0" indent="0">
              <a:buNone/>
            </a:pPr>
            <a:endParaRPr lang="fr-CA" dirty="0">
              <a:solidFill>
                <a:schemeClr val="tx2"/>
              </a:solidFill>
            </a:endParaRPr>
          </a:p>
          <a:p>
            <a:pPr marL="0" indent="0" algn="just">
              <a:buNone/>
            </a:pPr>
            <a:endParaRPr lang="fr-CA" dirty="0">
              <a:solidFill>
                <a:schemeClr val="tx2"/>
              </a:solidFill>
            </a:endParaRPr>
          </a:p>
        </p:txBody>
      </p:sp>
    </p:spTree>
    <p:extLst>
      <p:ext uri="{BB962C8B-B14F-4D97-AF65-F5344CB8AC3E}">
        <p14:creationId xmlns:p14="http://schemas.microsoft.com/office/powerpoint/2010/main" val="3842499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Éruption</a:t>
            </a:r>
            <a:endParaRPr lang="en-CA" dirty="0"/>
          </a:p>
        </p:txBody>
      </p:sp>
      <p:sp>
        <p:nvSpPr>
          <p:cNvPr id="3" name="Espace réservé du contenu 2"/>
          <p:cNvSpPr>
            <a:spLocks noGrp="1"/>
          </p:cNvSpPr>
          <p:nvPr>
            <p:ph idx="1"/>
          </p:nvPr>
        </p:nvSpPr>
        <p:spPr/>
        <p:txBody>
          <a:bodyPr>
            <a:normAutofit/>
          </a:bodyPr>
          <a:lstStyle/>
          <a:p>
            <a:pPr marL="0" indent="0" algn="ctr">
              <a:buNone/>
            </a:pPr>
            <a:r>
              <a:rPr lang="fr-FR" dirty="0"/>
              <a:t>Apparition soudaine de lésions (boutons, rougeurs, etc.) sur la peau</a:t>
            </a:r>
            <a:endParaRPr lang="fr-CA" dirty="0"/>
          </a:p>
          <a:p>
            <a:pPr marL="0" indent="0">
              <a:buNone/>
            </a:pPr>
            <a:endParaRPr lang="fr-FR" dirty="0" smtClean="0">
              <a:solidFill>
                <a:srgbClr val="FF0000"/>
              </a:solidFill>
            </a:endParaRPr>
          </a:p>
          <a:p>
            <a:pPr marL="0" indent="0">
              <a:buNone/>
            </a:pPr>
            <a:endParaRPr lang="fr-FR" dirty="0" smtClean="0">
              <a:solidFill>
                <a:schemeClr val="tx2"/>
              </a:solidFill>
            </a:endParaRPr>
          </a:p>
          <a:p>
            <a:pPr marL="0" indent="0">
              <a:buNone/>
            </a:pPr>
            <a:r>
              <a:rPr lang="fr-FR" dirty="0" smtClean="0">
                <a:solidFill>
                  <a:schemeClr val="tx2"/>
                </a:solidFill>
              </a:rPr>
              <a:t>Épithètes: </a:t>
            </a:r>
            <a:r>
              <a:rPr lang="fr-FR" dirty="0" smtClean="0">
                <a:solidFill>
                  <a:schemeClr val="tx2"/>
                </a:solidFill>
              </a:rPr>
              <a:t>cutanée</a:t>
            </a:r>
            <a:endParaRPr lang="fr-CA" dirty="0">
              <a:solidFill>
                <a:schemeClr val="tx2"/>
              </a:solidFill>
            </a:endParaRPr>
          </a:p>
          <a:p>
            <a:pPr marL="0" indent="0">
              <a:buNone/>
            </a:pPr>
            <a:endParaRPr lang="fr-CA" dirty="0"/>
          </a:p>
          <a:p>
            <a:pPr marL="0" indent="0" algn="ctr">
              <a:buNone/>
            </a:pPr>
            <a:endParaRPr lang="fr-CA" dirty="0"/>
          </a:p>
          <a:p>
            <a:pPr marL="0" indent="0" algn="ctr">
              <a:buNone/>
            </a:pPr>
            <a:endParaRPr lang="fr-CA" dirty="0"/>
          </a:p>
          <a:p>
            <a:pPr marL="0" indent="0" algn="ctr">
              <a:buNone/>
            </a:pPr>
            <a:endParaRPr lang="fr-CA" dirty="0"/>
          </a:p>
          <a:p>
            <a:pPr marL="0" indent="0" algn="ctr">
              <a:buNone/>
            </a:pPr>
            <a:endParaRPr lang="en-CA" dirty="0"/>
          </a:p>
        </p:txBody>
      </p:sp>
    </p:spTree>
    <p:extLst>
      <p:ext uri="{BB962C8B-B14F-4D97-AF65-F5344CB8AC3E}">
        <p14:creationId xmlns:p14="http://schemas.microsoft.com/office/powerpoint/2010/main" val="999969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État</a:t>
            </a:r>
            <a:endParaRPr lang="en-CA" dirty="0"/>
          </a:p>
        </p:txBody>
      </p:sp>
      <p:sp>
        <p:nvSpPr>
          <p:cNvPr id="3" name="Espace réservé du contenu 2"/>
          <p:cNvSpPr>
            <a:spLocks noGrp="1"/>
          </p:cNvSpPr>
          <p:nvPr>
            <p:ph idx="1"/>
          </p:nvPr>
        </p:nvSpPr>
        <p:spPr/>
        <p:txBody>
          <a:bodyPr>
            <a:normAutofit/>
          </a:bodyPr>
          <a:lstStyle/>
          <a:p>
            <a:pPr marL="0" indent="0" algn="ctr">
              <a:buNone/>
            </a:pPr>
            <a:r>
              <a:rPr lang="fr-FR" dirty="0" smtClean="0"/>
              <a:t>Condition </a:t>
            </a:r>
            <a:r>
              <a:rPr lang="fr-FR" dirty="0"/>
              <a:t>particulière dans laquelle se trouve un corps</a:t>
            </a:r>
            <a:endParaRPr lang="fr-CA" dirty="0"/>
          </a:p>
          <a:p>
            <a:pPr marL="0" indent="0">
              <a:buNone/>
            </a:pPr>
            <a:endParaRPr lang="fr-FR" dirty="0" smtClean="0"/>
          </a:p>
          <a:p>
            <a:pPr marL="0" indent="0">
              <a:buNone/>
            </a:pPr>
            <a:r>
              <a:rPr lang="fr-FR" dirty="0" smtClean="0">
                <a:solidFill>
                  <a:schemeClr val="tx2"/>
                </a:solidFill>
              </a:rPr>
              <a:t>Épithètes: </a:t>
            </a:r>
            <a:r>
              <a:rPr lang="fr-FR" dirty="0">
                <a:solidFill>
                  <a:schemeClr val="tx2"/>
                </a:solidFill>
              </a:rPr>
              <a:t>dépressif, comateux</a:t>
            </a:r>
            <a:endParaRPr lang="fr-CA" dirty="0">
              <a:solidFill>
                <a:schemeClr val="tx2"/>
              </a:solidFill>
            </a:endParaRPr>
          </a:p>
          <a:p>
            <a:pPr marL="0" indent="0">
              <a:buNone/>
            </a:pPr>
            <a:endParaRPr lang="fr-FR" dirty="0" smtClean="0">
              <a:solidFill>
                <a:srgbClr val="FF0000"/>
              </a:solidFill>
            </a:endParaRPr>
          </a:p>
          <a:p>
            <a:pPr marL="0" indent="0">
              <a:buNone/>
            </a:pPr>
            <a:r>
              <a:rPr lang="fr-FR" dirty="0" smtClean="0">
                <a:solidFill>
                  <a:srgbClr val="FF0000"/>
                </a:solidFill>
              </a:rPr>
              <a:t>Synonymes</a:t>
            </a:r>
            <a:r>
              <a:rPr lang="fr-FR" dirty="0">
                <a:solidFill>
                  <a:srgbClr val="FF0000"/>
                </a:solidFill>
              </a:rPr>
              <a:t>: </a:t>
            </a:r>
            <a:r>
              <a:rPr lang="fr-FR" dirty="0">
                <a:solidFill>
                  <a:srgbClr val="FF0000"/>
                </a:solidFill>
              </a:rPr>
              <a:t>condition, situation</a:t>
            </a:r>
            <a:endParaRPr lang="fr-CA" dirty="0">
              <a:solidFill>
                <a:srgbClr val="FF0000"/>
              </a:solidFill>
            </a:endParaRPr>
          </a:p>
          <a:p>
            <a:pPr marL="0" indent="0">
              <a:buNone/>
            </a:pPr>
            <a:endParaRPr lang="fr-FR" dirty="0" smtClean="0">
              <a:solidFill>
                <a:schemeClr val="tx2"/>
              </a:solidFill>
            </a:endParaRPr>
          </a:p>
          <a:p>
            <a:pPr marL="0" indent="0" algn="just">
              <a:buNone/>
            </a:pPr>
            <a:endParaRPr lang="fr-CA" dirty="0" smtClean="0"/>
          </a:p>
        </p:txBody>
      </p:sp>
    </p:spTree>
    <p:extLst>
      <p:ext uri="{BB962C8B-B14F-4D97-AF65-F5344CB8AC3E}">
        <p14:creationId xmlns:p14="http://schemas.microsoft.com/office/powerpoint/2010/main" val="260360283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TotalTime>
  <Words>549</Words>
  <Application>Microsoft Office PowerPoint</Application>
  <PresentationFormat>Affichage à l'écran (4:3)</PresentationFormat>
  <Paragraphs>134</Paragraphs>
  <Slides>25</Slides>
  <Notes>0</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Thème Office</vt:lpstr>
      <vt:lpstr>Vocabulaire de la santé</vt:lpstr>
      <vt:lpstr>Éclisse</vt:lpstr>
      <vt:lpstr>Électrocardiogramme</vt:lpstr>
      <vt:lpstr>Épiderme</vt:lpstr>
      <vt:lpstr>Épigastrique</vt:lpstr>
      <vt:lpstr>Épilepsie</vt:lpstr>
      <vt:lpstr>Épine dorsale</vt:lpstr>
      <vt:lpstr>Éruption</vt:lpstr>
      <vt:lpstr>État</vt:lpstr>
      <vt:lpstr>Éternuement</vt:lpstr>
      <vt:lpstr>Étourdissement</vt:lpstr>
      <vt:lpstr>Hématome</vt:lpstr>
      <vt:lpstr>Hémorragie</vt:lpstr>
      <vt:lpstr>Réglementation</vt:lpstr>
      <vt:lpstr>Hémoglobine</vt:lpstr>
      <vt:lpstr>Céphalée</vt:lpstr>
      <vt:lpstr>Césarienne</vt:lpstr>
      <vt:lpstr>Débilité</vt:lpstr>
      <vt:lpstr>Décubitus dorsal</vt:lpstr>
      <vt:lpstr>Déglutition</vt:lpstr>
      <vt:lpstr>Déshydratation</vt:lpstr>
      <vt:lpstr>Fémur</vt:lpstr>
      <vt:lpstr>Phlébite</vt:lpstr>
      <vt:lpstr>Résection</vt:lpstr>
      <vt:lpstr>Sécrétion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Vocabulaire de la santé</dc:title>
  <dc:creator>Alex</dc:creator>
  <cp:lastModifiedBy>Bibliothèque - Centre Lartigue</cp:lastModifiedBy>
  <cp:revision>52</cp:revision>
  <dcterms:created xsi:type="dcterms:W3CDTF">2015-11-08T01:07:45Z</dcterms:created>
  <dcterms:modified xsi:type="dcterms:W3CDTF">2016-03-02T12:28:08Z</dcterms:modified>
</cp:coreProperties>
</file>