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2"/>
  </p:notesMasterIdLst>
  <p:handoutMasterIdLst>
    <p:handoutMasterId r:id="rId43"/>
  </p:handoutMasterIdLst>
  <p:sldIdLst>
    <p:sldId id="257" r:id="rId2"/>
    <p:sldId id="258" r:id="rId3"/>
    <p:sldId id="259" r:id="rId4"/>
    <p:sldId id="260" r:id="rId5"/>
    <p:sldId id="293" r:id="rId6"/>
    <p:sldId id="265" r:id="rId7"/>
    <p:sldId id="261" r:id="rId8"/>
    <p:sldId id="291" r:id="rId9"/>
    <p:sldId id="292" r:id="rId10"/>
    <p:sldId id="262" r:id="rId11"/>
    <p:sldId id="263" r:id="rId12"/>
    <p:sldId id="290" r:id="rId13"/>
    <p:sldId id="264" r:id="rId14"/>
    <p:sldId id="289" r:id="rId15"/>
    <p:sldId id="266" r:id="rId16"/>
    <p:sldId id="267" r:id="rId17"/>
    <p:sldId id="296" r:id="rId18"/>
    <p:sldId id="268" r:id="rId19"/>
    <p:sldId id="269" r:id="rId20"/>
    <p:sldId id="295" r:id="rId21"/>
    <p:sldId id="271" r:id="rId22"/>
    <p:sldId id="270" r:id="rId23"/>
    <p:sldId id="272" r:id="rId24"/>
    <p:sldId id="273" r:id="rId25"/>
    <p:sldId id="274" r:id="rId26"/>
    <p:sldId id="275" r:id="rId27"/>
    <p:sldId id="276" r:id="rId28"/>
    <p:sldId id="282" r:id="rId29"/>
    <p:sldId id="277" r:id="rId30"/>
    <p:sldId id="278" r:id="rId31"/>
    <p:sldId id="283" r:id="rId32"/>
    <p:sldId id="279" r:id="rId33"/>
    <p:sldId id="280" r:id="rId34"/>
    <p:sldId id="284" r:id="rId35"/>
    <p:sldId id="281" r:id="rId36"/>
    <p:sldId id="285" r:id="rId37"/>
    <p:sldId id="286" r:id="rId38"/>
    <p:sldId id="287" r:id="rId39"/>
    <p:sldId id="288" r:id="rId40"/>
    <p:sldId id="294" r:id="rId41"/>
  </p:sldIdLst>
  <p:sldSz cx="12192000" cy="6858000"/>
  <p:notesSz cx="7010400" cy="92964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in Desrochers" userId="d7a6ee60-4451-46e8-a0ae-e9b6f859df99" providerId="ADAL" clId="{2B9757A9-C0F5-4D39-95D6-A715A4CBA8FB}"/>
    <pc:docChg chg="modSld">
      <pc:chgData name="Alain Desrochers" userId="d7a6ee60-4451-46e8-a0ae-e9b6f859df99" providerId="ADAL" clId="{2B9757A9-C0F5-4D39-95D6-A715A4CBA8FB}" dt="2024-08-18T20:11:28.643" v="13" actId="20577"/>
      <pc:docMkLst>
        <pc:docMk/>
      </pc:docMkLst>
      <pc:sldChg chg="modSp mod">
        <pc:chgData name="Alain Desrochers" userId="d7a6ee60-4451-46e8-a0ae-e9b6f859df99" providerId="ADAL" clId="{2B9757A9-C0F5-4D39-95D6-A715A4CBA8FB}" dt="2024-08-18T20:11:28.643" v="13" actId="20577"/>
        <pc:sldMkLst>
          <pc:docMk/>
          <pc:sldMk cId="2396159377" sldId="265"/>
        </pc:sldMkLst>
        <pc:spChg chg="mod">
          <ac:chgData name="Alain Desrochers" userId="d7a6ee60-4451-46e8-a0ae-e9b6f859df99" providerId="ADAL" clId="{2B9757A9-C0F5-4D39-95D6-A715A4CBA8FB}" dt="2024-08-18T20:11:28.643" v="13" actId="20577"/>
          <ac:spMkLst>
            <pc:docMk/>
            <pc:sldMk cId="2396159377" sldId="265"/>
            <ac:spMk id="2" creationId="{18C3B467-088C-4F3D-A9A7-105C4E1E20CD}"/>
          </ac:spMkLst>
        </pc:spChg>
      </pc:sldChg>
      <pc:sldChg chg="modSp mod">
        <pc:chgData name="Alain Desrochers" userId="d7a6ee60-4451-46e8-a0ae-e9b6f859df99" providerId="ADAL" clId="{2B9757A9-C0F5-4D39-95D6-A715A4CBA8FB}" dt="2024-08-18T20:07:38.821" v="1" actId="20577"/>
        <pc:sldMkLst>
          <pc:docMk/>
          <pc:sldMk cId="3618103330" sldId="273"/>
        </pc:sldMkLst>
        <pc:spChg chg="mod">
          <ac:chgData name="Alain Desrochers" userId="d7a6ee60-4451-46e8-a0ae-e9b6f859df99" providerId="ADAL" clId="{2B9757A9-C0F5-4D39-95D6-A715A4CBA8FB}" dt="2024-08-18T20:07:38.821" v="1" actId="20577"/>
          <ac:spMkLst>
            <pc:docMk/>
            <pc:sldMk cId="3618103330" sldId="273"/>
            <ac:spMk id="2" creationId="{92C9295F-E638-4F61-AFE2-CF3E405560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a:p>
        </p:txBody>
      </p:sp>
      <p:sp>
        <p:nvSpPr>
          <p:cNvPr id="3" name="Espace réservé de la date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pPr rtl="0"/>
            <a:fld id="{B8B4232F-6FAB-43C1-936C-943536043F95}" type="datetime1">
              <a:rPr lang="fr-FR" smtClean="0"/>
              <a:t>18/08/2024</a:t>
            </a:fld>
            <a:endParaRPr lang="en-US" dirty="0"/>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F1A8EE09-76CC-4000-B080-9F213DA7DCEF}" type="slidenum">
              <a:rPr lang="en-US" smtClean="0"/>
              <a:t>‹N°›</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742028E8-6472-4303-BED2-74C21458376C}" type="datetime1">
              <a:rPr lang="fr-FR" smtClean="0"/>
              <a:t>18/08/2024</a:t>
            </a:fld>
            <a:endParaRPr lang="en-US"/>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en-US"/>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98E40627-AA7D-471F-B5F2-0BF9E4C68EB6}" type="slidenum">
              <a:rPr lang="en-US" smtClean="0"/>
              <a:t>‹N°›</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e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cteur droit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fr-FR"/>
              <a:t>Modifiez le style du titre</a:t>
            </a:r>
            <a:endParaRPr lang="en-US" dirty="0"/>
          </a:p>
        </p:txBody>
      </p:sp>
      <p:sp>
        <p:nvSpPr>
          <p:cNvPr id="3" name="Sous-titre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en-US" dirty="0"/>
          </a:p>
        </p:txBody>
      </p:sp>
      <p:sp>
        <p:nvSpPr>
          <p:cNvPr id="20" name="Espace réservé de la date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7339CDD6-07D9-486D-9477-2F3BD687421E}" type="datetime1">
              <a:rPr lang="fr-FR" smtClean="0"/>
              <a:t>18/08/2024</a:t>
            </a:fld>
            <a:endParaRPr lang="en-US" dirty="0"/>
          </a:p>
        </p:txBody>
      </p:sp>
      <p:sp>
        <p:nvSpPr>
          <p:cNvPr id="21" name="Espace réservé du pied de page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ce réservé du numéro de diapositiv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C02BAF83-0870-4ADD-AF32-6F5F332FC83D}" type="datetime1">
              <a:rPr lang="fr-FR" smtClean="0"/>
              <a:t>18/08/2024</a:t>
            </a:fld>
            <a:endParaRPr lang="en-US"/>
          </a:p>
        </p:txBody>
      </p:sp>
      <p:sp>
        <p:nvSpPr>
          <p:cNvPr id="5" name="Espace réservé du pied de page 4"/>
          <p:cNvSpPr>
            <a:spLocks noGrp="1"/>
          </p:cNvSpPr>
          <p:nvPr>
            <p:ph type="ftr" sz="quarter" idx="11"/>
          </p:nvPr>
        </p:nvSpPr>
        <p:spPr/>
        <p:txBody>
          <a:bodyPr rtlCol="0"/>
          <a:lstStyle/>
          <a:p>
            <a:pPr rtl="0"/>
            <a:endParaRPr lang="en-US"/>
          </a:p>
        </p:txBody>
      </p:sp>
      <p:sp>
        <p:nvSpPr>
          <p:cNvPr id="6" name="Espace réservé du numéro de diapositive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fr" dirty="0"/>
              <a:t>Modifiez le style du titre</a:t>
            </a:r>
            <a:endParaRPr lang="en-US" dirty="0"/>
          </a:p>
        </p:txBody>
      </p:sp>
      <p:sp>
        <p:nvSpPr>
          <p:cNvPr id="3" name="Espace réservé du texte vertical 2"/>
          <p:cNvSpPr>
            <a:spLocks noGrp="1"/>
          </p:cNvSpPr>
          <p:nvPr>
            <p:ph type="body" orient="vert" idx="1"/>
          </p:nvPr>
        </p:nvSpPr>
        <p:spPr>
          <a:xfrm>
            <a:off x="838200" y="762000"/>
            <a:ext cx="8077200" cy="5257800"/>
          </a:xfrm>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6BA6F08D-9454-44AA-95AA-8DC511730138}" type="datetime1">
              <a:rPr lang="fr-FR" smtClean="0"/>
              <a:t>18/08/2024</a:t>
            </a:fld>
            <a:endParaRPr lang="en-US"/>
          </a:p>
        </p:txBody>
      </p:sp>
      <p:sp>
        <p:nvSpPr>
          <p:cNvPr id="5" name="Espace réservé du pied de page 4"/>
          <p:cNvSpPr>
            <a:spLocks noGrp="1"/>
          </p:cNvSpPr>
          <p:nvPr>
            <p:ph type="ftr" sz="quarter" idx="11"/>
          </p:nvPr>
        </p:nvSpPr>
        <p:spPr/>
        <p:txBody>
          <a:bodyPr rtlCol="0"/>
          <a:lstStyle/>
          <a:p>
            <a:pPr rtl="0"/>
            <a:endParaRPr lang="en-US"/>
          </a:p>
        </p:txBody>
      </p:sp>
      <p:sp>
        <p:nvSpPr>
          <p:cNvPr id="6" name="Espace réservé du numéro de diapositive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964C5855-D2F6-4325-A90E-B3A89D9E0477}" type="datetime1">
              <a:rPr lang="fr-FR" smtClean="0"/>
              <a:t>18/08/2024</a:t>
            </a:fld>
            <a:endParaRPr lang="en-US"/>
          </a:p>
        </p:txBody>
      </p:sp>
      <p:sp>
        <p:nvSpPr>
          <p:cNvPr id="5" name="Espace réservé du pied de page 4"/>
          <p:cNvSpPr>
            <a:spLocks noGrp="1"/>
          </p:cNvSpPr>
          <p:nvPr>
            <p:ph type="ftr" sz="quarter" idx="11"/>
          </p:nvPr>
        </p:nvSpPr>
        <p:spPr/>
        <p:txBody>
          <a:bodyPr rtlCol="0"/>
          <a:lstStyle/>
          <a:p>
            <a:pPr rtl="0"/>
            <a:endParaRPr lang="en-US"/>
          </a:p>
        </p:txBody>
      </p:sp>
      <p:sp>
        <p:nvSpPr>
          <p:cNvPr id="6" name="Espace réservé du numéro de diapositive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fr-FR"/>
              <a:t>Modifiez le style du titre</a:t>
            </a:r>
            <a:endParaRPr lang="en-US" dirty="0"/>
          </a:p>
        </p:txBody>
      </p:sp>
      <p:grpSp>
        <p:nvGrpSpPr>
          <p:cNvPr id="16" name="Groupe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cteur droit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ce réservé du texte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sp>
        <p:nvSpPr>
          <p:cNvPr id="4" name="Espace réservé de la date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3A35E060-5CF7-492F-95ED-920DCC5C5460}" type="datetime1">
              <a:rPr lang="fr-FR" smtClean="0"/>
              <a:t>18/08/2024</a:t>
            </a:fld>
            <a:endParaRPr lang="en-US" dirty="0"/>
          </a:p>
        </p:txBody>
      </p:sp>
      <p:sp>
        <p:nvSpPr>
          <p:cNvPr id="5" name="Espace réservé du pied de page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ce réservé du numéro de diapositiv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p:nvPr>
        </p:nvSpPr>
        <p:spPr/>
        <p:txBody>
          <a:bodyPr rtlCol="0"/>
          <a:lstStyle/>
          <a:p>
            <a:pPr rtl="0"/>
            <a:r>
              <a:rPr lang="fr-FR"/>
              <a:t>Modifiez le style du titre</a:t>
            </a:r>
            <a:endParaRPr lang="en-US" dirty="0"/>
          </a:p>
        </p:txBody>
      </p:sp>
      <p:sp>
        <p:nvSpPr>
          <p:cNvPr id="3" name="Espace réservé du contenu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e la date 4"/>
          <p:cNvSpPr>
            <a:spLocks noGrp="1"/>
          </p:cNvSpPr>
          <p:nvPr>
            <p:ph type="dt" sz="half" idx="10"/>
          </p:nvPr>
        </p:nvSpPr>
        <p:spPr/>
        <p:txBody>
          <a:bodyPr rtlCol="0"/>
          <a:lstStyle/>
          <a:p>
            <a:pPr rtl="0"/>
            <a:fld id="{610959B2-24BA-47FE-BA3B-FFCC89C6DB3A}" type="datetime1">
              <a:rPr lang="fr-FR" smtClean="0"/>
              <a:t>18/08/2024</a:t>
            </a:fld>
            <a:endParaRPr lang="en-US"/>
          </a:p>
        </p:txBody>
      </p:sp>
      <p:sp>
        <p:nvSpPr>
          <p:cNvPr id="6" name="Espace réservé du pied de page 5"/>
          <p:cNvSpPr>
            <a:spLocks noGrp="1"/>
          </p:cNvSpPr>
          <p:nvPr>
            <p:ph type="ftr" sz="quarter" idx="11"/>
          </p:nvPr>
        </p:nvSpPr>
        <p:spPr/>
        <p:txBody>
          <a:bodyPr rtlCol="0"/>
          <a:lstStyle/>
          <a:p>
            <a:pPr rtl="0"/>
            <a:endParaRPr lang="en-US"/>
          </a:p>
        </p:txBody>
      </p:sp>
      <p:sp>
        <p:nvSpPr>
          <p:cNvPr id="7" name="Espace réservé du numéro de diapositive 6"/>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texte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5" name="Espace réservé du texte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7" name="Espace réservé de la date 6"/>
          <p:cNvSpPr>
            <a:spLocks noGrp="1"/>
          </p:cNvSpPr>
          <p:nvPr>
            <p:ph type="dt" sz="half" idx="10"/>
          </p:nvPr>
        </p:nvSpPr>
        <p:spPr/>
        <p:txBody>
          <a:bodyPr rtlCol="0"/>
          <a:lstStyle/>
          <a:p>
            <a:pPr rtl="0"/>
            <a:fld id="{E1BF967A-0606-4F57-B0A4-F2761A08CEDD}" type="datetime1">
              <a:rPr lang="fr-FR" smtClean="0"/>
              <a:t>18/08/2024</a:t>
            </a:fld>
            <a:endParaRPr lang="en-US"/>
          </a:p>
        </p:txBody>
      </p:sp>
      <p:sp>
        <p:nvSpPr>
          <p:cNvPr id="8" name="Espace réservé du pied de page 7"/>
          <p:cNvSpPr>
            <a:spLocks noGrp="1"/>
          </p:cNvSpPr>
          <p:nvPr>
            <p:ph type="ftr" sz="quarter" idx="11"/>
          </p:nvPr>
        </p:nvSpPr>
        <p:spPr/>
        <p:txBody>
          <a:bodyPr rtlCol="0"/>
          <a:lstStyle/>
          <a:p>
            <a:pPr rtl="0"/>
            <a:endParaRPr lang="en-US"/>
          </a:p>
        </p:txBody>
      </p:sp>
      <p:sp>
        <p:nvSpPr>
          <p:cNvPr id="9" name="Espace réservé du numéro de diapositive 8"/>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e la date 2"/>
          <p:cNvSpPr>
            <a:spLocks noGrp="1"/>
          </p:cNvSpPr>
          <p:nvPr>
            <p:ph type="dt" sz="half" idx="10"/>
          </p:nvPr>
        </p:nvSpPr>
        <p:spPr/>
        <p:txBody>
          <a:bodyPr rtlCol="0"/>
          <a:lstStyle/>
          <a:p>
            <a:pPr rtl="0"/>
            <a:fld id="{5C7BA2F5-2D52-41FD-9148-1E94ACB3823D}" type="datetime1">
              <a:rPr lang="fr-FR" smtClean="0"/>
              <a:t>18/08/2024</a:t>
            </a:fld>
            <a:endParaRPr lang="en-US"/>
          </a:p>
        </p:txBody>
      </p:sp>
      <p:sp>
        <p:nvSpPr>
          <p:cNvPr id="4" name="Espace réservé du pied de page 3"/>
          <p:cNvSpPr>
            <a:spLocks noGrp="1"/>
          </p:cNvSpPr>
          <p:nvPr>
            <p:ph type="ftr" sz="quarter" idx="11"/>
          </p:nvPr>
        </p:nvSpPr>
        <p:spPr/>
        <p:txBody>
          <a:bodyPr rtlCol="0"/>
          <a:lstStyle/>
          <a:p>
            <a:pPr rtl="0"/>
            <a:endParaRPr lang="en-US"/>
          </a:p>
        </p:txBody>
      </p:sp>
      <p:sp>
        <p:nvSpPr>
          <p:cNvPr id="5" name="Espace réservé du numéro de diapositive 4"/>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89C1E471-B154-4158-8D84-427CE57F5088}" type="datetime1">
              <a:rPr lang="fr-FR" smtClean="0"/>
              <a:t>18/08/2024</a:t>
            </a:fld>
            <a:endParaRPr lang="en-US"/>
          </a:p>
        </p:txBody>
      </p:sp>
      <p:sp>
        <p:nvSpPr>
          <p:cNvPr id="3" name="Espace réservé du pied de page 2"/>
          <p:cNvSpPr>
            <a:spLocks noGrp="1"/>
          </p:cNvSpPr>
          <p:nvPr>
            <p:ph type="ftr" sz="quarter" idx="11"/>
          </p:nvPr>
        </p:nvSpPr>
        <p:spPr/>
        <p:txBody>
          <a:bodyPr rtlCol="0"/>
          <a:lstStyle/>
          <a:p>
            <a:pPr rtl="0"/>
            <a:endParaRPr lang="en-US"/>
          </a:p>
        </p:txBody>
      </p:sp>
      <p:sp>
        <p:nvSpPr>
          <p:cNvPr id="4" name="Espace réservé du numéro de diapositive 3"/>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fr-FR"/>
              <a:t>Modifiez le style du titre</a:t>
            </a:r>
            <a:endParaRPr lang="en-US" dirty="0"/>
          </a:p>
        </p:txBody>
      </p:sp>
      <p:sp>
        <p:nvSpPr>
          <p:cNvPr id="3" name="Espace réservé du contenu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8" name="Espace réservé de la date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17101B6-F1F4-4744-93F9-6A310264A374}" type="datetime1">
              <a:rPr lang="fr-FR" smtClean="0"/>
              <a:t>18/08/2024</a:t>
            </a:fld>
            <a:endParaRPr lang="en-US"/>
          </a:p>
        </p:txBody>
      </p:sp>
      <p:sp>
        <p:nvSpPr>
          <p:cNvPr id="9" name="Espace réservé du pied de page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ce réservé du numéro de diapositiv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e l’image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dirty="0"/>
              <a:t>Cliquez sur l’icône pour ajouter une image</a:t>
            </a:r>
            <a:endParaRPr lang="en-US" dirty="0"/>
          </a:p>
        </p:txBody>
      </p:sp>
      <p:sp>
        <p:nvSpPr>
          <p:cNvPr id="5" name="Espace réservé de la date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47C59215-BDD9-4AEA-A2C8-635D45606F9E}" type="datetime1">
              <a:rPr lang="fr-FR" smtClean="0"/>
              <a:t>18/08/2024</a:t>
            </a:fld>
            <a:endParaRPr lang="en-US" dirty="0"/>
          </a:p>
        </p:txBody>
      </p:sp>
      <p:sp>
        <p:nvSpPr>
          <p:cNvPr id="6" name="Espace réservé du pied de page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ce réservé du numéro de diapositiv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fr-FR"/>
              <a:t>Modifiez le style du titre</a:t>
            </a:r>
            <a:endParaRPr lang="en-US" dirty="0"/>
          </a:p>
        </p:txBody>
      </p:sp>
      <p:sp>
        <p:nvSpPr>
          <p:cNvPr id="4" name="Espace réservé du texte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ce réservé du titre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DC30D81-28F2-4E40-9F3F-4C78BE785701}" type="datetime1">
              <a:rPr lang="fr-FR" smtClean="0"/>
              <a:t>18/08/2024</a:t>
            </a:fld>
            <a:endParaRPr lang="en-US" dirty="0"/>
          </a:p>
        </p:txBody>
      </p:sp>
      <p:sp>
        <p:nvSpPr>
          <p:cNvPr id="5" name="Espace réservé du pied de page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ce réservé du numéro de diapositiv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ptaq.gouv.qc.ca/"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rmaaq.gouv.qc.ca/"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ervices.rmaaq.gouv.qc.ca/decisions" TargetMode="External"/><Relationship Id="rId2" Type="http://schemas.openxmlformats.org/officeDocument/2006/relationships/hyperlink" Target="https://services.rmaaq.gouv.qc.ca/homologations" TargetMode="External"/><Relationship Id="rId1" Type="http://schemas.openxmlformats.org/officeDocument/2006/relationships/slideLayout" Target="../slideLayouts/slideLayout7.xml"/><Relationship Id="rId4" Type="http://schemas.openxmlformats.org/officeDocument/2006/relationships/hyperlink" Target="https://services.rmaaq.gouv.qc.ca/RegistresPublics/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artv.gouv.qc.ca/"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apaq.gouv.qc.ca/fr/Ministere/Pages/accueil.asp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horticompetences.ca/"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fadq.qc.ca/appui-au-developpement-des-entreprises-agricoles-du-quebec" TargetMode="External"/><Relationship Id="rId3" Type="http://schemas.openxmlformats.org/officeDocument/2006/relationships/hyperlink" Target="https://www.fadq.qc.ca/appui-financier-a-la-releve-agricole/description" TargetMode="External"/><Relationship Id="rId7" Type="http://schemas.openxmlformats.org/officeDocument/2006/relationships/hyperlink" Target="https://www.fadq.qc.ca/appui-a-la-diversification-et-au-developpement-regional" TargetMode="External"/><Relationship Id="rId2" Type="http://schemas.openxmlformats.org/officeDocument/2006/relationships/hyperlink" Target="https://www.fadq.qc.ca/garantie-de-pret/description" TargetMode="External"/><Relationship Id="rId1" Type="http://schemas.openxmlformats.org/officeDocument/2006/relationships/slideLayout" Target="../slideLayouts/slideLayout7.xml"/><Relationship Id="rId6" Type="http://schemas.openxmlformats.org/officeDocument/2006/relationships/hyperlink" Target="https://www.fadq.qc.ca/investissement-croissance-durable/description" TargetMode="External"/><Relationship Id="rId5" Type="http://schemas.openxmlformats.org/officeDocument/2006/relationships/hyperlink" Target="https://www.fadq.qc.ca/investissement-croissance/description" TargetMode="External"/><Relationship Id="rId4" Type="http://schemas.openxmlformats.org/officeDocument/2006/relationships/hyperlink" Target="https://www.fadq.qc.ca/appui-capital-releve/descrip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adq.qc.ca/ouverture-de-credit/description" TargetMode="External"/><Relationship Id="rId2" Type="http://schemas.openxmlformats.org/officeDocument/2006/relationships/hyperlink" Target="https://www.fadq.qc.ca/formule-vendeur-preteur/description" TargetMode="External"/><Relationship Id="rId1" Type="http://schemas.openxmlformats.org/officeDocument/2006/relationships/slideLayout" Target="../slideLayouts/slideLayout7.xml"/><Relationship Id="rId6" Type="http://schemas.openxmlformats.org/officeDocument/2006/relationships/hyperlink" Target="https://www.fadq.qc.ca/financement-forestier/description" TargetMode="External"/><Relationship Id="rId5" Type="http://schemas.openxmlformats.org/officeDocument/2006/relationships/hyperlink" Target="https://www.fadq.qc.ca/marge-de-credit-a-linvestissement/description" TargetMode="External"/><Relationship Id="rId4" Type="http://schemas.openxmlformats.org/officeDocument/2006/relationships/hyperlink" Target="https://www.fadq.qc.ca/protection-contre-la-hausse-des-taux-dinteret/descrip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Image contenant un tissu, une table, rouge et couverte&#10;&#10;Description générée automatiquement">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r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pPr rtl="0"/>
            <a:r>
              <a:rPr lang="fr-CA" sz="4400" dirty="0" err="1">
                <a:solidFill>
                  <a:schemeClr val="tx1"/>
                </a:solidFill>
              </a:rPr>
              <a:t>LeS</a:t>
            </a:r>
            <a:r>
              <a:rPr lang="fr-CA" sz="4400" dirty="0">
                <a:solidFill>
                  <a:schemeClr val="tx1"/>
                </a:solidFill>
              </a:rPr>
              <a:t> ORGANISMES</a:t>
            </a:r>
            <a:br>
              <a:rPr lang="fr-CA" sz="4400" dirty="0">
                <a:solidFill>
                  <a:schemeClr val="tx1"/>
                </a:solidFill>
              </a:rPr>
            </a:br>
            <a:r>
              <a:rPr lang="fr-CA" sz="4400" dirty="0">
                <a:solidFill>
                  <a:schemeClr val="tx1"/>
                </a:solidFill>
              </a:rPr>
              <a:t>AGRICOLES</a:t>
            </a:r>
            <a:endParaRPr lang="fr" sz="4400" dirty="0">
              <a:solidFill>
                <a:schemeClr val="tx1"/>
              </a:solidFill>
            </a:endParaRPr>
          </a:p>
        </p:txBody>
      </p:sp>
      <p:sp>
        <p:nvSpPr>
          <p:cNvPr id="3" name="Sous-titr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fr" dirty="0">
                <a:solidFill>
                  <a:schemeClr val="tx1"/>
                </a:solidFill>
              </a:rPr>
              <a:t>Centre Frère Moffet</a:t>
            </a:r>
          </a:p>
          <a:p>
            <a:pPr rtl="0"/>
            <a:endParaRPr lang="fr"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2800" b="1" i="0" u="none" strike="noStrike" baseline="0" dirty="0">
                <a:solidFill>
                  <a:srgbClr val="000000"/>
                </a:solidFill>
                <a:latin typeface="Cambria" panose="02040503050406030204" pitchFamily="18" charset="0"/>
              </a:rPr>
              <a:t>B) Commission de protection du territoire agricole du Québec  (CPTAQ)</a:t>
            </a:r>
            <a:br>
              <a:rPr lang="fr-CA" sz="2800" b="1"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hlinkClick r:id="rId3"/>
              </a:rPr>
              <a:t>https://www.cptaq.gouv.qc.ca</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La Commission a pour mission de garantir aux générations futures un territoire propice à l'exercice et au développement des activités agricoles. À ce titre, elle assure la protection du territoire agricole et introduit cet objectif au cœur des préoccupations du milieu.</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104537505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2000" b="0" i="0" u="none" strike="noStrike" baseline="0" dirty="0">
                <a:solidFill>
                  <a:srgbClr val="000000"/>
                </a:solidFill>
                <a:latin typeface="Cambria" panose="02040503050406030204" pitchFamily="18" charset="0"/>
              </a:rPr>
              <a:t>La Commission de protection du territoire agricole du Québec a été créée lors de l'entrée en vigueur de la Loi sur la protection du territoire agricole du Québec, sanctionnée le 22 décembre 1978, avec effet rétroactif au 9 novembre de la même année. A l'occasion des modifications les plus récentes, entrées en vigueur le 20 juin 1997 (1996 c. 26), le nom de la loi fut changé pour devenir la Loi sur la protection du territoire et des activités agricoles.</a:t>
            </a:r>
            <a:br>
              <a:rPr lang="fr-CA" sz="2000" b="0" i="0" u="none" strike="noStrike" baseline="0" dirty="0">
                <a:solidFill>
                  <a:srgbClr val="000000"/>
                </a:solidFill>
                <a:latin typeface="Cambria" panose="02040503050406030204" pitchFamily="18" charset="0"/>
              </a:rPr>
            </a:b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On a introduit, dans la nouvelle loi, une réforme majeure du régime de protection du territoire et des activités agricoles, dans la perspective d'une implication accrue des instances municipales et d'une plus grande complémentarité entre le régime de protection du territoire et des activités agricoles et le régime d'aménagement prévu dans la Loi sur l'aménagement et l'urbanisme.</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420120079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E9495-4E00-F2B9-8E3E-A0575B677C61}"/>
              </a:ext>
            </a:extLst>
          </p:cNvPr>
          <p:cNvSpPr>
            <a:spLocks noGrp="1"/>
          </p:cNvSpPr>
          <p:nvPr>
            <p:ph type="title"/>
          </p:nvPr>
        </p:nvSpPr>
        <p:spPr/>
        <p:txBody>
          <a:bodyPr>
            <a:normAutofit fontScale="90000"/>
          </a:bodyPr>
          <a:lstStyle/>
          <a:p>
            <a:r>
              <a:rPr lang="fr-CA" sz="3100" b="0" i="0" dirty="0">
                <a:solidFill>
                  <a:srgbClr val="223654"/>
                </a:solidFill>
                <a:effectLst/>
                <a:latin typeface="Open Sans" panose="020B0606030504020204" pitchFamily="34" charset="0"/>
              </a:rPr>
              <a:t>La construction de résidences en territoire agricole n’est possible que dans des cas très précis.</a:t>
            </a:r>
            <a:br>
              <a:rPr lang="fr-CA" b="0" i="0" dirty="0">
                <a:solidFill>
                  <a:srgbClr val="223654"/>
                </a:solidFill>
                <a:effectLst/>
                <a:latin typeface="Open Sans" panose="020B0606030504020204" pitchFamily="34" charset="0"/>
              </a:rPr>
            </a:br>
            <a:endParaRPr lang="fr-CA" dirty="0"/>
          </a:p>
        </p:txBody>
      </p:sp>
      <p:sp>
        <p:nvSpPr>
          <p:cNvPr id="3" name="Espace réservé du contenu 2">
            <a:extLst>
              <a:ext uri="{FF2B5EF4-FFF2-40B4-BE49-F238E27FC236}">
                <a16:creationId xmlns:a16="http://schemas.microsoft.com/office/drawing/2014/main" id="{931CD0D4-24B7-FFDC-68FE-642AFCA6D715}"/>
              </a:ext>
            </a:extLst>
          </p:cNvPr>
          <p:cNvSpPr>
            <a:spLocks noGrp="1"/>
          </p:cNvSpPr>
          <p:nvPr>
            <p:ph idx="1"/>
          </p:nvPr>
        </p:nvSpPr>
        <p:spPr>
          <a:xfrm>
            <a:off x="1066800" y="1762539"/>
            <a:ext cx="10058400" cy="4190205"/>
          </a:xfrm>
        </p:spPr>
        <p:txBody>
          <a:bodyPr>
            <a:normAutofit lnSpcReduction="10000"/>
          </a:bodyPr>
          <a:lstStyle/>
          <a:p>
            <a:pPr marL="0" indent="0" algn="l">
              <a:buNone/>
            </a:pPr>
            <a:endParaRPr lang="fr-CA" b="0" i="0" dirty="0">
              <a:solidFill>
                <a:schemeClr val="tx1">
                  <a:lumMod val="85000"/>
                  <a:lumOff val="15000"/>
                </a:schemeClr>
              </a:solidFill>
              <a:effectLst/>
              <a:latin typeface="Open Sans" panose="020B0606030504020204" pitchFamily="34" charset="0"/>
            </a:endParaRPr>
          </a:p>
          <a:p>
            <a:pPr algn="l">
              <a:buFont typeface="Arial" panose="020B0604020202020204" pitchFamily="34" charset="0"/>
              <a:buChar char="•"/>
            </a:pPr>
            <a:r>
              <a:rPr lang="fr-CA" b="1" i="0" dirty="0">
                <a:solidFill>
                  <a:schemeClr val="tx1">
                    <a:lumMod val="85000"/>
                    <a:lumOff val="15000"/>
                  </a:schemeClr>
                </a:solidFill>
                <a:effectLst/>
                <a:latin typeface="Open Sans" panose="020B0606030504020204" pitchFamily="34" charset="0"/>
              </a:rPr>
              <a:t>Si vous possédez une propriété agricole d’au moins 100 hectares.</a:t>
            </a:r>
            <a:r>
              <a:rPr lang="fr-CA" b="0" i="0" dirty="0">
                <a:solidFill>
                  <a:schemeClr val="tx1">
                    <a:lumMod val="85000"/>
                    <a:lumOff val="15000"/>
                  </a:schemeClr>
                </a:solidFill>
                <a:effectLst/>
                <a:latin typeface="Open Sans" panose="020B0606030504020204" pitchFamily="34" charset="0"/>
              </a:rPr>
              <a:t> Vous pouvez alors utiliser une superficie ne dépassant pas 5 000 mètres carrés pour votre emplacement résidentiel. Vous devez cependant déposer, avec le titre de propriété, une </a:t>
            </a:r>
            <a:r>
              <a:rPr lang="fr-CA" dirty="0">
                <a:solidFill>
                  <a:schemeClr val="tx1">
                    <a:lumMod val="85000"/>
                    <a:lumOff val="15000"/>
                  </a:schemeClr>
                </a:solidFill>
                <a:latin typeface="Open Sans" panose="020B0606030504020204" pitchFamily="34" charset="0"/>
              </a:rPr>
              <a:t>déclaration d'exercice d'un droit</a:t>
            </a:r>
            <a:r>
              <a:rPr lang="fr-CA" b="0" i="0" dirty="0">
                <a:solidFill>
                  <a:schemeClr val="tx1">
                    <a:lumMod val="85000"/>
                    <a:lumOff val="15000"/>
                  </a:schemeClr>
                </a:solidFill>
                <a:effectLst/>
                <a:latin typeface="Open Sans" panose="020B0606030504020204" pitchFamily="34" charset="0"/>
              </a:rPr>
              <a:t> et un plan décrivant la superficie choisie.</a:t>
            </a:r>
          </a:p>
          <a:p>
            <a:pPr algn="l">
              <a:buFont typeface="Arial" panose="020B0604020202020204" pitchFamily="34" charset="0"/>
              <a:buChar char="•"/>
            </a:pPr>
            <a:r>
              <a:rPr lang="fr-CA" b="1" i="0" dirty="0">
                <a:solidFill>
                  <a:schemeClr val="tx1">
                    <a:lumMod val="85000"/>
                    <a:lumOff val="15000"/>
                  </a:schemeClr>
                </a:solidFill>
                <a:effectLst/>
                <a:latin typeface="Open Sans" panose="020B0606030504020204" pitchFamily="34" charset="0"/>
              </a:rPr>
              <a:t>Si vous êtes producteur ou productrice agricole et si vous respectez </a:t>
            </a:r>
            <a:r>
              <a:rPr lang="fr-CA" b="1" dirty="0">
                <a:solidFill>
                  <a:schemeClr val="tx1">
                    <a:lumMod val="85000"/>
                    <a:lumOff val="15000"/>
                  </a:schemeClr>
                </a:solidFill>
                <a:latin typeface="Open Sans" panose="020B0606030504020204" pitchFamily="34" charset="0"/>
              </a:rPr>
              <a:t>certains critères</a:t>
            </a:r>
            <a:r>
              <a:rPr lang="fr-CA" b="1" i="0" dirty="0">
                <a:solidFill>
                  <a:schemeClr val="tx1">
                    <a:lumMod val="85000"/>
                    <a:lumOff val="15000"/>
                  </a:schemeClr>
                </a:solidFill>
                <a:effectLst/>
                <a:latin typeface="Open Sans" panose="020B0606030504020204" pitchFamily="34" charset="0"/>
              </a:rPr>
              <a:t>.</a:t>
            </a:r>
            <a:r>
              <a:rPr lang="fr-CA" b="0" i="0" dirty="0">
                <a:solidFill>
                  <a:schemeClr val="tx1">
                    <a:lumMod val="85000"/>
                    <a:lumOff val="15000"/>
                  </a:schemeClr>
                </a:solidFill>
                <a:effectLst/>
                <a:latin typeface="Open Sans" panose="020B0606030504020204" pitchFamily="34" charset="0"/>
              </a:rPr>
              <a:t> Vous pourriez dans ce cas vous construire une résidence sur le lot où vous exercez votre principale occupation d’agriculture. Vous devez alors déposer une déclaration d’exercice d’un droit. Votre municipalité pourra délivrer un permis de construction si vous recevez de la Commission un avis de conformité.</a:t>
            </a:r>
          </a:p>
          <a:p>
            <a:pPr algn="l">
              <a:buFont typeface="Arial" panose="020B0604020202020204" pitchFamily="34" charset="0"/>
              <a:buChar char="•"/>
            </a:pPr>
            <a:r>
              <a:rPr lang="fr-CA" b="1" i="0" dirty="0">
                <a:solidFill>
                  <a:schemeClr val="tx1">
                    <a:lumMod val="85000"/>
                    <a:lumOff val="15000"/>
                  </a:schemeClr>
                </a:solidFill>
                <a:effectLst/>
                <a:latin typeface="Open Sans" panose="020B0606030504020204" pitchFamily="34" charset="0"/>
              </a:rPr>
              <a:t>Si un </a:t>
            </a:r>
            <a:r>
              <a:rPr lang="fr-CA" b="1" dirty="0">
                <a:solidFill>
                  <a:schemeClr val="tx1">
                    <a:lumMod val="85000"/>
                    <a:lumOff val="15000"/>
                  </a:schemeClr>
                </a:solidFill>
                <a:latin typeface="Open Sans" panose="020B0606030504020204" pitchFamily="34" charset="0"/>
              </a:rPr>
              <a:t>droit acquis</a:t>
            </a:r>
            <a:r>
              <a:rPr lang="fr-CA" b="1" i="0" dirty="0">
                <a:solidFill>
                  <a:schemeClr val="tx1">
                    <a:lumMod val="85000"/>
                    <a:lumOff val="15000"/>
                  </a:schemeClr>
                </a:solidFill>
                <a:effectLst/>
                <a:latin typeface="Open Sans" panose="020B0606030504020204" pitchFamily="34" charset="0"/>
              </a:rPr>
              <a:t> résidentiel a été confirmé par la Commission sur le lot sur lequel vous souhaitez vous construire.</a:t>
            </a:r>
            <a:r>
              <a:rPr lang="fr-CA" b="0" i="0" dirty="0">
                <a:solidFill>
                  <a:schemeClr val="tx1">
                    <a:lumMod val="85000"/>
                    <a:lumOff val="15000"/>
                  </a:schemeClr>
                </a:solidFill>
                <a:effectLst/>
                <a:latin typeface="Open Sans" panose="020B0606030504020204" pitchFamily="34" charset="0"/>
              </a:rPr>
              <a:t> Vous pouvez également demander un permis de construction à votre municipalité.</a:t>
            </a:r>
          </a:p>
          <a:p>
            <a:pPr algn="l">
              <a:buFont typeface="Arial" panose="020B0604020202020204" pitchFamily="34" charset="0"/>
              <a:buChar char="•"/>
            </a:pPr>
            <a:r>
              <a:rPr lang="fr-CA" b="1" i="0" dirty="0">
                <a:solidFill>
                  <a:schemeClr val="tx1">
                    <a:lumMod val="85000"/>
                    <a:lumOff val="15000"/>
                  </a:schemeClr>
                </a:solidFill>
                <a:effectLst/>
                <a:latin typeface="Open Sans" panose="020B0606030504020204" pitchFamily="34" charset="0"/>
              </a:rPr>
              <a:t>Si l’endroit choisi est situé dans un îlot déstructuré reconnu en vertu d’une </a:t>
            </a:r>
            <a:r>
              <a:rPr lang="fr-CA" b="1" dirty="0">
                <a:solidFill>
                  <a:schemeClr val="tx1">
                    <a:lumMod val="85000"/>
                    <a:lumOff val="15000"/>
                  </a:schemeClr>
                </a:solidFill>
                <a:latin typeface="Open Sans" panose="020B0606030504020204" pitchFamily="34" charset="0"/>
              </a:rPr>
              <a:t>demande à portée collective</a:t>
            </a:r>
            <a:r>
              <a:rPr lang="fr-CA" b="1" i="0" dirty="0">
                <a:solidFill>
                  <a:schemeClr val="tx1">
                    <a:lumMod val="85000"/>
                    <a:lumOff val="15000"/>
                  </a:schemeClr>
                </a:solidFill>
                <a:effectLst/>
                <a:latin typeface="Open Sans" panose="020B0606030504020204" pitchFamily="34" charset="0"/>
              </a:rPr>
              <a:t> faite par la MRC.</a:t>
            </a:r>
            <a:r>
              <a:rPr lang="fr-CA" b="0" i="0" dirty="0">
                <a:solidFill>
                  <a:schemeClr val="tx1">
                    <a:lumMod val="85000"/>
                    <a:lumOff val="15000"/>
                  </a:schemeClr>
                </a:solidFill>
                <a:effectLst/>
                <a:latin typeface="Open Sans" panose="020B0606030504020204" pitchFamily="34" charset="0"/>
              </a:rPr>
              <a:t> Vous pouvez, par conséquent, vous adresser directement à votre municipalité pour y obtenir un permis de construction. En effet, dans les îlots déstructurés reconnus, la Commission a déjà donné l’autorisation pour y construire des résidences.</a:t>
            </a:r>
          </a:p>
          <a:p>
            <a:endParaRPr lang="fr-CA" dirty="0"/>
          </a:p>
        </p:txBody>
      </p:sp>
      <p:sp>
        <p:nvSpPr>
          <p:cNvPr id="4" name="Espace réservé de la date 3">
            <a:extLst>
              <a:ext uri="{FF2B5EF4-FFF2-40B4-BE49-F238E27FC236}">
                <a16:creationId xmlns:a16="http://schemas.microsoft.com/office/drawing/2014/main" id="{32E51992-F8FB-C448-3392-A11CB72F5A5F}"/>
              </a:ext>
            </a:extLst>
          </p:cNvPr>
          <p:cNvSpPr>
            <a:spLocks noGrp="1"/>
          </p:cNvSpPr>
          <p:nvPr>
            <p:ph type="dt" sz="half" idx="10"/>
          </p:nvPr>
        </p:nvSpPr>
        <p:spPr/>
        <p:txBody>
          <a:bodyPr/>
          <a:lstStyle/>
          <a:p>
            <a:pPr rtl="0"/>
            <a:fld id="{964C5855-D2F6-4325-A90E-B3A89D9E0477}" type="datetime1">
              <a:rPr lang="fr-FR" smtClean="0"/>
              <a:t>18/08/2024</a:t>
            </a:fld>
            <a:endParaRPr lang="en-US"/>
          </a:p>
        </p:txBody>
      </p:sp>
    </p:spTree>
    <p:extLst>
      <p:ext uri="{BB962C8B-B14F-4D97-AF65-F5344CB8AC3E}">
        <p14:creationId xmlns:p14="http://schemas.microsoft.com/office/powerpoint/2010/main" val="94406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2400" b="1" i="0" u="none" strike="noStrike" baseline="0" dirty="0">
                <a:solidFill>
                  <a:srgbClr val="000000"/>
                </a:solidFill>
                <a:latin typeface="Cambria" panose="02040503050406030204" pitchFamily="18" charset="0"/>
              </a:rPr>
              <a:t>C) Régie des marchés agricoles et alimentaires du Québec  (RMAAQ)</a:t>
            </a:r>
            <a:br>
              <a:rPr lang="fr-CA" sz="2400" b="1" i="0" u="none" strike="noStrike" baseline="0" dirty="0">
                <a:solidFill>
                  <a:srgbClr val="000000"/>
                </a:solidFill>
                <a:latin typeface="Cambria" panose="02040503050406030204" pitchFamily="18" charset="0"/>
              </a:rPr>
            </a:br>
            <a:r>
              <a:rPr lang="fr-CA" sz="2400" b="0" i="0" u="none" strike="noStrike" baseline="0" dirty="0">
                <a:solidFill>
                  <a:srgbClr val="000000"/>
                </a:solidFill>
                <a:latin typeface="Cambria" panose="02040503050406030204" pitchFamily="18" charset="0"/>
                <a:hlinkClick r:id="rId3"/>
              </a:rPr>
              <a:t>www.rmaaq.gouv.qc.ca</a:t>
            </a:r>
            <a:br>
              <a:rPr lang="fr-CA" sz="2400" b="0" i="0" u="none" strike="noStrike" baseline="0" dirty="0">
                <a:solidFill>
                  <a:srgbClr val="000000"/>
                </a:solidFill>
                <a:latin typeface="Cambria" panose="02040503050406030204" pitchFamily="18" charset="0"/>
              </a:rPr>
            </a:br>
            <a:br>
              <a:rPr lang="fr-CA" sz="2400" b="0" i="0" u="none" strike="noStrike" baseline="0" dirty="0">
                <a:solidFill>
                  <a:srgbClr val="000000"/>
                </a:solidFill>
                <a:latin typeface="Cambria" panose="02040503050406030204" pitchFamily="18" charset="0"/>
              </a:rPr>
            </a:br>
            <a:r>
              <a:rPr lang="fr-CA" sz="2400" b="0" i="0" u="none" strike="noStrike" baseline="0" dirty="0">
                <a:solidFill>
                  <a:srgbClr val="000000"/>
                </a:solidFill>
                <a:latin typeface="Cambria" panose="02040503050406030204" pitchFamily="18" charset="0"/>
              </a:rPr>
              <a:t>La mission de la Régie est de favoriser une mise en marché efficace et ordonnée des produits agricoles et alimentaires ainsi que des produits de la pêche et de la forêt. Elle agit à titre d'organisme de régulation économique et de résolution des différents dans les domaines de la production et de la mise en marché. Elle agit en tout temps en tenant compte des intérêts des consommateurs et de la protection de l'intérêt public.</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29911349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683C8A6-7795-0260-473C-3B0078190001}"/>
              </a:ext>
            </a:extLst>
          </p:cNvPr>
          <p:cNvSpPr>
            <a:spLocks noGrp="1"/>
          </p:cNvSpPr>
          <p:nvPr>
            <p:ph type="dt" sz="half" idx="10"/>
          </p:nvPr>
        </p:nvSpPr>
        <p:spPr/>
        <p:txBody>
          <a:bodyPr/>
          <a:lstStyle/>
          <a:p>
            <a:pPr rtl="0"/>
            <a:fld id="{89C1E471-B154-4158-8D84-427CE57F5088}" type="datetime1">
              <a:rPr lang="fr-FR" smtClean="0"/>
              <a:t>18/08/2024</a:t>
            </a:fld>
            <a:endParaRPr lang="en-US"/>
          </a:p>
        </p:txBody>
      </p:sp>
      <p:sp>
        <p:nvSpPr>
          <p:cNvPr id="3" name="Rectangle 1">
            <a:extLst>
              <a:ext uri="{FF2B5EF4-FFF2-40B4-BE49-F238E27FC236}">
                <a16:creationId xmlns:a16="http://schemas.microsoft.com/office/drawing/2014/main" id="{594FBF1C-0BB6-864C-0898-7388CF464F2C}"/>
              </a:ext>
            </a:extLst>
          </p:cNvPr>
          <p:cNvSpPr>
            <a:spLocks noChangeArrowheads="1"/>
          </p:cNvSpPr>
          <p:nvPr/>
        </p:nvSpPr>
        <p:spPr bwMode="auto">
          <a:xfrm>
            <a:off x="490330" y="457197"/>
            <a:ext cx="11277600"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dirty="0">
                <a:latin typeface="Open Sans" panose="020B0606030504020204" pitchFamily="34" charset="0"/>
                <a:cs typeface="Open Sans" panose="020B0606030504020204" pitchFamily="34" charset="0"/>
              </a:rPr>
              <a:t>fixe le prix au détail du lait de consommation;</a:t>
            </a:r>
            <a:endParaRPr kumimoji="0" lang="fr-FR" altLang="fr-FR" b="0" i="0" strike="noStrike" cap="none" normalizeH="0" baseline="0" dirty="0">
              <a:ln>
                <a:noFill/>
              </a:ln>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encadre la création des plans conjoints de regroupements de producteurs ou de pêcheurs;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approuve les règlements pris dans le cadre des plans conjoints;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évalue et surveille l’administration des plans conjoints;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permet à des </a:t>
            </a:r>
            <a:r>
              <a:rPr lang="fr-FR" altLang="fr-FR" dirty="0">
                <a:latin typeface="Open Sans" panose="020B0606030504020204" pitchFamily="34" charset="0"/>
                <a:cs typeface="Open Sans" panose="020B0606030504020204" pitchFamily="34" charset="0"/>
              </a:rPr>
              <a:t>associations </a:t>
            </a: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de représenter des personnes intéressées par la mise en marché des produits agricoles et de la pêche;</a:t>
            </a:r>
          </a:p>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dirty="0">
                <a:latin typeface="Open Sans" panose="020B0606030504020204" pitchFamily="34" charset="0"/>
                <a:cs typeface="Open Sans" panose="020B0606030504020204" pitchFamily="34" charset="0"/>
              </a:rPr>
              <a:t>homologue les conventions de mise en marché </a:t>
            </a: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ou en arbitre les termes;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mène des </a:t>
            </a:r>
            <a:r>
              <a:rPr lang="fr-FR" altLang="fr-FR" dirty="0">
                <a:latin typeface="Open Sans" panose="020B0606030504020204" pitchFamily="34" charset="0"/>
                <a:cs typeface="Open Sans" panose="020B0606030504020204" pitchFamily="34" charset="0"/>
              </a:rPr>
              <a:t>enquêtes et émet diverses ordonnances  </a:t>
            </a: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dirty="0">
                <a:latin typeface="Open Sans" panose="020B0606030504020204" pitchFamily="34" charset="0"/>
                <a:cs typeface="Open Sans" panose="020B0606030504020204" pitchFamily="34" charset="0"/>
              </a:rPr>
              <a:t>tranche les difficultés qui surviennent</a:t>
            </a: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 dans l’application des conventions et des règlements;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effectue des inspections et des vérifications dans les secteurs des grains, du lait, des œufs d'incubation et des volailles;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offre de la </a:t>
            </a:r>
            <a:r>
              <a:rPr lang="fr-FR" altLang="fr-FR" dirty="0">
                <a:latin typeface="Open Sans" panose="020B0606030504020204" pitchFamily="34" charset="0"/>
                <a:cs typeface="Open Sans" panose="020B0606030504020204" pitchFamily="34" charset="0"/>
              </a:rPr>
              <a:t>formation sur le classement des grains </a:t>
            </a: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aux détenteurs de permis;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administre les </a:t>
            </a:r>
            <a:r>
              <a:rPr lang="fr-FR" altLang="fr-FR" dirty="0">
                <a:latin typeface="Open Sans" panose="020B0606030504020204" pitchFamily="34" charset="0"/>
                <a:cs typeface="Open Sans" panose="020B0606030504020204" pitchFamily="34" charset="0"/>
              </a:rPr>
              <a:t>programmes de garantie de paiement</a:t>
            </a: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 aux producteurs de certains secteurs;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délivre des </a:t>
            </a:r>
            <a:r>
              <a:rPr lang="fr-FR" altLang="fr-FR" dirty="0">
                <a:latin typeface="Open Sans" panose="020B0606030504020204" pitchFamily="34" charset="0"/>
                <a:cs typeface="Open Sans" panose="020B0606030504020204" pitchFamily="34" charset="0"/>
              </a:rPr>
              <a:t>permis </a:t>
            </a:r>
            <a:r>
              <a:rPr kumimoji="0" lang="fr-FR" altLang="fr-FR" b="0" i="0" strike="noStrike" cap="none" normalizeH="0" baseline="0" dirty="0">
                <a:ln>
                  <a:noFill/>
                </a:ln>
                <a:effectLst/>
                <a:latin typeface="Open Sans" panose="020B0606030504020204" pitchFamily="34" charset="0"/>
                <a:cs typeface="Open Sans" panose="020B0606030504020204" pitchFamily="34" charset="0"/>
              </a:rPr>
              <a:t>dans les secteurs des grains, du tabac et des œufs de consommation.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AutoShape 2" descr="Cet hyperlien s'ouvrira dans une nouvelle fenêtre.">
            <a:hlinkClick r:id="rId2"/>
            <a:extLst>
              <a:ext uri="{FF2B5EF4-FFF2-40B4-BE49-F238E27FC236}">
                <a16:creationId xmlns:a16="http://schemas.microsoft.com/office/drawing/2014/main" id="{25FA8B7C-F6CF-9F2A-7EEC-6D6976D6311F}"/>
              </a:ext>
            </a:extLst>
          </p:cNvPr>
          <p:cNvSpPr>
            <a:spLocks noChangeAspect="1" noChangeArrowheads="1"/>
          </p:cNvSpPr>
          <p:nvPr/>
        </p:nvSpPr>
        <p:spPr bwMode="auto">
          <a:xfrm>
            <a:off x="3525838" y="-182563"/>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3" descr="Cet hyperlien s'ouvrira dans une nouvelle fenêtre.">
            <a:hlinkClick r:id="rId3"/>
            <a:extLst>
              <a:ext uri="{FF2B5EF4-FFF2-40B4-BE49-F238E27FC236}">
                <a16:creationId xmlns:a16="http://schemas.microsoft.com/office/drawing/2014/main" id="{AC61E7A4-4489-2771-FAF3-887AA5E5767D}"/>
              </a:ext>
            </a:extLst>
          </p:cNvPr>
          <p:cNvSpPr>
            <a:spLocks noChangeAspect="1" noChangeArrowheads="1"/>
          </p:cNvSpPr>
          <p:nvPr/>
        </p:nvSpPr>
        <p:spPr bwMode="auto">
          <a:xfrm>
            <a:off x="3768725" y="0"/>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 name="AutoShape 4" descr="Cet hyperlien s'ouvrira dans une nouvelle fenêtre.">
            <a:hlinkClick r:id="rId4"/>
            <a:extLst>
              <a:ext uri="{FF2B5EF4-FFF2-40B4-BE49-F238E27FC236}">
                <a16:creationId xmlns:a16="http://schemas.microsoft.com/office/drawing/2014/main" id="{C845F4B1-937B-BCD2-79AD-5AD3DE910DF0}"/>
              </a:ext>
            </a:extLst>
          </p:cNvPr>
          <p:cNvSpPr>
            <a:spLocks noChangeAspect="1" noChangeArrowheads="1"/>
          </p:cNvSpPr>
          <p:nvPr/>
        </p:nvSpPr>
        <p:spPr bwMode="auto">
          <a:xfrm>
            <a:off x="3914775" y="731838"/>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79614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2400" b="1" i="0" u="none" strike="noStrike" baseline="0" dirty="0">
                <a:solidFill>
                  <a:srgbClr val="000000"/>
                </a:solidFill>
                <a:latin typeface="Cambria" panose="02040503050406030204" pitchFamily="18" charset="0"/>
              </a:rPr>
              <a:t>D) Conseil des appellations réservées et des termes valorisants (CARTV)</a:t>
            </a:r>
            <a:br>
              <a:rPr lang="fr-CA" sz="2400" b="1" i="0" u="none" strike="noStrike" baseline="0" dirty="0">
                <a:solidFill>
                  <a:srgbClr val="000000"/>
                </a:solidFill>
                <a:latin typeface="Cambria" panose="02040503050406030204" pitchFamily="18" charset="0"/>
              </a:rPr>
            </a:br>
            <a:r>
              <a:rPr lang="fr-CA" sz="2400" b="0" i="0" u="none" strike="noStrike" baseline="0" dirty="0">
                <a:solidFill>
                  <a:srgbClr val="000000"/>
                </a:solidFill>
                <a:latin typeface="Cambria" panose="02040503050406030204" pitchFamily="18" charset="0"/>
                <a:hlinkClick r:id="rId3"/>
              </a:rPr>
              <a:t>www.cartv.gouv.qc.ca</a:t>
            </a:r>
            <a:br>
              <a:rPr lang="fr-CA" sz="2400" b="0" i="0" u="none" strike="noStrike" baseline="0" dirty="0">
                <a:solidFill>
                  <a:srgbClr val="000000"/>
                </a:solidFill>
                <a:latin typeface="Cambria" panose="02040503050406030204" pitchFamily="18" charset="0"/>
              </a:rPr>
            </a:br>
            <a:br>
              <a:rPr lang="fr-CA" sz="2400" b="0" i="0" u="none" strike="noStrike" baseline="0" dirty="0">
                <a:solidFill>
                  <a:srgbClr val="000000"/>
                </a:solidFill>
                <a:latin typeface="Cambria" panose="02040503050406030204" pitchFamily="18" charset="0"/>
              </a:rPr>
            </a:br>
            <a:r>
              <a:rPr lang="fr-CA" sz="2400" b="0" i="0" u="none" strike="noStrike" baseline="0" dirty="0">
                <a:solidFill>
                  <a:srgbClr val="000000"/>
                </a:solidFill>
                <a:latin typeface="Cambria" panose="02040503050406030204" pitchFamily="18" charset="0"/>
              </a:rPr>
              <a:t>Le Conseil a été mis sur pied par le gouvernement du Québec, en vue de l’application de la Loi sur les appellations réservées et les termes valorisants. Celle-ci vise à protéger l’authenticité de produits et des désignations qui les mettent en valeur au moyen d’une certification acquise en regard de leur origine ou de leurs caractéristiques particulières liées à une méthode de production ou à une spécificité. Le CARTV a juridiction sur les produits agricoles et alimentaires portant une appellation réservée et qui sont vendus sur le territoire du Québec.</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34346577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2000" b="0" i="0" u="none" strike="noStrike" baseline="0" dirty="0">
                <a:solidFill>
                  <a:srgbClr val="000000"/>
                </a:solidFill>
                <a:latin typeface="Cambria" panose="02040503050406030204" pitchFamily="18" charset="0"/>
              </a:rPr>
              <a:t>Mission du CARTV</a:t>
            </a:r>
            <a:br>
              <a:rPr lang="fr-CA" sz="2000" b="0" i="0" u="none" strike="noStrike" baseline="0" dirty="0">
                <a:solidFill>
                  <a:srgbClr val="000000"/>
                </a:solidFill>
                <a:latin typeface="Cambria" panose="02040503050406030204" pitchFamily="18" charset="0"/>
              </a:rPr>
            </a:b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Développer et maintenir des systèmes de reconnaissance, de certification, de surveillance et d'information permettant d'une part à des regroupements d'entreprises agroalimentaires d'utiliser une appellation pour des produits se distinguant par leur origine ou leur qualité, et d'autre part d'assurer l'intégrité desdits produits en vue de gagner la confiance de ceux et celles qui les consomment.</a:t>
            </a:r>
            <a:br>
              <a:rPr lang="fr-CA" sz="2000" b="0" i="0" u="none" strike="noStrike" baseline="0" dirty="0">
                <a:solidFill>
                  <a:srgbClr val="000000"/>
                </a:solidFill>
                <a:latin typeface="Cambria" panose="02040503050406030204" pitchFamily="18" charset="0"/>
              </a:rPr>
            </a:b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Rôle: Accréditer comme organismes de certification, des organismes qui satisfont au référentiel les concernant  ;</a:t>
            </a: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Conseiller le ministre sur la reconnaissance d’appellations réservées  ;</a:t>
            </a: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Surveiller l’utilisation des appellations réservées reconnues.</a:t>
            </a: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Pour assumer ses responsabilités et offrir les services correspondants, le CARTV mène les programmes suivants : </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4545400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171BA9-D5FF-B82F-BC4D-AF7640EB6528}"/>
              </a:ext>
            </a:extLst>
          </p:cNvPr>
          <p:cNvSpPr>
            <a:spLocks noGrp="1"/>
          </p:cNvSpPr>
          <p:nvPr>
            <p:ph type="dt" sz="half" idx="10"/>
          </p:nvPr>
        </p:nvSpPr>
        <p:spPr/>
        <p:txBody>
          <a:bodyPr/>
          <a:lstStyle/>
          <a:p>
            <a:pPr rtl="0"/>
            <a:fld id="{89C1E471-B154-4158-8D84-427CE57F5088}" type="datetime1">
              <a:rPr lang="fr-FR" smtClean="0"/>
              <a:t>18/08/2024</a:t>
            </a:fld>
            <a:endParaRPr lang="en-US"/>
          </a:p>
        </p:txBody>
      </p:sp>
      <p:sp>
        <p:nvSpPr>
          <p:cNvPr id="4" name="ZoneTexte 3">
            <a:extLst>
              <a:ext uri="{FF2B5EF4-FFF2-40B4-BE49-F238E27FC236}">
                <a16:creationId xmlns:a16="http://schemas.microsoft.com/office/drawing/2014/main" id="{25C68244-2979-4262-9B47-0D1D9D8BC7A1}"/>
              </a:ext>
            </a:extLst>
          </p:cNvPr>
          <p:cNvSpPr txBox="1"/>
          <p:nvPr/>
        </p:nvSpPr>
        <p:spPr>
          <a:xfrm>
            <a:off x="1643269" y="1781843"/>
            <a:ext cx="6096000" cy="3785652"/>
          </a:xfrm>
          <a:prstGeom prst="rect">
            <a:avLst/>
          </a:prstGeom>
          <a:noFill/>
        </p:spPr>
        <p:txBody>
          <a:bodyPr wrap="square">
            <a:spAutoFit/>
          </a:bodyPr>
          <a:lstStyle/>
          <a:p>
            <a:pPr algn="l"/>
            <a:r>
              <a:rPr lang="fr-CA" sz="2400" b="1" i="0" dirty="0">
                <a:solidFill>
                  <a:schemeClr val="tx1">
                    <a:lumMod val="85000"/>
                    <a:lumOff val="15000"/>
                  </a:schemeClr>
                </a:solidFill>
                <a:effectLst/>
                <a:latin typeface="proxima-nova"/>
              </a:rPr>
              <a:t>Appellations reconnues</a:t>
            </a:r>
          </a:p>
          <a:p>
            <a:pPr algn="l"/>
            <a:endParaRPr lang="fr-CA" sz="2400" b="0" i="0" dirty="0">
              <a:solidFill>
                <a:schemeClr val="tx1">
                  <a:lumMod val="85000"/>
                  <a:lumOff val="15000"/>
                </a:schemeClr>
              </a:solidFill>
              <a:effectLst/>
              <a:latin typeface="proxima-nova"/>
            </a:endParaRPr>
          </a:p>
          <a:p>
            <a:pPr algn="l">
              <a:buFont typeface="Arial" panose="020B0604020202020204" pitchFamily="34" charset="0"/>
              <a:buChar char="•"/>
            </a:pPr>
            <a:r>
              <a:rPr lang="fr-CA" sz="2400" dirty="0">
                <a:solidFill>
                  <a:schemeClr val="tx1">
                    <a:lumMod val="85000"/>
                    <a:lumOff val="15000"/>
                  </a:schemeClr>
                </a:solidFill>
                <a:latin typeface="proxima-nova"/>
              </a:rPr>
              <a:t>Biologique</a:t>
            </a:r>
            <a:endParaRPr lang="fr-CA" sz="2400" b="0" i="0" dirty="0">
              <a:solidFill>
                <a:schemeClr val="tx1">
                  <a:lumMod val="85000"/>
                  <a:lumOff val="15000"/>
                </a:schemeClr>
              </a:solidFill>
              <a:effectLst/>
              <a:latin typeface="proxima-nova"/>
            </a:endParaRPr>
          </a:p>
          <a:p>
            <a:pPr algn="l">
              <a:buFont typeface="Arial" panose="020B0604020202020204" pitchFamily="34" charset="0"/>
              <a:buChar char="•"/>
            </a:pPr>
            <a:r>
              <a:rPr lang="fr-CA" sz="2400" dirty="0">
                <a:solidFill>
                  <a:schemeClr val="tx1">
                    <a:lumMod val="85000"/>
                    <a:lumOff val="15000"/>
                  </a:schemeClr>
                </a:solidFill>
                <a:latin typeface="proxima-nova"/>
              </a:rPr>
              <a:t>Agneau de Charlevoix</a:t>
            </a:r>
            <a:endParaRPr lang="fr-CA" sz="2400" b="0" i="0" dirty="0">
              <a:solidFill>
                <a:schemeClr val="tx1">
                  <a:lumMod val="85000"/>
                  <a:lumOff val="15000"/>
                </a:schemeClr>
              </a:solidFill>
              <a:effectLst/>
              <a:latin typeface="proxima-nova"/>
            </a:endParaRPr>
          </a:p>
          <a:p>
            <a:pPr algn="l">
              <a:buFont typeface="Arial" panose="020B0604020202020204" pitchFamily="34" charset="0"/>
              <a:buChar char="•"/>
            </a:pPr>
            <a:r>
              <a:rPr lang="fr-CA" sz="2400" dirty="0">
                <a:solidFill>
                  <a:schemeClr val="tx1">
                    <a:lumMod val="85000"/>
                    <a:lumOff val="15000"/>
                  </a:schemeClr>
                </a:solidFill>
                <a:latin typeface="proxima-nova"/>
              </a:rPr>
              <a:t>Cidre de glace du Québec</a:t>
            </a:r>
            <a:endParaRPr lang="fr-CA" sz="2400" b="0" i="0" dirty="0">
              <a:solidFill>
                <a:schemeClr val="tx1">
                  <a:lumMod val="85000"/>
                  <a:lumOff val="15000"/>
                </a:schemeClr>
              </a:solidFill>
              <a:effectLst/>
              <a:latin typeface="proxima-nova"/>
            </a:endParaRPr>
          </a:p>
          <a:p>
            <a:pPr algn="l">
              <a:buFont typeface="Arial" panose="020B0604020202020204" pitchFamily="34" charset="0"/>
              <a:buChar char="•"/>
            </a:pPr>
            <a:r>
              <a:rPr lang="fr-CA" sz="2400" dirty="0">
                <a:solidFill>
                  <a:schemeClr val="tx1">
                    <a:lumMod val="85000"/>
                    <a:lumOff val="15000"/>
                  </a:schemeClr>
                </a:solidFill>
                <a:latin typeface="proxima-nova"/>
              </a:rPr>
              <a:t>Fromage de vache de race Canadienne</a:t>
            </a:r>
            <a:endParaRPr lang="fr-CA" sz="2400" b="0" i="0" dirty="0">
              <a:solidFill>
                <a:schemeClr val="tx1">
                  <a:lumMod val="85000"/>
                  <a:lumOff val="15000"/>
                </a:schemeClr>
              </a:solidFill>
              <a:effectLst/>
              <a:latin typeface="proxima-nova"/>
            </a:endParaRPr>
          </a:p>
          <a:p>
            <a:pPr algn="l">
              <a:buFont typeface="Arial" panose="020B0604020202020204" pitchFamily="34" charset="0"/>
              <a:buChar char="•"/>
            </a:pPr>
            <a:r>
              <a:rPr lang="fr-CA" sz="2400" dirty="0">
                <a:solidFill>
                  <a:schemeClr val="tx1">
                    <a:lumMod val="85000"/>
                    <a:lumOff val="15000"/>
                  </a:schemeClr>
                </a:solidFill>
                <a:latin typeface="proxima-nova"/>
              </a:rPr>
              <a:t>Fromage fermier</a:t>
            </a:r>
            <a:endParaRPr lang="fr-CA" sz="2400" b="0" i="0" dirty="0">
              <a:solidFill>
                <a:schemeClr val="tx1">
                  <a:lumMod val="85000"/>
                  <a:lumOff val="15000"/>
                </a:schemeClr>
              </a:solidFill>
              <a:effectLst/>
              <a:latin typeface="proxima-nova"/>
            </a:endParaRPr>
          </a:p>
          <a:p>
            <a:pPr algn="l">
              <a:buFont typeface="Arial" panose="020B0604020202020204" pitchFamily="34" charset="0"/>
              <a:buChar char="•"/>
            </a:pPr>
            <a:r>
              <a:rPr lang="fr-CA" sz="2400" dirty="0">
                <a:solidFill>
                  <a:schemeClr val="tx1">
                    <a:lumMod val="85000"/>
                    <a:lumOff val="15000"/>
                  </a:schemeClr>
                </a:solidFill>
                <a:latin typeface="proxima-nova"/>
              </a:rPr>
              <a:t>Maïs sucré de Neuville</a:t>
            </a:r>
            <a:endParaRPr lang="fr-CA" sz="2400" b="0" i="0" dirty="0">
              <a:solidFill>
                <a:schemeClr val="tx1">
                  <a:lumMod val="85000"/>
                  <a:lumOff val="15000"/>
                </a:schemeClr>
              </a:solidFill>
              <a:effectLst/>
              <a:latin typeface="proxima-nova"/>
            </a:endParaRPr>
          </a:p>
          <a:p>
            <a:pPr algn="l">
              <a:buFont typeface="Arial" panose="020B0604020202020204" pitchFamily="34" charset="0"/>
              <a:buChar char="•"/>
            </a:pPr>
            <a:r>
              <a:rPr lang="fr-CA" sz="2400" dirty="0">
                <a:solidFill>
                  <a:schemeClr val="tx1">
                    <a:lumMod val="85000"/>
                    <a:lumOff val="15000"/>
                  </a:schemeClr>
                </a:solidFill>
                <a:latin typeface="proxima-nova"/>
              </a:rPr>
              <a:t>Vin de glace du Québec</a:t>
            </a:r>
            <a:endParaRPr lang="fr-CA" sz="2400" b="0" i="0" dirty="0">
              <a:solidFill>
                <a:schemeClr val="tx1">
                  <a:lumMod val="85000"/>
                  <a:lumOff val="15000"/>
                </a:schemeClr>
              </a:solidFill>
              <a:effectLst/>
              <a:latin typeface="proxima-nova"/>
            </a:endParaRPr>
          </a:p>
          <a:p>
            <a:pPr algn="l">
              <a:buFont typeface="Arial" panose="020B0604020202020204" pitchFamily="34" charset="0"/>
              <a:buChar char="•"/>
            </a:pPr>
            <a:r>
              <a:rPr lang="fr-CA" sz="2400" dirty="0">
                <a:solidFill>
                  <a:schemeClr val="tx1">
                    <a:lumMod val="85000"/>
                    <a:lumOff val="15000"/>
                  </a:schemeClr>
                </a:solidFill>
                <a:latin typeface="proxima-nova"/>
              </a:rPr>
              <a:t>Vin du Québec</a:t>
            </a:r>
            <a:endParaRPr lang="fr-CA" sz="2400" b="0" i="0" dirty="0">
              <a:solidFill>
                <a:schemeClr val="tx1">
                  <a:lumMod val="85000"/>
                  <a:lumOff val="15000"/>
                </a:schemeClr>
              </a:solidFill>
              <a:effectLst/>
              <a:latin typeface="proxima-nova"/>
            </a:endParaRPr>
          </a:p>
        </p:txBody>
      </p:sp>
    </p:spTree>
    <p:extLst>
      <p:ext uri="{BB962C8B-B14F-4D97-AF65-F5344CB8AC3E}">
        <p14:creationId xmlns:p14="http://schemas.microsoft.com/office/powerpoint/2010/main" val="374748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2400" b="1" i="0" u="none" strike="noStrike" baseline="0" dirty="0">
                <a:solidFill>
                  <a:srgbClr val="000000"/>
                </a:solidFill>
                <a:latin typeface="Cambria" panose="02040503050406030204" pitchFamily="18" charset="0"/>
              </a:rPr>
              <a:t>Certification biologique au Québec </a:t>
            </a:r>
            <a:br>
              <a:rPr lang="fr-CA" sz="2400" b="1" i="0" u="none" strike="noStrike" baseline="0" dirty="0">
                <a:solidFill>
                  <a:srgbClr val="000000"/>
                </a:solidFill>
                <a:latin typeface="Cambria" panose="02040503050406030204" pitchFamily="18" charset="0"/>
              </a:rPr>
            </a:br>
            <a:br>
              <a:rPr lang="fr-CA" sz="2400" b="0" i="0" u="none" strike="noStrike" baseline="0" dirty="0">
                <a:solidFill>
                  <a:srgbClr val="000000"/>
                </a:solidFill>
                <a:latin typeface="Cambria" panose="02040503050406030204" pitchFamily="18" charset="0"/>
              </a:rPr>
            </a:br>
            <a:r>
              <a:rPr lang="fr-CA" sz="2400" b="0" i="0" u="none" strike="noStrike" baseline="0" dirty="0">
                <a:solidFill>
                  <a:srgbClr val="000000"/>
                </a:solidFill>
                <a:latin typeface="Cambria" panose="02040503050406030204" pitchFamily="18" charset="0"/>
              </a:rPr>
              <a:t>http://www.cartv.gouv.qc.ca/</a:t>
            </a:r>
            <a:br>
              <a:rPr lang="fr-CA" sz="2400" b="0" i="0" u="none" strike="noStrike" baseline="0" dirty="0">
                <a:solidFill>
                  <a:srgbClr val="000000"/>
                </a:solidFill>
                <a:latin typeface="Cambria" panose="02040503050406030204" pitchFamily="18" charset="0"/>
              </a:rPr>
            </a:br>
            <a:br>
              <a:rPr lang="fr-CA" sz="2400" b="0" i="0" u="none" strike="noStrike" baseline="0" dirty="0">
                <a:solidFill>
                  <a:srgbClr val="000000"/>
                </a:solidFill>
                <a:latin typeface="Cambria" panose="02040503050406030204" pitchFamily="18" charset="0"/>
              </a:rPr>
            </a:br>
            <a:r>
              <a:rPr lang="fr-CA" sz="2400" b="0" i="0" u="none" strike="noStrike" baseline="0" dirty="0">
                <a:solidFill>
                  <a:srgbClr val="000000"/>
                </a:solidFill>
                <a:latin typeface="Cambria" panose="02040503050406030204" pitchFamily="18" charset="0"/>
              </a:rPr>
              <a:t>Les organismes de certification suivants sont accrédités par le Conseil du CARTV selon la norme ISO/CEI 17065 et des exigences supplémentaires applicables, pour certifier des produits agricoles et alimentaires biologiques sur le territoire québécois. Ils sont également accrédités pour vérifier la chaîne de possession des produits biologiques certifiés lorsque cela est exigé par le cahier des charges homologué:</a:t>
            </a:r>
            <a:br>
              <a:rPr lang="fr-CA" sz="1800" b="0" i="0" u="none" strike="noStrike" baseline="0" dirty="0">
                <a:solidFill>
                  <a:srgbClr val="000000"/>
                </a:solidFill>
                <a:latin typeface="Cambria" panose="02040503050406030204" pitchFamily="18" charset="0"/>
              </a:rPr>
            </a:br>
            <a:endParaRPr lang="en-US" sz="2800" dirty="0">
              <a:solidFill>
                <a:schemeClr val="tx1">
                  <a:lumMod val="75000"/>
                  <a:lumOff val="25000"/>
                </a:schemeClr>
              </a:solidFill>
            </a:endParaRPr>
          </a:p>
        </p:txBody>
      </p:sp>
    </p:spTree>
    <p:extLst>
      <p:ext uri="{BB962C8B-B14F-4D97-AF65-F5344CB8AC3E}">
        <p14:creationId xmlns:p14="http://schemas.microsoft.com/office/powerpoint/2010/main" val="225254728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270154"/>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fontScale="90000"/>
          </a:bodyPr>
          <a:lstStyle/>
          <a:p>
            <a:r>
              <a:rPr lang="fr-CA" sz="2800" b="0" i="0" u="none" strike="noStrike" baseline="0" dirty="0">
                <a:solidFill>
                  <a:srgbClr val="000000"/>
                </a:solidFill>
                <a:latin typeface="Cambria" panose="02040503050406030204" pitchFamily="18" charset="0"/>
              </a:rPr>
              <a:t>-</a:t>
            </a:r>
            <a:r>
              <a:rPr lang="fr-CA" sz="2800" b="0" i="0" u="none" strike="noStrike" baseline="0" dirty="0" err="1">
                <a:solidFill>
                  <a:srgbClr val="000000"/>
                </a:solidFill>
                <a:latin typeface="Cambria" panose="02040503050406030204" pitchFamily="18" charset="0"/>
              </a:rPr>
              <a:t>ÉcocertCanada</a:t>
            </a:r>
            <a:r>
              <a:rPr lang="fr-CA" sz="2800" b="0" i="0" u="none" strike="noStrike" baseline="0" dirty="0">
                <a:solidFill>
                  <a:srgbClr val="000000"/>
                </a:solidFill>
                <a:latin typeface="Cambria" panose="02040503050406030204" pitchFamily="18" charset="0"/>
              </a:rPr>
              <a:t> (association de Garantie Bio et d'</a:t>
            </a:r>
            <a:r>
              <a:rPr lang="fr-CA" sz="2800" b="0" i="0" u="none" strike="noStrike" baseline="0" dirty="0" err="1">
                <a:solidFill>
                  <a:srgbClr val="000000"/>
                </a:solidFill>
                <a:latin typeface="Cambria" panose="02040503050406030204" pitchFamily="18" charset="0"/>
              </a:rPr>
              <a:t>ÉcocertCanada</a:t>
            </a:r>
            <a:r>
              <a:rPr lang="fr-CA" sz="2800" b="0" i="0" u="none" strike="noStrike" baseline="0" dirty="0">
                <a:solidFill>
                  <a:srgbClr val="000000"/>
                </a:solidFill>
                <a:latin typeface="Cambria" panose="02040503050406030204" pitchFamily="18" charset="0"/>
              </a:rPr>
              <a:t>)</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-Québec Vrai </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a:t>
            </a:r>
            <a:r>
              <a:rPr lang="fr-CA" sz="2800" b="0" i="0" u="none" strike="noStrike" baseline="0" dirty="0" err="1">
                <a:solidFill>
                  <a:srgbClr val="000000"/>
                </a:solidFill>
                <a:latin typeface="Cambria" panose="02040503050406030204" pitchFamily="18" charset="0"/>
              </a:rPr>
              <a:t>LetisS.A</a:t>
            </a:r>
            <a:r>
              <a:rPr lang="fr-CA" sz="2800" b="0" i="0" u="none" strike="noStrike" baseline="0" dirty="0">
                <a:solidFill>
                  <a:srgbClr val="000000"/>
                </a:solidFill>
                <a:latin typeface="Cambria" panose="02040503050406030204" pitchFamily="18" charset="0"/>
              </a:rPr>
              <a:t>.</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a:t>
            </a:r>
            <a:r>
              <a:rPr lang="fr-CA" sz="2800" b="0" i="0" u="none" strike="noStrike" baseline="0" dirty="0" err="1">
                <a:solidFill>
                  <a:srgbClr val="000000"/>
                </a:solidFill>
                <a:latin typeface="Cambria" panose="02040503050406030204" pitchFamily="18" charset="0"/>
              </a:rPr>
              <a:t>OrganicCropImprovementAssociation</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-OCPP/Pro-</a:t>
            </a:r>
            <a:r>
              <a:rPr lang="fr-CA" sz="2800" b="0" i="0" u="none" strike="noStrike" baseline="0" dirty="0" err="1">
                <a:solidFill>
                  <a:srgbClr val="000000"/>
                </a:solidFill>
                <a:latin typeface="Cambria" panose="02040503050406030204" pitchFamily="18" charset="0"/>
              </a:rPr>
              <a:t>CertCanada</a:t>
            </a:r>
            <a:r>
              <a:rPr lang="fr-CA" sz="2800" b="0" i="0" u="none" strike="noStrike" baseline="0" dirty="0">
                <a:solidFill>
                  <a:srgbClr val="000000"/>
                </a:solidFill>
                <a:latin typeface="Cambria" panose="02040503050406030204" pitchFamily="18" charset="0"/>
              </a:rPr>
              <a:t> </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a:t>
            </a:r>
            <a:r>
              <a:rPr lang="fr-CA" sz="2800" b="0" i="0" u="none" strike="noStrike" baseline="0" dirty="0" err="1">
                <a:solidFill>
                  <a:srgbClr val="000000"/>
                </a:solidFill>
                <a:latin typeface="Cambria" panose="02040503050406030204" pitchFamily="18" charset="0"/>
              </a:rPr>
              <a:t>QualityAssurance</a:t>
            </a:r>
            <a:r>
              <a:rPr lang="fr-CA" sz="2800" b="0" i="0" u="none" strike="noStrike" baseline="0" dirty="0">
                <a:solidFill>
                  <a:srgbClr val="000000"/>
                </a:solidFill>
                <a:latin typeface="Cambria" panose="02040503050406030204" pitchFamily="18" charset="0"/>
              </a:rPr>
              <a:t> International</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Seuls ces organismes détiennent le droit de certifier des produits agricoles et alimentaires biologiques cultivés ou transformés sur le territoire québécois, qu'ils soient destinés à être vendus au Québec ou à l'extérieur de la Belle Province.</a:t>
            </a:r>
            <a:r>
              <a:rPr lang="fr-CA" sz="2800" b="1" i="0" u="none" strike="noStrike" baseline="0" dirty="0">
                <a:solidFill>
                  <a:srgbClr val="000000"/>
                </a:solidFill>
                <a:latin typeface="Aharoni" panose="02010803020104030203" pitchFamily="2" charset="-79"/>
              </a:rPr>
              <a:t>.</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401288234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fontScale="90000"/>
          </a:bodyPr>
          <a:lstStyle/>
          <a:p>
            <a:r>
              <a:rPr lang="fr-CA" sz="2800" b="0" i="0" u="none" strike="noStrike" baseline="0" dirty="0">
                <a:solidFill>
                  <a:srgbClr val="000000"/>
                </a:solidFill>
                <a:latin typeface="Cambria" panose="02040503050406030204" pitchFamily="18" charset="0"/>
              </a:rPr>
              <a:t>Qui est le MAPAQ</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hlinkClick r:id="rId3"/>
              </a:rPr>
              <a:t>http://www.mapaq.gouv.qc.ca/fr/Ministere/Pages/accueil.aspx</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Le Ministère de l’agriculture, des pêcheries et de l’alimentation du Québec</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Mission du MAPAQ</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 Favoriser une offre alimentaire de qualité et appuyer le développement d'un secteur bioalimentaire prospère et durable contribuant à la vitalité des territoires et à la santé de la population. »</a:t>
            </a:r>
            <a:br>
              <a:rPr lang="fr-CA" sz="2800" b="0" i="0" u="none" strike="noStrike" baseline="0" dirty="0">
                <a:solidFill>
                  <a:srgbClr val="000000"/>
                </a:solidFill>
                <a:latin typeface="Cambria" panose="02040503050406030204" pitchFamily="18" charset="0"/>
              </a:rPr>
            </a:br>
            <a:endParaRPr lang="en-US" sz="2800" dirty="0">
              <a:solidFill>
                <a:schemeClr val="tx1">
                  <a:lumMod val="75000"/>
                  <a:lumOff val="25000"/>
                </a:schemeClr>
              </a:solidFill>
            </a:endParaRP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914400"/>
            <a:ext cx="6718433" cy="5382490"/>
          </a:xfrm>
        </p:spPr>
        <p:txBody>
          <a:bodyPr rtlCol="0">
            <a:normAutofit fontScale="90000"/>
          </a:bodyPr>
          <a:lstStyle/>
          <a:p>
            <a:r>
              <a:rPr lang="fr-CA" sz="2400" b="1" i="0" u="none" strike="noStrike" baseline="0" dirty="0">
                <a:solidFill>
                  <a:srgbClr val="000000"/>
                </a:solidFill>
                <a:latin typeface="Cambria" panose="02040503050406030204" pitchFamily="18" charset="0"/>
              </a:rPr>
              <a:t>E. Instituts des technologies agroalimentaire du Québec (</a:t>
            </a:r>
            <a:r>
              <a:rPr lang="fr-CA" sz="2400" b="1" i="0" u="none" strike="noStrike" baseline="0" dirty="0" err="1">
                <a:solidFill>
                  <a:srgbClr val="000000"/>
                </a:solidFill>
                <a:latin typeface="Cambria" panose="02040503050406030204" pitchFamily="18" charset="0"/>
              </a:rPr>
              <a:t>ita</a:t>
            </a:r>
            <a:r>
              <a:rPr lang="fr-CA" sz="2400" b="1" i="0" u="none" strike="noStrike" baseline="0" dirty="0">
                <a:solidFill>
                  <a:srgbClr val="000000"/>
                </a:solidFill>
                <a:latin typeface="Cambria" panose="02040503050406030204" pitchFamily="18" charset="0"/>
              </a:rPr>
              <a:t>)</a:t>
            </a:r>
            <a:br>
              <a:rPr lang="fr-CA" sz="2400" b="1" i="0" u="none" strike="noStrike" baseline="0" dirty="0">
                <a:solidFill>
                  <a:srgbClr val="000000"/>
                </a:solidFill>
                <a:latin typeface="Cambria" panose="02040503050406030204" pitchFamily="18" charset="0"/>
              </a:rPr>
            </a:br>
            <a:br>
              <a:rPr lang="fr-CA" sz="2400" b="0" i="0" u="none" strike="noStrike" baseline="0" dirty="0">
                <a:solidFill>
                  <a:srgbClr val="000000"/>
                </a:solidFill>
                <a:latin typeface="Cambria" panose="02040503050406030204" pitchFamily="18" charset="0"/>
              </a:rPr>
            </a:br>
            <a:r>
              <a:rPr lang="fr-CA" sz="2000" b="1" i="0" u="none" strike="noStrike" baseline="0" dirty="0">
                <a:solidFill>
                  <a:srgbClr val="000000"/>
                </a:solidFill>
                <a:latin typeface="Cambria" panose="02040503050406030204" pitchFamily="18" charset="0"/>
              </a:rPr>
              <a:t>Mission</a:t>
            </a: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La mission de l’ITAQ est d’offrir une formation technique de niveau collégial, tant à l’enseignement régulier qu’à la formation continue, dans les domaines agricole, agroalimentaire et agroenvironnemental de même que dans les domaines connexes à ces derniers. Il peut aussi offrir une formation relevant d’autres ordres d’enseignement.</a:t>
            </a:r>
            <a:br>
              <a:rPr lang="fr-CA" sz="2000" b="0" i="0" u="none" strike="noStrike" baseline="0" dirty="0">
                <a:solidFill>
                  <a:srgbClr val="000000"/>
                </a:solidFill>
                <a:latin typeface="Cambria" panose="02040503050406030204" pitchFamily="18" charset="0"/>
              </a:rPr>
            </a:b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L’Institut a également pour mission de faire de la recherche, de réaliser des activités de transfert de connaissances et de dispenser des services destinés à répondre aux besoins des collectivités qu’il dessert. (Loi no 77, 2021, c. 2, art.5)</a:t>
            </a:r>
            <a:br>
              <a:rPr lang="fr-CA" sz="2000" b="0" i="0" u="none" strike="noStrike" baseline="0" dirty="0">
                <a:solidFill>
                  <a:srgbClr val="000000"/>
                </a:solidFill>
                <a:latin typeface="Cambria" panose="02040503050406030204" pitchFamily="18" charset="0"/>
              </a:rPr>
            </a:br>
            <a:br>
              <a:rPr lang="fr-CA" sz="2000" b="0" i="0" u="none" strike="noStrike" baseline="0" dirty="0">
                <a:solidFill>
                  <a:srgbClr val="000000"/>
                </a:solidFill>
                <a:latin typeface="Cambria" panose="02040503050406030204" pitchFamily="18" charset="0"/>
              </a:rPr>
            </a:br>
            <a:r>
              <a:rPr lang="fr-CA" sz="2000" b="1" i="0" u="none" strike="noStrike" baseline="0" dirty="0">
                <a:solidFill>
                  <a:srgbClr val="000000"/>
                </a:solidFill>
                <a:latin typeface="Cambria" panose="02040503050406030204" pitchFamily="18" charset="0"/>
              </a:rPr>
              <a:t>Vision</a:t>
            </a: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Protéger le monde du vivant par nos enseignements et nos pratiques agroécologiques et régénératives.</a:t>
            </a:r>
            <a:br>
              <a:rPr lang="fr-CA" sz="1800" b="0" i="0" u="none" strike="noStrike" baseline="0" dirty="0">
                <a:solidFill>
                  <a:srgbClr val="000000"/>
                </a:solidFill>
                <a:latin typeface="Cambria" panose="02040503050406030204" pitchFamily="18" charset="0"/>
              </a:rPr>
            </a:br>
            <a:endParaRPr lang="en-US" sz="2800" dirty="0">
              <a:solidFill>
                <a:schemeClr val="tx1">
                  <a:lumMod val="75000"/>
                  <a:lumOff val="25000"/>
                </a:schemeClr>
              </a:solidFill>
            </a:endParaRPr>
          </a:p>
        </p:txBody>
      </p:sp>
    </p:spTree>
    <p:extLst>
      <p:ext uri="{BB962C8B-B14F-4D97-AF65-F5344CB8AC3E}">
        <p14:creationId xmlns:p14="http://schemas.microsoft.com/office/powerpoint/2010/main" val="255969781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Image contenant un tissu, une table, rouge et couverte&#10;&#10;Description générée automatiquement">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r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pPr rtl="0"/>
            <a:r>
              <a:rPr lang="fr-CA" sz="2800" b="1" i="0" u="none" strike="noStrike" baseline="0" dirty="0">
                <a:solidFill>
                  <a:srgbClr val="000000"/>
                </a:solidFill>
                <a:latin typeface="Cambria" panose="02040503050406030204" pitchFamily="18" charset="0"/>
              </a:rPr>
              <a:t>UPA </a:t>
            </a:r>
            <a:r>
              <a:rPr lang="fr-CA" sz="2800" b="0" i="0" u="none" strike="noStrike" baseline="0" dirty="0">
                <a:solidFill>
                  <a:srgbClr val="000000"/>
                </a:solidFill>
                <a:latin typeface="Cambria" panose="02040503050406030204" pitchFamily="18" charset="0"/>
              </a:rPr>
              <a:t>Union des producteurs agricoles</a:t>
            </a:r>
            <a:endParaRPr lang="fr" sz="2800" dirty="0">
              <a:solidFill>
                <a:schemeClr val="tx1"/>
              </a:solidFill>
            </a:endParaRPr>
          </a:p>
        </p:txBody>
      </p:sp>
    </p:spTree>
    <p:extLst>
      <p:ext uri="{BB962C8B-B14F-4D97-AF65-F5344CB8AC3E}">
        <p14:creationId xmlns:p14="http://schemas.microsoft.com/office/powerpoint/2010/main" val="195540148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2400" b="0" i="0" dirty="0">
                <a:solidFill>
                  <a:srgbClr val="222222"/>
                </a:solidFill>
                <a:effectLst/>
                <a:latin typeface="open-sans"/>
              </a:rPr>
              <a:t>Nos valeurs</a:t>
            </a:r>
            <a:br>
              <a:rPr lang="fr-CA" sz="2400" b="0" i="0" dirty="0">
                <a:solidFill>
                  <a:srgbClr val="222222"/>
                </a:solidFill>
                <a:effectLst/>
                <a:latin typeface="open-sans"/>
              </a:rPr>
            </a:br>
            <a:r>
              <a:rPr lang="fr-CA" sz="2400" b="0" i="0" dirty="0">
                <a:solidFill>
                  <a:srgbClr val="686868"/>
                </a:solidFill>
                <a:effectLst/>
                <a:latin typeface="open-sans"/>
              </a:rPr>
              <a:t>L’Union des producteurs agricoles (UPA) est une organisation syndicale professionnelle, qui fonde sa raison d’être et son action sur les valeurs de respect de la personne, de solidarité, d’action collective, de justice sociale, d’équité et de démocratie.</a:t>
            </a:r>
            <a:br>
              <a:rPr lang="fr-CA" sz="2400" b="0" i="0" dirty="0">
                <a:solidFill>
                  <a:srgbClr val="686868"/>
                </a:solidFill>
                <a:effectLst/>
                <a:latin typeface="open-sans"/>
              </a:rPr>
            </a:br>
            <a:br>
              <a:rPr lang="fr-CA" sz="2400" b="0" i="0" dirty="0">
                <a:solidFill>
                  <a:srgbClr val="686868"/>
                </a:solidFill>
                <a:effectLst/>
                <a:latin typeface="open-sans"/>
              </a:rPr>
            </a:br>
            <a:r>
              <a:rPr lang="fr-CA" sz="2400" b="0" i="0" dirty="0">
                <a:solidFill>
                  <a:srgbClr val="222222"/>
                </a:solidFill>
                <a:effectLst/>
                <a:latin typeface="open-sans"/>
              </a:rPr>
              <a:t>Notre mission</a:t>
            </a:r>
            <a:br>
              <a:rPr lang="fr-CA" sz="2400" b="0" i="0" dirty="0">
                <a:solidFill>
                  <a:srgbClr val="222222"/>
                </a:solidFill>
                <a:effectLst/>
                <a:latin typeface="open-sans"/>
              </a:rPr>
            </a:br>
            <a:r>
              <a:rPr lang="fr-CA" sz="2400" b="0" i="0" dirty="0">
                <a:solidFill>
                  <a:srgbClr val="686868"/>
                </a:solidFill>
                <a:effectLst/>
                <a:latin typeface="open-sans"/>
              </a:rPr>
              <a:t>Dans le respect de ces valeurs, l’UPA a pour mission principale de promouvoir, de défendre et de développer les intérêts professionnels, économiques, sociaux et moraux des productrices et des producteurs agricoles et forestiers du Québec, sans distinction de race, de nationalité, de sexe, de langue et de croyance</a:t>
            </a:r>
            <a:br>
              <a:rPr lang="fr-CA" sz="2400" b="0" i="0" dirty="0">
                <a:solidFill>
                  <a:srgbClr val="686868"/>
                </a:solidFill>
                <a:effectLst/>
                <a:latin typeface="open-sans"/>
              </a:rPr>
            </a:b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0556782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fontScale="90000"/>
          </a:bodyPr>
          <a:lstStyle/>
          <a:p>
            <a:pPr algn="l"/>
            <a:r>
              <a:rPr lang="fr-CA" sz="2000" b="1" i="0" dirty="0">
                <a:solidFill>
                  <a:srgbClr val="222222"/>
                </a:solidFill>
                <a:effectLst/>
                <a:latin typeface="ProximaNovaCond-Light"/>
              </a:rPr>
              <a:t>Les principes qui guident nos actions :</a:t>
            </a:r>
            <a:br>
              <a:rPr lang="fr-CA" sz="2000" b="1" i="0" dirty="0">
                <a:solidFill>
                  <a:srgbClr val="222222"/>
                </a:solidFill>
                <a:effectLst/>
                <a:latin typeface="ProximaNovaCond-Light"/>
              </a:rPr>
            </a:br>
            <a:br>
              <a:rPr lang="fr-CA" sz="2000" b="1" i="0" dirty="0">
                <a:solidFill>
                  <a:srgbClr val="222222"/>
                </a:solidFill>
                <a:effectLst/>
                <a:latin typeface="ProximaNovaCond-Light"/>
              </a:rPr>
            </a:br>
            <a:r>
              <a:rPr lang="fr-CA" sz="2000" b="0" i="0" dirty="0">
                <a:solidFill>
                  <a:srgbClr val="686868"/>
                </a:solidFill>
                <a:effectLst/>
                <a:latin typeface="open-sans"/>
              </a:rPr>
              <a:t>Le regroupement et la défense de toutes les productrices et les producteurs agricoles et forestiers, sans distinction</a:t>
            </a:r>
            <a:br>
              <a:rPr lang="fr-CA" sz="2000" b="0" i="0" dirty="0">
                <a:solidFill>
                  <a:srgbClr val="686868"/>
                </a:solidFill>
                <a:effectLst/>
                <a:latin typeface="open-sans"/>
              </a:rPr>
            </a:br>
            <a:r>
              <a:rPr lang="fr-CA" sz="2000" b="0" i="0" dirty="0">
                <a:solidFill>
                  <a:srgbClr val="686868"/>
                </a:solidFill>
                <a:effectLst/>
                <a:latin typeface="open-sans"/>
              </a:rPr>
              <a:t>Un financement par et pour les producteurs et productrices</a:t>
            </a:r>
            <a:br>
              <a:rPr lang="fr-CA" sz="2000" b="0" i="0" dirty="0">
                <a:solidFill>
                  <a:srgbClr val="686868"/>
                </a:solidFill>
                <a:effectLst/>
                <a:latin typeface="open-sans"/>
              </a:rPr>
            </a:br>
            <a:r>
              <a:rPr lang="fr-CA" sz="2000" b="0" i="0" dirty="0">
                <a:solidFill>
                  <a:srgbClr val="686868"/>
                </a:solidFill>
                <a:effectLst/>
                <a:latin typeface="open-sans"/>
              </a:rPr>
              <a:t>Une organisation démocratiquement contrôlée par et pour ses membres au cœur d’une vie syndicale dynamique</a:t>
            </a:r>
            <a:br>
              <a:rPr lang="fr-CA" sz="2000" b="0" i="0" dirty="0">
                <a:solidFill>
                  <a:srgbClr val="686868"/>
                </a:solidFill>
                <a:effectLst/>
                <a:latin typeface="open-sans"/>
              </a:rPr>
            </a:br>
            <a:r>
              <a:rPr lang="fr-CA" sz="2000" b="0" i="0" dirty="0">
                <a:solidFill>
                  <a:srgbClr val="686868"/>
                </a:solidFill>
                <a:effectLst/>
                <a:latin typeface="open-sans"/>
              </a:rPr>
              <a:t>Les intérêts collectifs primant toujours les intérêts individuels ou sectoriels</a:t>
            </a:r>
            <a:br>
              <a:rPr lang="fr-CA" sz="2000" b="0" i="0" dirty="0">
                <a:solidFill>
                  <a:srgbClr val="686868"/>
                </a:solidFill>
                <a:effectLst/>
                <a:latin typeface="open-sans"/>
              </a:rPr>
            </a:br>
            <a:r>
              <a:rPr lang="fr-CA" sz="2000" b="0" i="0" dirty="0">
                <a:solidFill>
                  <a:srgbClr val="686868"/>
                </a:solidFill>
                <a:effectLst/>
                <a:latin typeface="open-sans"/>
              </a:rPr>
              <a:t>L’action collective, la revendication, la présence soutenue dans l’opinion publique et les partenariats comme styles d’action</a:t>
            </a:r>
            <a:br>
              <a:rPr lang="fr-CA" sz="2000" b="0" i="0" dirty="0">
                <a:solidFill>
                  <a:srgbClr val="686868"/>
                </a:solidFill>
                <a:effectLst/>
                <a:latin typeface="open-sans"/>
              </a:rPr>
            </a:br>
            <a:r>
              <a:rPr lang="fr-CA" sz="2000" b="0" i="0" dirty="0">
                <a:solidFill>
                  <a:srgbClr val="686868"/>
                </a:solidFill>
                <a:effectLst/>
                <a:latin typeface="open-sans"/>
              </a:rPr>
              <a:t>Le maintien et le développement d’entreprises agricoles et forestières durables sur tout le territoire</a:t>
            </a:r>
            <a:br>
              <a:rPr lang="fr-CA" sz="2000" b="0" i="0" dirty="0">
                <a:solidFill>
                  <a:srgbClr val="686868"/>
                </a:solidFill>
                <a:effectLst/>
                <a:latin typeface="open-sans"/>
              </a:rPr>
            </a:br>
            <a:r>
              <a:rPr lang="fr-CA" sz="2000" b="0" i="0" dirty="0">
                <a:solidFill>
                  <a:srgbClr val="686868"/>
                </a:solidFill>
                <a:effectLst/>
                <a:latin typeface="open-sans"/>
              </a:rPr>
              <a:t>Une juste rémunération par les actions collectives de mise en marché</a:t>
            </a:r>
            <a:br>
              <a:rPr lang="fr-CA" sz="2000" b="0" i="0" dirty="0">
                <a:solidFill>
                  <a:srgbClr val="686868"/>
                </a:solidFill>
                <a:effectLst/>
                <a:latin typeface="open-sans"/>
              </a:rPr>
            </a:br>
            <a:r>
              <a:rPr lang="fr-CA" sz="2000" b="0" i="0" dirty="0">
                <a:solidFill>
                  <a:srgbClr val="686868"/>
                </a:solidFill>
                <a:effectLst/>
                <a:latin typeface="open-sans"/>
              </a:rPr>
              <a:t>La protection de la zone et des activités agricoles, de l’environnement et le développement d’une agriculture durable</a:t>
            </a:r>
            <a:br>
              <a:rPr lang="fr-CA" sz="2000" b="0" i="0" dirty="0">
                <a:solidFill>
                  <a:srgbClr val="686868"/>
                </a:solidFill>
                <a:effectLst/>
                <a:latin typeface="open-sans"/>
              </a:rPr>
            </a:br>
            <a:r>
              <a:rPr lang="fr-CA" sz="2000" b="0" i="0" dirty="0">
                <a:solidFill>
                  <a:srgbClr val="686868"/>
                </a:solidFill>
                <a:effectLst/>
                <a:latin typeface="open-sans"/>
              </a:rPr>
              <a:t>L’accès à la profession et au syndicalisme agricole et forestier pour la relève</a:t>
            </a:r>
            <a:br>
              <a:rPr lang="fr-CA" sz="2000" b="0" i="0" dirty="0">
                <a:solidFill>
                  <a:srgbClr val="686868"/>
                </a:solidFill>
                <a:effectLst/>
                <a:latin typeface="open-sans"/>
              </a:rPr>
            </a:br>
            <a:r>
              <a:rPr lang="fr-CA" sz="2000" b="0" i="0" dirty="0">
                <a:solidFill>
                  <a:srgbClr val="686868"/>
                </a:solidFill>
                <a:effectLst/>
                <a:latin typeface="open-sans"/>
              </a:rPr>
              <a:t>L’accès à de la formation et à des services-conseils</a:t>
            </a:r>
            <a:br>
              <a:rPr lang="fr-CA" sz="2000" b="0" i="0" dirty="0">
                <a:solidFill>
                  <a:srgbClr val="686868"/>
                </a:solidFill>
                <a:effectLst/>
                <a:latin typeface="open-sans"/>
              </a:rPr>
            </a:br>
            <a:r>
              <a:rPr lang="fr-CA" sz="2000" b="0" i="0" dirty="0">
                <a:solidFill>
                  <a:srgbClr val="686868"/>
                </a:solidFill>
                <a:effectLst/>
                <a:latin typeface="open-sans"/>
              </a:rPr>
              <a:t>La qualité de vie et la sécurité dans les fermes</a:t>
            </a:r>
            <a:br>
              <a:rPr lang="fr-CA" sz="1800" b="0" i="0" dirty="0">
                <a:solidFill>
                  <a:srgbClr val="686868"/>
                </a:solidFill>
                <a:effectLst/>
                <a:latin typeface="open-sans"/>
              </a:rPr>
            </a:br>
            <a:br>
              <a:rPr lang="fr-CA" sz="2400" b="0" i="0" dirty="0">
                <a:solidFill>
                  <a:srgbClr val="686868"/>
                </a:solidFill>
                <a:effectLst/>
                <a:latin typeface="open-sans"/>
              </a:rPr>
            </a:b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383660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pPr algn="l"/>
            <a:r>
              <a:rPr lang="fr-CA" sz="2000" b="1" i="0" dirty="0">
                <a:solidFill>
                  <a:srgbClr val="222222"/>
                </a:solidFill>
                <a:effectLst/>
                <a:latin typeface="ProximaNovaCond-Light"/>
              </a:rPr>
              <a:t>Le modèle d’agriculture que nous privilégions :</a:t>
            </a:r>
            <a:br>
              <a:rPr lang="fr-CA" sz="2000" b="1" i="0" dirty="0">
                <a:solidFill>
                  <a:srgbClr val="222222"/>
                </a:solidFill>
                <a:effectLst/>
                <a:latin typeface="ProximaNovaCond-Light"/>
              </a:rPr>
            </a:br>
            <a:br>
              <a:rPr lang="fr-CA" sz="2000" b="1" i="0" dirty="0">
                <a:solidFill>
                  <a:srgbClr val="222222"/>
                </a:solidFill>
                <a:effectLst/>
                <a:latin typeface="ProximaNovaCond-Light"/>
              </a:rPr>
            </a:br>
            <a:r>
              <a:rPr lang="fr-CA" sz="2000" dirty="0">
                <a:solidFill>
                  <a:srgbClr val="686868"/>
                </a:solidFill>
                <a:latin typeface="open-sans"/>
              </a:rPr>
              <a:t>F</a:t>
            </a:r>
            <a:r>
              <a:rPr lang="fr-CA" sz="2000" b="0" i="0" dirty="0">
                <a:solidFill>
                  <a:srgbClr val="686868"/>
                </a:solidFill>
                <a:effectLst/>
                <a:latin typeface="open-sans"/>
              </a:rPr>
              <a:t>avorise l’autonomie de ceux et celles qui en vivent</a:t>
            </a:r>
            <a:br>
              <a:rPr lang="fr-CA" sz="2000" b="0" i="0" dirty="0">
                <a:solidFill>
                  <a:srgbClr val="686868"/>
                </a:solidFill>
                <a:effectLst/>
                <a:latin typeface="open-sans"/>
              </a:rPr>
            </a:br>
            <a:r>
              <a:rPr lang="fr-CA" sz="2000" b="0" i="0" dirty="0">
                <a:solidFill>
                  <a:srgbClr val="686868"/>
                </a:solidFill>
                <a:effectLst/>
                <a:latin typeface="open-sans"/>
              </a:rPr>
              <a:t>utilise les ressources de façon rationnelle</a:t>
            </a:r>
            <a:br>
              <a:rPr lang="fr-CA" sz="2000" b="0" i="0" dirty="0">
                <a:solidFill>
                  <a:srgbClr val="686868"/>
                </a:solidFill>
                <a:effectLst/>
                <a:latin typeface="open-sans"/>
              </a:rPr>
            </a:br>
            <a:r>
              <a:rPr lang="fr-CA" sz="2000" b="0" i="0" dirty="0">
                <a:solidFill>
                  <a:srgbClr val="686868"/>
                </a:solidFill>
                <a:effectLst/>
                <a:latin typeface="open-sans"/>
              </a:rPr>
              <a:t>maintient le plus grand nombre de fermes</a:t>
            </a:r>
            <a:br>
              <a:rPr lang="fr-CA" sz="2000" b="0" i="0" dirty="0">
                <a:solidFill>
                  <a:srgbClr val="686868"/>
                </a:solidFill>
                <a:effectLst/>
                <a:latin typeface="open-sans"/>
              </a:rPr>
            </a:br>
            <a:r>
              <a:rPr lang="fr-CA" sz="2000" b="0" i="0" dirty="0">
                <a:solidFill>
                  <a:srgbClr val="686868"/>
                </a:solidFill>
                <a:effectLst/>
                <a:latin typeface="open-sans"/>
              </a:rPr>
              <a:t>assure aux familles agricoles un niveau de vie comparable à celui du reste de la société</a:t>
            </a:r>
            <a:br>
              <a:rPr lang="fr-CA" sz="2000" b="0" i="0" dirty="0">
                <a:solidFill>
                  <a:srgbClr val="686868"/>
                </a:solidFill>
                <a:effectLst/>
                <a:latin typeface="open-sans"/>
              </a:rPr>
            </a:br>
            <a:r>
              <a:rPr lang="fr-CA" sz="2000" b="0" i="0" dirty="0">
                <a:solidFill>
                  <a:srgbClr val="686868"/>
                </a:solidFill>
                <a:effectLst/>
                <a:latin typeface="open-sans"/>
              </a:rPr>
              <a:t>favorise la diversification sur tout le territoire</a:t>
            </a:r>
            <a:br>
              <a:rPr lang="fr-CA" sz="2000" b="0" i="0" dirty="0">
                <a:solidFill>
                  <a:srgbClr val="686868"/>
                </a:solidFill>
                <a:effectLst/>
                <a:latin typeface="open-sans"/>
              </a:rPr>
            </a:br>
            <a:r>
              <a:rPr lang="fr-CA" sz="2000" b="0" i="0" dirty="0">
                <a:solidFill>
                  <a:srgbClr val="686868"/>
                </a:solidFill>
                <a:effectLst/>
                <a:latin typeface="open-sans"/>
              </a:rPr>
              <a:t>assure une cohabitation harmonieuse</a:t>
            </a:r>
            <a:br>
              <a:rPr lang="fr-CA" sz="2000" b="0" i="0" dirty="0">
                <a:solidFill>
                  <a:srgbClr val="686868"/>
                </a:solidFill>
                <a:effectLst/>
                <a:latin typeface="open-sans"/>
              </a:rPr>
            </a:br>
            <a:r>
              <a:rPr lang="fr-CA" sz="2000" b="0" i="0" dirty="0">
                <a:solidFill>
                  <a:srgbClr val="686868"/>
                </a:solidFill>
                <a:effectLst/>
                <a:latin typeface="open-sans"/>
              </a:rPr>
              <a:t>contribue au dynamisme des régions</a:t>
            </a:r>
            <a:br>
              <a:rPr lang="fr-CA" sz="2000" b="0" i="0" dirty="0">
                <a:solidFill>
                  <a:srgbClr val="686868"/>
                </a:solidFill>
                <a:effectLst/>
                <a:latin typeface="open-sans"/>
              </a:rPr>
            </a:br>
            <a:r>
              <a:rPr lang="fr-CA" sz="2000" b="0" i="0" dirty="0">
                <a:solidFill>
                  <a:srgbClr val="686868"/>
                </a:solidFill>
                <a:effectLst/>
                <a:latin typeface="open-sans"/>
              </a:rPr>
              <a:t>répond à la demande des consommateurs</a:t>
            </a:r>
            <a:br>
              <a:rPr lang="fr-CA" sz="2000" b="0" i="0" dirty="0">
                <a:solidFill>
                  <a:srgbClr val="686868"/>
                </a:solidFill>
                <a:effectLst/>
                <a:latin typeface="open-sans"/>
              </a:rPr>
            </a:br>
            <a:r>
              <a:rPr lang="fr-CA" sz="2000" b="0" i="0" dirty="0">
                <a:solidFill>
                  <a:srgbClr val="686868"/>
                </a:solidFill>
                <a:effectLst/>
                <a:latin typeface="open-sans"/>
              </a:rPr>
              <a:t>favorise l’implication des agriculteurs et agricultrices dans les réseaux de commercialisation et leur permet d’obtenir une juste part des revenus de marché</a:t>
            </a:r>
            <a:br>
              <a:rPr lang="fr-CA" sz="2000" b="0" i="0" dirty="0">
                <a:solidFill>
                  <a:srgbClr val="686868"/>
                </a:solidFill>
                <a:effectLst/>
                <a:latin typeface="open-sans"/>
              </a:rPr>
            </a:br>
            <a:r>
              <a:rPr lang="fr-CA" sz="2000" b="0" i="0" dirty="0">
                <a:solidFill>
                  <a:srgbClr val="686868"/>
                </a:solidFill>
                <a:effectLst/>
                <a:latin typeface="open-sans"/>
              </a:rPr>
              <a:t>fournit à la population des produits diversifiés et de qualité</a:t>
            </a:r>
          </a:p>
        </p:txBody>
      </p:sp>
    </p:spTree>
    <p:extLst>
      <p:ext uri="{BB962C8B-B14F-4D97-AF65-F5344CB8AC3E}">
        <p14:creationId xmlns:p14="http://schemas.microsoft.com/office/powerpoint/2010/main" val="361810333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fontScale="90000"/>
          </a:bodyPr>
          <a:lstStyle/>
          <a:p>
            <a:r>
              <a:rPr lang="fr-CA" sz="2800" b="0" i="0" u="none" strike="noStrike" baseline="0" dirty="0">
                <a:solidFill>
                  <a:srgbClr val="000000"/>
                </a:solidFill>
                <a:latin typeface="Cambria" panose="02040503050406030204" pitchFamily="18" charset="0"/>
              </a:rPr>
              <a:t>L’UPA offre des services dans les secteurs suivants :</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Comptabilité et fiscalité</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Défense des intérêts des producteurs et productrices agricoles</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Valorisation de la profession</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Mise en marché</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Agroenvironnement</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Aménagement du territoire</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Emploi agricole</a:t>
            </a: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Formation et information</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Ces services sont adaptés aux besoins des producteurs et productrices agricoles et à ceux de nos syndicats affiliés.</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424432398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Image contenant un tissu, une table, rouge et couverte&#10;&#10;Description générée automatiquement">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r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2305110"/>
          </a:xfrm>
        </p:spPr>
        <p:txBody>
          <a:bodyPr rtlCol="0">
            <a:noAutofit/>
          </a:bodyPr>
          <a:lstStyle/>
          <a:p>
            <a:pPr rtl="0"/>
            <a:r>
              <a:rPr lang="fr-CA" sz="2400" b="1" i="0" u="none" strike="noStrike" baseline="0" dirty="0">
                <a:solidFill>
                  <a:srgbClr val="000000"/>
                </a:solidFill>
                <a:latin typeface="Cambria" panose="02040503050406030204" pitchFamily="18" charset="0"/>
              </a:rPr>
              <a:t>québecvert.com  (anciennement  FIHOQ)</a:t>
            </a:r>
            <a:br>
              <a:rPr lang="fr-CA" sz="2400" b="1" i="0" u="none" strike="noStrike" baseline="0" dirty="0">
                <a:solidFill>
                  <a:srgbClr val="000000"/>
                </a:solidFill>
                <a:latin typeface="Cambria" panose="02040503050406030204" pitchFamily="18" charset="0"/>
              </a:rPr>
            </a:br>
            <a:br>
              <a:rPr lang="fr-CA" sz="2400" b="1" i="0" u="none" strike="noStrike" baseline="0" dirty="0">
                <a:solidFill>
                  <a:srgbClr val="000000"/>
                </a:solidFill>
                <a:latin typeface="Cambria" panose="02040503050406030204" pitchFamily="18" charset="0"/>
              </a:rPr>
            </a:br>
            <a:r>
              <a:rPr lang="fr-CA" sz="2400" b="1" i="0" u="none" strike="noStrike" baseline="0" dirty="0">
                <a:solidFill>
                  <a:srgbClr val="000000"/>
                </a:solidFill>
                <a:latin typeface="Cambria" panose="02040503050406030204" pitchFamily="18" charset="0"/>
              </a:rPr>
              <a:t> Fédération interdisciplinaire de l’horticulture ornementale du Québec</a:t>
            </a:r>
            <a:endParaRPr lang="fr" sz="2400" dirty="0">
              <a:solidFill>
                <a:schemeClr val="tx1"/>
              </a:solidFill>
            </a:endParaRPr>
          </a:p>
        </p:txBody>
      </p:sp>
    </p:spTree>
    <p:extLst>
      <p:ext uri="{BB962C8B-B14F-4D97-AF65-F5344CB8AC3E}">
        <p14:creationId xmlns:p14="http://schemas.microsoft.com/office/powerpoint/2010/main" val="252849582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2000" b="1" i="0" u="none" strike="noStrike" baseline="0" dirty="0">
                <a:solidFill>
                  <a:srgbClr val="000000"/>
                </a:solidFill>
                <a:latin typeface="Cambria" panose="02040503050406030204" pitchFamily="18" charset="0"/>
              </a:rPr>
              <a:t>La FIHOQ ou </a:t>
            </a:r>
            <a:r>
              <a:rPr lang="fr-CA" sz="2000" b="1" i="0" u="none" strike="noStrike" baseline="0" dirty="0" err="1">
                <a:solidFill>
                  <a:srgbClr val="000000"/>
                </a:solidFill>
                <a:latin typeface="Cambria" panose="02040503050406030204" pitchFamily="18" charset="0"/>
              </a:rPr>
              <a:t>Québecvert</a:t>
            </a:r>
            <a:r>
              <a:rPr lang="fr-CA" sz="2000" b="1" i="0" u="none" strike="noStrike" baseline="0" dirty="0">
                <a:solidFill>
                  <a:srgbClr val="000000"/>
                </a:solidFill>
                <a:latin typeface="Cambria" panose="02040503050406030204" pitchFamily="18" charset="0"/>
              </a:rPr>
              <a:t> s’occupe de 10 associations professionnelles en horticulture ornementale </a:t>
            </a:r>
            <a:r>
              <a:rPr lang="fr-CA" sz="2000" b="0" i="0" u="none" strike="noStrike" baseline="0" dirty="0">
                <a:solidFill>
                  <a:srgbClr val="000000"/>
                </a:solidFill>
                <a:latin typeface="Cambria" panose="02040503050406030204" pitchFamily="18" charset="0"/>
              </a:rPr>
              <a:t>qui </a:t>
            </a:r>
            <a:r>
              <a:rPr lang="fr-CA" sz="2000" b="0" i="0" u="none" strike="noStrike" baseline="0" dirty="0" err="1">
                <a:solidFill>
                  <a:srgbClr val="000000"/>
                </a:solidFill>
                <a:latin typeface="Cambria" panose="02040503050406030204" pitchFamily="18" charset="0"/>
              </a:rPr>
              <a:t>oeuvrent</a:t>
            </a:r>
            <a:r>
              <a:rPr lang="fr-CA" sz="2000" b="0" i="0" u="none" strike="noStrike" baseline="0" dirty="0">
                <a:solidFill>
                  <a:srgbClr val="000000"/>
                </a:solidFill>
                <a:latin typeface="Cambria" panose="02040503050406030204" pitchFamily="18" charset="0"/>
              </a:rPr>
              <a:t> dans les secteurs de la production, de la commercialisation et des services.</a:t>
            </a: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Secteur de la production</a:t>
            </a:r>
            <a:br>
              <a:rPr lang="fr-CA" sz="2000" b="0" i="0" u="none" strike="noStrike" baseline="0" dirty="0">
                <a:solidFill>
                  <a:srgbClr val="000000"/>
                </a:solidFill>
                <a:latin typeface="Cambria" panose="02040503050406030204" pitchFamily="18" charset="0"/>
              </a:rPr>
            </a:br>
            <a:br>
              <a:rPr lang="fr-CA" sz="2000" b="0" i="0" u="none" strike="noStrike" baseline="0" dirty="0">
                <a:solidFill>
                  <a:srgbClr val="000000"/>
                </a:solidFill>
                <a:latin typeface="Cambria" panose="02040503050406030204" pitchFamily="18" charset="0"/>
              </a:rPr>
            </a:br>
            <a:r>
              <a:rPr lang="fr-CA" sz="2000" b="1" i="0" u="none" strike="noStrike" baseline="0" dirty="0">
                <a:solidFill>
                  <a:srgbClr val="000000"/>
                </a:solidFill>
                <a:latin typeface="Cambria" panose="02040503050406030204" pitchFamily="18" charset="0"/>
              </a:rPr>
              <a:t>Association des producteurs de gazon du Québec (APGQ)</a:t>
            </a:r>
            <a:br>
              <a:rPr lang="fr-CA" sz="2000" b="0" i="0" u="none" strike="noStrike" baseline="0" dirty="0">
                <a:solidFill>
                  <a:srgbClr val="000000"/>
                </a:solidFill>
                <a:latin typeface="Cambria" panose="02040503050406030204" pitchFamily="18" charset="0"/>
              </a:rPr>
            </a:br>
            <a:r>
              <a:rPr lang="fr-CA" sz="2000" b="1" i="0" u="none" strike="noStrike" baseline="0" dirty="0">
                <a:solidFill>
                  <a:srgbClr val="000000"/>
                </a:solidFill>
                <a:latin typeface="Cambria" panose="02040503050406030204" pitchFamily="18" charset="0"/>
              </a:rPr>
              <a:t>Association québécoise des producteurs en pépinière (AQPP)</a:t>
            </a:r>
            <a:br>
              <a:rPr lang="fr-CA" sz="2000" b="0" i="0" u="none" strike="noStrike" baseline="0" dirty="0">
                <a:solidFill>
                  <a:srgbClr val="000000"/>
                </a:solidFill>
                <a:latin typeface="Cambria" panose="02040503050406030204" pitchFamily="18" charset="0"/>
              </a:rPr>
            </a:br>
            <a:r>
              <a:rPr lang="fr-CA" sz="2000" b="1" i="0" u="none" strike="noStrike" baseline="0" dirty="0">
                <a:solidFill>
                  <a:srgbClr val="000000"/>
                </a:solidFill>
                <a:latin typeface="Cambria" panose="02040503050406030204" pitchFamily="18" charset="0"/>
              </a:rPr>
              <a:t>Syndicat des producteurs en serre du Québec (SPSQ)</a:t>
            </a:r>
            <a:br>
              <a:rPr lang="fr-CA" sz="2000" b="1" i="0" u="none" strike="noStrike" baseline="0" dirty="0">
                <a:solidFill>
                  <a:srgbClr val="000000"/>
                </a:solidFill>
                <a:latin typeface="Cambria" panose="02040503050406030204" pitchFamily="18" charset="0"/>
              </a:rPr>
            </a:b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Secteur de la commercialisation</a:t>
            </a: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Association québécoise de commercialisation en horticulture ornementale (AQCHO) : trois sous-secteurs : Jardinerie –Fleuristerie –Fournisseur de produits horticoles et services connexes</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417013371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Image contenant un tissu, une table, rouge et couverte&#10;&#10;Description générée automatiquement">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r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2305110"/>
          </a:xfrm>
        </p:spPr>
        <p:txBody>
          <a:bodyPr rtlCol="0">
            <a:noAutofit/>
          </a:bodyPr>
          <a:lstStyle/>
          <a:p>
            <a:pPr rtl="0"/>
            <a:r>
              <a:rPr lang="fr-CA" sz="3200" b="1" i="0" u="none" strike="noStrike" baseline="0" dirty="0" err="1">
                <a:solidFill>
                  <a:srgbClr val="000000"/>
                </a:solidFill>
                <a:latin typeface="Calibri" panose="020F0502020204030204" pitchFamily="34" charset="0"/>
              </a:rPr>
              <a:t>AGRIcarrières</a:t>
            </a:r>
            <a:endParaRPr lang="fr" sz="3200" dirty="0">
              <a:solidFill>
                <a:schemeClr val="tx1"/>
              </a:solidFill>
            </a:endParaRPr>
          </a:p>
        </p:txBody>
      </p:sp>
    </p:spTree>
    <p:extLst>
      <p:ext uri="{BB962C8B-B14F-4D97-AF65-F5344CB8AC3E}">
        <p14:creationId xmlns:p14="http://schemas.microsoft.com/office/powerpoint/2010/main" val="93984922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Autofit/>
          </a:bodyPr>
          <a:lstStyle/>
          <a:p>
            <a:r>
              <a:rPr lang="fr-CA" sz="2400" b="1" i="0" u="none" strike="noStrike" baseline="0" dirty="0">
                <a:solidFill>
                  <a:srgbClr val="000000"/>
                </a:solidFill>
                <a:latin typeface="Aharoni" panose="02010803020104030203" pitchFamily="2" charset="-79"/>
              </a:rPr>
              <a:t>Fondé en 1995, en concertation avec l’UPA, la Société québécoise de développement de la main-d’œuvre (SQDM) et le ministère du Développement des ressources humaines Canada (DRHC), le Comité sectoriel de main-d’œuvre de la production agricole s’est constitué en mars 1998 en corporation sans but lucratif.</a:t>
            </a:r>
            <a:br>
              <a:rPr lang="fr-CA" sz="2400" b="1" i="0" u="none" strike="noStrike" baseline="0" dirty="0">
                <a:solidFill>
                  <a:srgbClr val="000000"/>
                </a:solidFill>
                <a:latin typeface="Aharoni" panose="02010803020104030203" pitchFamily="2" charset="-79"/>
              </a:rPr>
            </a:br>
            <a:br>
              <a:rPr lang="fr-CA" sz="2400" b="1" i="0" u="none" strike="noStrike" baseline="0" dirty="0">
                <a:solidFill>
                  <a:srgbClr val="000000"/>
                </a:solidFill>
                <a:latin typeface="Aharoni" panose="02010803020104030203" pitchFamily="2" charset="-79"/>
              </a:rPr>
            </a:br>
            <a:r>
              <a:rPr lang="fr-CA" sz="2400" b="1" i="0" u="none" strike="noStrike" baseline="0" dirty="0">
                <a:solidFill>
                  <a:srgbClr val="000000"/>
                </a:solidFill>
                <a:latin typeface="Aharoni" panose="02010803020104030203" pitchFamily="2" charset="-79"/>
              </a:rPr>
              <a:t>La mission d’AGRI carrières:</a:t>
            </a:r>
            <a:br>
              <a:rPr lang="fr-CA" sz="2400" b="0" i="0" u="none" strike="noStrike" baseline="0" dirty="0">
                <a:solidFill>
                  <a:srgbClr val="000000"/>
                </a:solidFill>
                <a:latin typeface="Aharoni" panose="02010803020104030203" pitchFamily="2" charset="-79"/>
              </a:rPr>
            </a:br>
            <a:r>
              <a:rPr lang="fr-CA" sz="2400" b="0" i="0" u="none" strike="noStrike" baseline="0" dirty="0">
                <a:solidFill>
                  <a:srgbClr val="000000"/>
                </a:solidFill>
                <a:latin typeface="Wingdings" panose="05000000000000000000" pitchFamily="2" charset="2"/>
              </a:rPr>
              <a:t></a:t>
            </a:r>
            <a:r>
              <a:rPr lang="fr-CA" sz="2400" b="1" i="0" u="none" strike="noStrike" baseline="0" dirty="0">
                <a:solidFill>
                  <a:srgbClr val="000000"/>
                </a:solidFill>
                <a:latin typeface="Aharoni" panose="02010803020104030203" pitchFamily="2" charset="-79"/>
              </a:rPr>
              <a:t>Regrouper l’ensemble des intervenants du secteur de la production agricole afin de</a:t>
            </a:r>
            <a:br>
              <a:rPr lang="fr-CA" sz="2400" b="0" i="0" u="none" strike="noStrike" baseline="0" dirty="0">
                <a:solidFill>
                  <a:srgbClr val="000000"/>
                </a:solidFill>
                <a:latin typeface="Aharoni" panose="02010803020104030203" pitchFamily="2" charset="-79"/>
              </a:rPr>
            </a:br>
            <a:r>
              <a:rPr lang="fr-CA" sz="2400" b="1" i="0" u="none" strike="noStrike" baseline="0" dirty="0">
                <a:solidFill>
                  <a:srgbClr val="000000"/>
                </a:solidFill>
                <a:latin typeface="Aharoni" panose="02010803020104030203" pitchFamily="2" charset="-79"/>
              </a:rPr>
              <a:t>mettre en commun les différentes problématiques et élaborer des solutions en matière de développement de la main-d’œuvre et de l’emploi.</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02848983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2800" b="0" i="0" u="none" strike="noStrike" baseline="0" dirty="0">
                <a:solidFill>
                  <a:srgbClr val="000000"/>
                </a:solidFill>
                <a:latin typeface="Cambria" panose="02040503050406030204" pitchFamily="18" charset="0"/>
              </a:rPr>
              <a:t>Le ministère de l'Agriculture, des Pêcheries et de l'Alimentation (MAPAQ) est constitué de sous-ministériats et de directions générales. De plus, </a:t>
            </a:r>
            <a:r>
              <a:rPr lang="fr-CA" sz="2800" dirty="0">
                <a:solidFill>
                  <a:srgbClr val="000000"/>
                </a:solidFill>
                <a:latin typeface="Cambria" panose="02040503050406030204" pitchFamily="18" charset="0"/>
              </a:rPr>
              <a:t>cinq</a:t>
            </a:r>
            <a:r>
              <a:rPr lang="fr-CA" sz="2800" b="0" i="0" u="none" strike="noStrike" baseline="0" dirty="0">
                <a:solidFill>
                  <a:srgbClr val="000000"/>
                </a:solidFill>
                <a:latin typeface="Cambria" panose="02040503050406030204" pitchFamily="18" charset="0"/>
              </a:rPr>
              <a:t> organismes autonomes relèvent directement du ministre.</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Les différentes directions du MAPAQ ont des mandats spécifiques. Elles jouent des rôles précis dans l'application des politiques nécessaires au développement du secteur agroalimentaire.</a:t>
            </a:r>
            <a:br>
              <a:rPr lang="fr-CA" sz="1800" b="0" i="0" u="none" strike="noStrike" baseline="0" dirty="0">
                <a:solidFill>
                  <a:srgbClr val="000000"/>
                </a:solidFill>
                <a:latin typeface="Cambria" panose="02040503050406030204" pitchFamily="18" charset="0"/>
              </a:rPr>
            </a:br>
            <a:br>
              <a:rPr lang="fr-CA" sz="1800" b="0" i="0" u="none" strike="noStrike" baseline="0" dirty="0">
                <a:solidFill>
                  <a:srgbClr val="000000"/>
                </a:solidFill>
                <a:latin typeface="Cambria" panose="02040503050406030204" pitchFamily="18" charset="0"/>
              </a:rPr>
            </a:br>
            <a:endParaRPr lang="en-US" sz="2800" dirty="0">
              <a:solidFill>
                <a:schemeClr val="tx1">
                  <a:lumMod val="75000"/>
                  <a:lumOff val="25000"/>
                </a:schemeClr>
              </a:solidFill>
            </a:endParaRPr>
          </a:p>
        </p:txBody>
      </p:sp>
    </p:spTree>
    <p:extLst>
      <p:ext uri="{BB962C8B-B14F-4D97-AF65-F5344CB8AC3E}">
        <p14:creationId xmlns:p14="http://schemas.microsoft.com/office/powerpoint/2010/main" val="26281715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1800" b="1" i="0" u="none" strike="noStrike" baseline="0" dirty="0">
                <a:solidFill>
                  <a:srgbClr val="000000"/>
                </a:solidFill>
                <a:latin typeface="Aharoni" panose="02010803020104030203" pitchFamily="2" charset="-79"/>
              </a:rPr>
              <a:t>Rôles spécifiques</a:t>
            </a:r>
            <a:br>
              <a:rPr lang="fr-CA" sz="1800" b="0" i="0" u="none" strike="noStrike" baseline="0" dirty="0">
                <a:solidFill>
                  <a:srgbClr val="000000"/>
                </a:solidFill>
                <a:latin typeface="Aharoni" panose="02010803020104030203" pitchFamily="2" charset="-79"/>
              </a:rPr>
            </a:br>
            <a:r>
              <a:rPr lang="fr-CA" sz="1800" b="1" i="0" u="none" strike="noStrike" baseline="0" dirty="0">
                <a:solidFill>
                  <a:srgbClr val="000000"/>
                </a:solidFill>
                <a:latin typeface="Aharoni" panose="02010803020104030203" pitchFamily="2" charset="-79"/>
              </a:rPr>
              <a:t>• Valorisation de l’agriculture et promotion des emplois agricoles.</a:t>
            </a:r>
            <a:br>
              <a:rPr lang="fr-CA" sz="1800" b="0" i="0" u="none" strike="noStrike" baseline="0" dirty="0">
                <a:solidFill>
                  <a:srgbClr val="000000"/>
                </a:solidFill>
                <a:latin typeface="Aharoni" panose="02010803020104030203" pitchFamily="2" charset="-79"/>
              </a:rPr>
            </a:br>
            <a:r>
              <a:rPr lang="fr-CA" sz="1800" b="1" i="0" u="none" strike="noStrike" baseline="0" dirty="0">
                <a:solidFill>
                  <a:srgbClr val="000000"/>
                </a:solidFill>
                <a:latin typeface="Aharoni" panose="02010803020104030203" pitchFamily="2" charset="-79"/>
              </a:rPr>
              <a:t>• Réalisation d’enquêtes visant une meilleure connaissance du marché du travail et des besoins du secteur en matière de développement des ressources humaines.</a:t>
            </a:r>
            <a:br>
              <a:rPr lang="fr-CA" sz="1800" b="0" i="0" u="none" strike="noStrike" baseline="0" dirty="0">
                <a:solidFill>
                  <a:srgbClr val="000000"/>
                </a:solidFill>
                <a:latin typeface="Aharoni" panose="02010803020104030203" pitchFamily="2" charset="-79"/>
              </a:rPr>
            </a:br>
            <a:r>
              <a:rPr lang="fr-CA" sz="1800" b="1" i="0" u="none" strike="noStrike" baseline="0" dirty="0">
                <a:solidFill>
                  <a:srgbClr val="000000"/>
                </a:solidFill>
                <a:latin typeface="Aharoni" panose="02010803020104030203" pitchFamily="2" charset="-79"/>
              </a:rPr>
              <a:t>• Développement de la formation continue des ressources humaines en agriculture.</a:t>
            </a:r>
            <a:br>
              <a:rPr lang="fr-CA" sz="1800" b="0" i="0" u="none" strike="noStrike" baseline="0" dirty="0">
                <a:solidFill>
                  <a:srgbClr val="000000"/>
                </a:solidFill>
                <a:latin typeface="Aharoni" panose="02010803020104030203" pitchFamily="2" charset="-79"/>
              </a:rPr>
            </a:br>
            <a:r>
              <a:rPr lang="fr-CA" sz="1800" b="1" i="0" u="none" strike="noStrike" baseline="0" dirty="0">
                <a:solidFill>
                  <a:srgbClr val="000000"/>
                </a:solidFill>
                <a:latin typeface="Aharoni" panose="02010803020104030203" pitchFamily="2" charset="-79"/>
              </a:rPr>
              <a:t>• Avis du ministère de l’Éducation du Québec quant à la pertinence des programmes et</a:t>
            </a:r>
            <a:r>
              <a:rPr lang="fr-CA" sz="1800" dirty="0">
                <a:solidFill>
                  <a:srgbClr val="000000"/>
                </a:solidFill>
                <a:latin typeface="Aharoni" panose="02010803020104030203" pitchFamily="2" charset="-79"/>
              </a:rPr>
              <a:t> </a:t>
            </a:r>
            <a:r>
              <a:rPr lang="fr-CA" sz="1800" b="1" i="0" u="none" strike="noStrike" baseline="0" dirty="0">
                <a:solidFill>
                  <a:srgbClr val="000000"/>
                </a:solidFill>
                <a:latin typeface="Aharoni" panose="02010803020104030203" pitchFamily="2" charset="-79"/>
              </a:rPr>
              <a:t>des contenus lors de la révision et de l’élaboration des programmes de formation</a:t>
            </a:r>
            <a:r>
              <a:rPr lang="fr-CA" sz="1800" dirty="0">
                <a:solidFill>
                  <a:srgbClr val="000000"/>
                </a:solidFill>
                <a:latin typeface="Aharoni" panose="02010803020104030203" pitchFamily="2" charset="-79"/>
              </a:rPr>
              <a:t> </a:t>
            </a:r>
            <a:r>
              <a:rPr lang="fr-CA" sz="1800" b="1" i="0" u="none" strike="noStrike" baseline="0" dirty="0">
                <a:solidFill>
                  <a:srgbClr val="000000"/>
                </a:solidFill>
                <a:latin typeface="Aharoni" panose="02010803020104030203" pitchFamily="2" charset="-79"/>
              </a:rPr>
              <a:t>professionnelle et technique.</a:t>
            </a:r>
            <a:br>
              <a:rPr lang="fr-CA" sz="1800" b="0" i="0" u="none" strike="noStrike" baseline="0" dirty="0">
                <a:solidFill>
                  <a:srgbClr val="000000"/>
                </a:solidFill>
                <a:latin typeface="Aharoni" panose="02010803020104030203" pitchFamily="2" charset="-79"/>
              </a:rPr>
            </a:br>
            <a:r>
              <a:rPr lang="fr-CA" sz="1800" b="1" i="0" u="none" strike="noStrike" baseline="0" dirty="0">
                <a:solidFill>
                  <a:srgbClr val="000000"/>
                </a:solidFill>
                <a:latin typeface="Aharoni" panose="02010803020104030203" pitchFamily="2" charset="-79"/>
              </a:rPr>
              <a:t>• Appui aux entreprises agricoles pour la gestion des ressources humaines et l’organisation du travail.</a:t>
            </a:r>
            <a:br>
              <a:rPr lang="fr-CA" sz="1800" b="0" i="0" u="none" strike="noStrike" baseline="0" dirty="0">
                <a:solidFill>
                  <a:srgbClr val="000000"/>
                </a:solidFill>
                <a:latin typeface="Aharoni" panose="02010803020104030203" pitchFamily="2" charset="-79"/>
              </a:rPr>
            </a:br>
            <a:r>
              <a:rPr lang="fr-CA" sz="1800" b="1" i="0" u="none" strike="noStrike" baseline="0" dirty="0">
                <a:solidFill>
                  <a:srgbClr val="000000"/>
                </a:solidFill>
                <a:latin typeface="Aharoni" panose="02010803020104030203" pitchFamily="2" charset="-79"/>
              </a:rPr>
              <a:t>• Soutien et mise en réseau des centres d’emploi agricole.</a:t>
            </a:r>
            <a:br>
              <a:rPr lang="fr-CA" sz="1800" b="0" i="0" u="none" strike="noStrike" baseline="0" dirty="0">
                <a:solidFill>
                  <a:srgbClr val="000000"/>
                </a:solidFill>
                <a:latin typeface="Aharoni" panose="02010803020104030203" pitchFamily="2" charset="-79"/>
              </a:rPr>
            </a:br>
            <a:r>
              <a:rPr lang="fr-CA" sz="1800" b="1" i="0" u="none" strike="noStrike" baseline="0" dirty="0">
                <a:solidFill>
                  <a:srgbClr val="000000"/>
                </a:solidFill>
                <a:latin typeface="Aharoni" panose="02010803020104030203" pitchFamily="2" charset="-79"/>
              </a:rPr>
              <a:t>• Promotion des programmes gouvernementaux visant notamment la stabilisation des</a:t>
            </a:r>
            <a:r>
              <a:rPr lang="fr-CA" sz="1800" dirty="0">
                <a:solidFill>
                  <a:srgbClr val="000000"/>
                </a:solidFill>
                <a:latin typeface="Aharoni" panose="02010803020104030203" pitchFamily="2" charset="-79"/>
              </a:rPr>
              <a:t> </a:t>
            </a:r>
            <a:r>
              <a:rPr lang="fr-CA" sz="1800" b="1" i="0" u="none" strike="noStrike" baseline="0" dirty="0">
                <a:solidFill>
                  <a:srgbClr val="000000"/>
                </a:solidFill>
                <a:latin typeface="Aharoni" panose="02010803020104030203" pitchFamily="2" charset="-79"/>
              </a:rPr>
              <a:t>emplois et l’insertion des travailleurs en emplois agricoles.</a:t>
            </a:r>
            <a:br>
              <a:rPr lang="fr-CA" sz="1800" b="0" i="0" u="none" strike="noStrike" baseline="0" dirty="0">
                <a:solidFill>
                  <a:srgbClr val="000000"/>
                </a:solidFill>
                <a:latin typeface="Aharoni" panose="02010803020104030203" pitchFamily="2" charset="-79"/>
              </a:rPr>
            </a:br>
            <a:r>
              <a:rPr lang="fr-CA" sz="1800" b="1" i="0" u="none" strike="noStrike" baseline="0" dirty="0">
                <a:solidFill>
                  <a:srgbClr val="000000"/>
                </a:solidFill>
                <a:latin typeface="Aharoni" panose="02010803020104030203" pitchFamily="2" charset="-79"/>
              </a:rPr>
              <a:t>• Réclamation de mesures et de programmes gouvernementaux adaptés à l’agriculture.</a:t>
            </a:r>
            <a:br>
              <a:rPr lang="fr-CA" sz="1800" b="0" i="0" u="none" strike="noStrike" baseline="0" dirty="0">
                <a:solidFill>
                  <a:srgbClr val="000000"/>
                </a:solidFill>
                <a:latin typeface="Aharoni" panose="02010803020104030203" pitchFamily="2" charset="-79"/>
              </a:rPr>
            </a:br>
            <a:r>
              <a:rPr lang="fr-CA" sz="1800" b="1" i="0" u="none" strike="noStrike" baseline="0" dirty="0">
                <a:solidFill>
                  <a:srgbClr val="000000"/>
                </a:solidFill>
                <a:latin typeface="Aharoni" panose="02010803020104030203" pitchFamily="2" charset="-79"/>
              </a:rPr>
              <a:t>• Information auprès de l’ensemble des entreprises et des travailleurs du secteur.</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18659771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Image contenant un tissu, une table, rouge et couverte&#10;&#10;Description générée automatiquement">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r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2305110"/>
          </a:xfrm>
        </p:spPr>
        <p:txBody>
          <a:bodyPr rtlCol="0">
            <a:noAutofit/>
          </a:bodyPr>
          <a:lstStyle/>
          <a:p>
            <a:pPr rtl="0"/>
            <a:r>
              <a:rPr lang="fr-CA" sz="2400" b="1" i="0" u="none" strike="noStrike" baseline="0" dirty="0" err="1">
                <a:solidFill>
                  <a:srgbClr val="000000"/>
                </a:solidFill>
                <a:latin typeface="Calibri" panose="020F0502020204030204" pitchFamily="34" charset="0"/>
              </a:rPr>
              <a:t>HortiCompétences</a:t>
            </a:r>
            <a:br>
              <a:rPr lang="fr-CA" sz="2400" b="0" i="0" u="none" strike="noStrike" baseline="0" dirty="0">
                <a:solidFill>
                  <a:srgbClr val="000000"/>
                </a:solidFill>
                <a:latin typeface="Calibri" panose="020F0502020204030204" pitchFamily="34" charset="0"/>
              </a:rPr>
            </a:br>
            <a:r>
              <a:rPr lang="fr-CA" sz="2400" b="0" i="0" u="none" strike="noStrike" baseline="0" dirty="0">
                <a:solidFill>
                  <a:srgbClr val="000000"/>
                </a:solidFill>
                <a:latin typeface="Calibri" panose="020F0502020204030204" pitchFamily="34" charset="0"/>
              </a:rPr>
              <a:t>Comité sectoriel de main-d’œuvre en horticulture ornementale </a:t>
            </a:r>
            <a:endParaRPr lang="fr" sz="2400" dirty="0">
              <a:solidFill>
                <a:schemeClr val="tx1"/>
              </a:solidFill>
            </a:endParaRPr>
          </a:p>
        </p:txBody>
      </p:sp>
    </p:spTree>
    <p:extLst>
      <p:ext uri="{BB962C8B-B14F-4D97-AF65-F5344CB8AC3E}">
        <p14:creationId xmlns:p14="http://schemas.microsoft.com/office/powerpoint/2010/main" val="272028377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2400" b="0" i="0" u="none" strike="noStrike" baseline="0" dirty="0">
                <a:solidFill>
                  <a:srgbClr val="000000"/>
                </a:solidFill>
                <a:latin typeface="Calibri" panose="020F0502020204030204" pitchFamily="34" charset="0"/>
                <a:hlinkClick r:id="rId3"/>
              </a:rPr>
              <a:t>www.horticompetences.ca</a:t>
            </a:r>
            <a:br>
              <a:rPr lang="fr-CA" sz="2400" b="0" i="0" u="none" strike="noStrike" baseline="0" dirty="0">
                <a:solidFill>
                  <a:srgbClr val="000000"/>
                </a:solidFill>
                <a:latin typeface="Calibri" panose="020F0502020204030204" pitchFamily="34" charset="0"/>
              </a:rPr>
            </a:br>
            <a:br>
              <a:rPr lang="fr-CA" sz="2400" b="0" i="0" u="none" strike="noStrike" baseline="0" dirty="0">
                <a:solidFill>
                  <a:srgbClr val="000000"/>
                </a:solidFill>
                <a:latin typeface="Calibri" panose="020F0502020204030204" pitchFamily="34" charset="0"/>
              </a:rPr>
            </a:br>
            <a:r>
              <a:rPr lang="fr-CA" sz="2400" b="0" i="0" u="none" strike="noStrike" baseline="0" dirty="0" err="1">
                <a:solidFill>
                  <a:srgbClr val="000000"/>
                </a:solidFill>
                <a:latin typeface="Calibri" panose="020F0502020204030204" pitchFamily="34" charset="0"/>
              </a:rPr>
              <a:t>HortiCompétencesest</a:t>
            </a:r>
            <a:r>
              <a:rPr lang="fr-CA" sz="2400" b="0" i="0" u="none" strike="noStrike" baseline="0" dirty="0">
                <a:solidFill>
                  <a:srgbClr val="000000"/>
                </a:solidFill>
                <a:latin typeface="Calibri" panose="020F0502020204030204" pitchFamily="34" charset="0"/>
              </a:rPr>
              <a:t> un comité sectoriel de main-d’œuvre en horticulture ornementale–commercialisation et services. Cet organisme de concertation et d’action a pour mission d’accroître l’efficacité, la rentabilité et la compétitivité des entreprises en horticulture ornementale en misant sur une gestion performante des ressources humaines qui y travaillent.</a:t>
            </a:r>
            <a:br>
              <a:rPr lang="fr-CA" sz="2400" b="0" i="0" u="none" strike="noStrike" baseline="0" dirty="0">
                <a:solidFill>
                  <a:srgbClr val="000000"/>
                </a:solidFill>
                <a:latin typeface="Calibri" panose="020F0502020204030204" pitchFamily="34" charset="0"/>
              </a:rPr>
            </a:br>
            <a:br>
              <a:rPr lang="fr-CA" sz="2400" b="0" i="0" u="none" strike="noStrike" baseline="0" dirty="0">
                <a:solidFill>
                  <a:srgbClr val="000000"/>
                </a:solidFill>
                <a:latin typeface="Calibri" panose="020F0502020204030204" pitchFamily="34" charset="0"/>
              </a:rPr>
            </a:br>
            <a:r>
              <a:rPr lang="fr-CA" sz="2400" b="0" i="0" u="none" strike="noStrike" baseline="0" dirty="0" err="1">
                <a:solidFill>
                  <a:srgbClr val="000000"/>
                </a:solidFill>
                <a:latin typeface="Calibri" panose="020F0502020204030204" pitchFamily="34" charset="0"/>
              </a:rPr>
              <a:t>HortiCompétences</a:t>
            </a:r>
            <a:r>
              <a:rPr lang="fr-CA" sz="2400" b="0" i="0" u="none" strike="noStrike" baseline="0" dirty="0">
                <a:solidFill>
                  <a:srgbClr val="000000"/>
                </a:solidFill>
                <a:latin typeface="Calibri" panose="020F0502020204030204" pitchFamily="34" charset="0"/>
              </a:rPr>
              <a:t> permet au secteur de l’horticulture ornementale d’investir et de concrétiser ses objectifs en matière de formation et de développement de sa </a:t>
            </a:r>
            <a:r>
              <a:rPr lang="fr-CA" sz="2400" b="0" i="0" u="none" strike="noStrike" baseline="0" dirty="0" err="1">
                <a:solidFill>
                  <a:srgbClr val="000000"/>
                </a:solidFill>
                <a:latin typeface="Calibri" panose="020F0502020204030204" pitchFamily="34" charset="0"/>
              </a:rPr>
              <a:t>main-d’oeuvre</a:t>
            </a:r>
            <a:r>
              <a:rPr lang="fr-CA" sz="2400" b="0" i="0" u="none" strike="noStrike" baseline="0" dirty="0">
                <a:solidFill>
                  <a:srgbClr val="000000"/>
                </a:solidFill>
                <a:latin typeface="Calibri" panose="020F0502020204030204" pitchFamily="34" charset="0"/>
              </a:rPr>
              <a:t>.</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96304575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2000" b="1" i="0" u="none" strike="noStrike" baseline="0" dirty="0">
                <a:solidFill>
                  <a:srgbClr val="000000"/>
                </a:solidFill>
                <a:latin typeface="Calibri" panose="020F0502020204030204" pitchFamily="34" charset="0"/>
              </a:rPr>
              <a:t>Ses principaux mandats consistent à :</a:t>
            </a:r>
            <a:br>
              <a:rPr lang="fr-CA" sz="2000" b="0" i="0" u="none" strike="noStrike" baseline="0" dirty="0">
                <a:solidFill>
                  <a:srgbClr val="000000"/>
                </a:solidFill>
                <a:latin typeface="Calibri" panose="020F0502020204030204" pitchFamily="34" charset="0"/>
              </a:rPr>
            </a:br>
            <a:br>
              <a:rPr lang="fr-CA" sz="2000" b="0" i="0" u="none" strike="noStrike" baseline="0" dirty="0">
                <a:solidFill>
                  <a:srgbClr val="000000"/>
                </a:solidFill>
                <a:latin typeface="Calibri" panose="020F0502020204030204" pitchFamily="34" charset="0"/>
              </a:rPr>
            </a:br>
            <a:r>
              <a:rPr lang="fr-CA" sz="2000" b="0" i="0" u="none" strike="noStrike" baseline="0" dirty="0">
                <a:solidFill>
                  <a:srgbClr val="000000"/>
                </a:solidFill>
                <a:latin typeface="Calibri" panose="020F0502020204030204" pitchFamily="34" charset="0"/>
              </a:rPr>
              <a:t>-Établir les besoins et les pistes d’intervention du secteur en matière de gestion des ressources humaines et d’organisation du travail;</a:t>
            </a:r>
            <a:br>
              <a:rPr lang="fr-CA" sz="2000" b="0" i="0" u="none" strike="noStrike" baseline="0" dirty="0">
                <a:solidFill>
                  <a:srgbClr val="000000"/>
                </a:solidFill>
                <a:latin typeface="Calibri" panose="020F0502020204030204" pitchFamily="34" charset="0"/>
              </a:rPr>
            </a:br>
            <a:r>
              <a:rPr lang="fr-CA" sz="2000" b="0" i="0" u="none" strike="noStrike" baseline="0" dirty="0">
                <a:solidFill>
                  <a:srgbClr val="000000"/>
                </a:solidFill>
                <a:latin typeface="Calibri" panose="020F0502020204030204" pitchFamily="34" charset="0"/>
              </a:rPr>
              <a:t>-Élaborer des mesures pertinentes en matière de stabilisation et de création d’emplois, et de réduction du chômage dans le secteur;</a:t>
            </a:r>
            <a:br>
              <a:rPr lang="fr-CA" sz="2000" b="0" i="0" u="none" strike="noStrike" baseline="0" dirty="0">
                <a:solidFill>
                  <a:srgbClr val="000000"/>
                </a:solidFill>
                <a:latin typeface="Calibri" panose="020F0502020204030204" pitchFamily="34" charset="0"/>
              </a:rPr>
            </a:br>
            <a:r>
              <a:rPr lang="fr-CA" sz="2000" b="0" i="0" u="none" strike="noStrike" baseline="0" dirty="0">
                <a:solidFill>
                  <a:srgbClr val="000000"/>
                </a:solidFill>
                <a:latin typeface="Calibri" panose="020F0502020204030204" pitchFamily="34" charset="0"/>
              </a:rPr>
              <a:t>-Assurer la circulation de l’information auprès des entreprises et de la main-</a:t>
            </a:r>
            <a:r>
              <a:rPr lang="fr-CA" sz="2000" b="0" i="0" u="none" strike="noStrike" baseline="0" dirty="0" err="1">
                <a:solidFill>
                  <a:srgbClr val="000000"/>
                </a:solidFill>
                <a:latin typeface="Calibri" panose="020F0502020204030204" pitchFamily="34" charset="0"/>
              </a:rPr>
              <a:t>d’oeuvredu</a:t>
            </a:r>
            <a:r>
              <a:rPr lang="fr-CA" sz="2000" b="0" i="0" u="none" strike="noStrike" baseline="0" dirty="0">
                <a:solidFill>
                  <a:srgbClr val="000000"/>
                </a:solidFill>
                <a:latin typeface="Calibri" panose="020F0502020204030204" pitchFamily="34" charset="0"/>
              </a:rPr>
              <a:t> </a:t>
            </a:r>
            <a:r>
              <a:rPr lang="fr-CA" sz="2000" b="0" i="0" u="none" strike="noStrike" baseline="0" dirty="0" err="1">
                <a:solidFill>
                  <a:srgbClr val="000000"/>
                </a:solidFill>
                <a:latin typeface="Calibri" panose="020F0502020204030204" pitchFamily="34" charset="0"/>
              </a:rPr>
              <a:t>secteur;promouvoir</a:t>
            </a:r>
            <a:r>
              <a:rPr lang="fr-CA" sz="2000" b="0" i="0" u="none" strike="noStrike" baseline="0" dirty="0">
                <a:solidFill>
                  <a:srgbClr val="000000"/>
                </a:solidFill>
                <a:latin typeface="Calibri" panose="020F0502020204030204" pitchFamily="34" charset="0"/>
              </a:rPr>
              <a:t> la formation initiale et continue;</a:t>
            </a:r>
            <a:br>
              <a:rPr lang="fr-CA" sz="2000" b="0" i="0" u="none" strike="noStrike" baseline="0" dirty="0">
                <a:solidFill>
                  <a:srgbClr val="000000"/>
                </a:solidFill>
                <a:latin typeface="Calibri" panose="020F0502020204030204" pitchFamily="34" charset="0"/>
              </a:rPr>
            </a:br>
            <a:r>
              <a:rPr lang="fr-CA" sz="2000" b="0" i="0" u="none" strike="noStrike" baseline="0" dirty="0">
                <a:solidFill>
                  <a:srgbClr val="000000"/>
                </a:solidFill>
                <a:latin typeface="Calibri" panose="020F0502020204030204" pitchFamily="34" charset="0"/>
              </a:rPr>
              <a:t>-Participer au développement et à la reconnaissance des compétences de la </a:t>
            </a:r>
            <a:r>
              <a:rPr lang="fr-CA" sz="2000" b="0" i="0" u="none" strike="noStrike" baseline="0" dirty="0" err="1">
                <a:solidFill>
                  <a:srgbClr val="000000"/>
                </a:solidFill>
                <a:latin typeface="Calibri" panose="020F0502020204030204" pitchFamily="34" charset="0"/>
              </a:rPr>
              <a:t>main-d’oeuvre</a:t>
            </a:r>
            <a:r>
              <a:rPr lang="fr-CA" sz="2000" b="0" i="0" u="none" strike="noStrike" baseline="0" dirty="0">
                <a:solidFill>
                  <a:srgbClr val="000000"/>
                </a:solidFill>
                <a:latin typeface="Calibri" panose="020F0502020204030204" pitchFamily="34" charset="0"/>
              </a:rPr>
              <a:t>;</a:t>
            </a:r>
            <a:br>
              <a:rPr lang="fr-CA" sz="2000" b="0" i="0" u="none" strike="noStrike" baseline="0" dirty="0">
                <a:solidFill>
                  <a:srgbClr val="000000"/>
                </a:solidFill>
                <a:latin typeface="Calibri" panose="020F0502020204030204" pitchFamily="34" charset="0"/>
              </a:rPr>
            </a:br>
            <a:r>
              <a:rPr lang="fr-CA" sz="2000" b="0" i="0" u="none" strike="noStrike" baseline="0" dirty="0">
                <a:solidFill>
                  <a:srgbClr val="000000"/>
                </a:solidFill>
                <a:latin typeface="Calibri" panose="020F0502020204030204" pitchFamily="34" charset="0"/>
              </a:rPr>
              <a:t>-prendre en compte les problématiques de clientèles cibles au plan de l’emploi et proposer aux entreprises du secteur des pistes d’action et d’intégration de ces clientèles.</a:t>
            </a:r>
            <a:br>
              <a:rPr lang="fr-CA" sz="2000" b="0" i="0" u="none" strike="noStrike" baseline="0" dirty="0">
                <a:solidFill>
                  <a:srgbClr val="000000"/>
                </a:solidFill>
                <a:latin typeface="Calibri" panose="020F0502020204030204" pitchFamily="34" charset="0"/>
              </a:rPr>
            </a:br>
            <a:r>
              <a:rPr lang="fr-CA" sz="2000" b="0" i="0" u="none" strike="noStrike" baseline="0" dirty="0">
                <a:solidFill>
                  <a:srgbClr val="000000"/>
                </a:solidFill>
                <a:latin typeface="Calibri" panose="020F0502020204030204" pitchFamily="34" charset="0"/>
              </a:rPr>
              <a:t>-Établir formation pour entreprise en lien avec type de commerce</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159033606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Image contenant un tissu, une table, rouge et couverte&#10;&#10;Description générée automatiquement">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r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2305110"/>
          </a:xfrm>
        </p:spPr>
        <p:txBody>
          <a:bodyPr rtlCol="0">
            <a:noAutofit/>
          </a:bodyPr>
          <a:lstStyle/>
          <a:p>
            <a:r>
              <a:rPr lang="fr-CA" sz="2000" b="0" i="0" u="none" strike="noStrike" baseline="0" dirty="0">
                <a:solidFill>
                  <a:srgbClr val="000000"/>
                </a:solidFill>
                <a:latin typeface="Cambria" panose="02040503050406030204" pitchFamily="18" charset="0"/>
              </a:rPr>
              <a:t>Association des producteurs maraîchers du Québec</a:t>
            </a:r>
            <a:br>
              <a:rPr lang="fr-CA" sz="2000" b="0" i="0" u="none" strike="noStrike" baseline="0" dirty="0">
                <a:solidFill>
                  <a:srgbClr val="000000"/>
                </a:solidFill>
                <a:latin typeface="Cambria" panose="02040503050406030204" pitchFamily="18" charset="0"/>
              </a:rPr>
            </a:br>
            <a:br>
              <a:rPr lang="fr-CA" sz="1800" b="0" i="0" u="none" strike="noStrike" baseline="0" dirty="0">
                <a:solidFill>
                  <a:srgbClr val="000000"/>
                </a:solidFill>
                <a:latin typeface="Cambria" panose="02040503050406030204" pitchFamily="18" charset="0"/>
              </a:rPr>
            </a:br>
            <a:r>
              <a:rPr lang="fr-CA" sz="1800" b="0" i="0" u="none" strike="noStrike" baseline="0" dirty="0">
                <a:solidFill>
                  <a:srgbClr val="000000"/>
                </a:solidFill>
                <a:latin typeface="Cambria" panose="02040503050406030204" pitchFamily="18" charset="0"/>
              </a:rPr>
              <a:t>http://www.apmquebec.com/fr/index.sn</a:t>
            </a:r>
            <a:endParaRPr lang="fr" sz="2400" dirty="0">
              <a:solidFill>
                <a:schemeClr val="tx1"/>
              </a:solidFill>
            </a:endParaRPr>
          </a:p>
        </p:txBody>
      </p:sp>
    </p:spTree>
    <p:extLst>
      <p:ext uri="{BB962C8B-B14F-4D97-AF65-F5344CB8AC3E}">
        <p14:creationId xmlns:p14="http://schemas.microsoft.com/office/powerpoint/2010/main" val="131771506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Autofit/>
          </a:bodyPr>
          <a:lstStyle/>
          <a:p>
            <a:r>
              <a:rPr lang="fr-CA" sz="2000" b="0" i="0" u="none" strike="noStrike" baseline="0" dirty="0">
                <a:solidFill>
                  <a:srgbClr val="000000"/>
                </a:solidFill>
                <a:latin typeface="Cambria" panose="02040503050406030204" pitchFamily="18" charset="0"/>
              </a:rPr>
              <a:t>Qui sommes-nous?</a:t>
            </a: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Une représentation de haut niveau</a:t>
            </a:r>
            <a:br>
              <a:rPr lang="fr-CA" sz="2000" b="0" i="0" u="none" strike="noStrike" baseline="0" dirty="0">
                <a:solidFill>
                  <a:srgbClr val="000000"/>
                </a:solidFill>
                <a:latin typeface="Cambria" panose="02040503050406030204" pitchFamily="18" charset="0"/>
              </a:rPr>
            </a:b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L'Association des producteurs maraîchers du Québec est un regroupement de gens d'affaires qui :</a:t>
            </a:r>
            <a:br>
              <a:rPr lang="fr-CA" sz="2000" b="0" i="0" u="none" strike="noStrike" baseline="0" dirty="0">
                <a:solidFill>
                  <a:srgbClr val="000000"/>
                </a:solidFill>
                <a:latin typeface="Cambria" panose="02040503050406030204" pitchFamily="18" charset="0"/>
              </a:rPr>
            </a:b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-veille aux intérêts de ses 400 membres recrutés sur une base strictement volontaire;</a:t>
            </a: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-favorise par ses actions le développement du secteur horticole;</a:t>
            </a: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-constitue une force appréciable, puisque plus de 80 % de la production maraîchère du Québec -provient des membres de l'APMQ.</a:t>
            </a:r>
            <a:br>
              <a:rPr lang="fr-CA" sz="2000" b="0" i="0" u="none" strike="noStrike" baseline="0" dirty="0">
                <a:solidFill>
                  <a:srgbClr val="000000"/>
                </a:solidFill>
                <a:latin typeface="Cambria" panose="02040503050406030204" pitchFamily="18" charset="0"/>
              </a:rPr>
            </a:b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Notre mission:</a:t>
            </a:r>
            <a:br>
              <a:rPr lang="fr-CA" sz="2000" b="0" i="0" u="none" strike="noStrike" baseline="0" dirty="0">
                <a:solidFill>
                  <a:srgbClr val="000000"/>
                </a:solidFill>
                <a:latin typeface="Cambria" panose="02040503050406030204" pitchFamily="18" charset="0"/>
              </a:rPr>
            </a:br>
            <a:r>
              <a:rPr lang="fr-CA" sz="2000" b="0" i="0" u="none" strike="noStrike" baseline="0" dirty="0">
                <a:solidFill>
                  <a:srgbClr val="000000"/>
                </a:solidFill>
                <a:latin typeface="Cambria" panose="02040503050406030204" pitchFamily="18" charset="0"/>
              </a:rPr>
              <a:t>L’APMQ, sur la base d’une adhésion volontaire des producteurs maraîchers de toutes les régions du Québec, offre des services relatifs à la production, influence de manière positive et efficace la mise en marché des produits des jardiniers maraîchers et fait des représentations auprès des décideurs pour sensibiliser et négocier les enjeux de ses membres.</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022004860"/>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Image contenant un tissu, une table, rouge et couverte&#10;&#10;Description générée automatiquement">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r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2305110"/>
          </a:xfrm>
        </p:spPr>
        <p:txBody>
          <a:bodyPr rtlCol="0">
            <a:noAutofit/>
          </a:bodyPr>
          <a:lstStyle/>
          <a:p>
            <a:pPr rtl="0"/>
            <a:r>
              <a:rPr lang="fr-CA" sz="2800" b="0" i="0" u="none" strike="noStrike" baseline="0" dirty="0">
                <a:solidFill>
                  <a:srgbClr val="000000"/>
                </a:solidFill>
                <a:latin typeface="Calibri" panose="020F0502020204030204" pitchFamily="34" charset="0"/>
              </a:rPr>
              <a:t>FRAQ</a:t>
            </a:r>
            <a:br>
              <a:rPr lang="fr-CA" sz="2800" b="0" i="0" u="none" strike="noStrike" baseline="0" dirty="0">
                <a:solidFill>
                  <a:srgbClr val="000000"/>
                </a:solidFill>
                <a:latin typeface="Calibri" panose="020F0502020204030204" pitchFamily="34" charset="0"/>
              </a:rPr>
            </a:br>
            <a:r>
              <a:rPr lang="fr-CA" sz="2800" b="0" i="0" u="none" strike="noStrike" baseline="0" dirty="0">
                <a:solidFill>
                  <a:srgbClr val="000000"/>
                </a:solidFill>
                <a:latin typeface="Calibri" panose="020F0502020204030204" pitchFamily="34" charset="0"/>
              </a:rPr>
              <a:t>(fédération de la relève agricole du Québec)</a:t>
            </a:r>
            <a:endParaRPr lang="fr" sz="2800" dirty="0">
              <a:solidFill>
                <a:schemeClr val="tx1"/>
              </a:solidFill>
            </a:endParaRPr>
          </a:p>
        </p:txBody>
      </p:sp>
    </p:spTree>
    <p:extLst>
      <p:ext uri="{BB962C8B-B14F-4D97-AF65-F5344CB8AC3E}">
        <p14:creationId xmlns:p14="http://schemas.microsoft.com/office/powerpoint/2010/main" val="174940600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Autofit/>
          </a:bodyPr>
          <a:lstStyle/>
          <a:p>
            <a:r>
              <a:rPr lang="fr-CA" sz="2800" b="0" i="0" u="none" strike="noStrike" baseline="0" dirty="0">
                <a:solidFill>
                  <a:srgbClr val="000000"/>
                </a:solidFill>
                <a:latin typeface="Calibri" panose="020F0502020204030204" pitchFamily="34" charset="0"/>
              </a:rPr>
              <a:t>La Fédération de la relève agricole du Québec rassemble les jeunes de 16 à 39 ans ayant comme intérêt commun l’agriculture.</a:t>
            </a:r>
            <a:br>
              <a:rPr lang="fr-CA" sz="2800" b="0" i="0" u="none" strike="noStrike" baseline="0" dirty="0">
                <a:solidFill>
                  <a:srgbClr val="000000"/>
                </a:solidFill>
                <a:latin typeface="Calibri" panose="020F0502020204030204" pitchFamily="34" charset="0"/>
              </a:rPr>
            </a:br>
            <a:br>
              <a:rPr lang="fr-CA" sz="2800" b="0" i="0" u="none" strike="noStrike" baseline="0" dirty="0">
                <a:solidFill>
                  <a:srgbClr val="000000"/>
                </a:solidFill>
                <a:latin typeface="Calibri" panose="020F0502020204030204" pitchFamily="34" charset="0"/>
              </a:rPr>
            </a:br>
            <a:r>
              <a:rPr lang="fr-CA" sz="2800" b="0" i="0" u="none" strike="noStrike" baseline="0" dirty="0">
                <a:solidFill>
                  <a:srgbClr val="000000"/>
                </a:solidFill>
                <a:latin typeface="Calibri" panose="020F0502020204030204" pitchFamily="34" charset="0"/>
              </a:rPr>
              <a:t>La FRAQ véhicule les messages de la relève et répond à ses aspirations en améliorant les conditions d’établissement en agriculture, en valorisant la profession d’agriculteur, en formant et en informant ses membres.</a:t>
            </a:r>
            <a:br>
              <a:rPr lang="fr-CA" sz="2800" b="0" i="0" u="none" strike="noStrike" baseline="0" dirty="0">
                <a:solidFill>
                  <a:srgbClr val="000000"/>
                </a:solidFill>
                <a:latin typeface="Calibri" panose="020F0502020204030204" pitchFamily="34" charset="0"/>
              </a:rPr>
            </a:br>
            <a:br>
              <a:rPr lang="fr-CA" sz="2800" b="0" i="0" u="none" strike="noStrike" baseline="0" dirty="0">
                <a:solidFill>
                  <a:srgbClr val="000000"/>
                </a:solidFill>
                <a:latin typeface="Calibri" panose="020F0502020204030204" pitchFamily="34" charset="0"/>
              </a:rPr>
            </a:br>
            <a:r>
              <a:rPr lang="fr-CA" sz="2800" b="0" i="0" u="none" strike="noStrike" baseline="0" dirty="0">
                <a:solidFill>
                  <a:srgbClr val="000000"/>
                </a:solidFill>
                <a:latin typeface="Calibri" panose="020F0502020204030204" pitchFamily="34" charset="0"/>
              </a:rPr>
              <a:t>La FRAQ représente 2 000 membres à travers le Québec.</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3325011518"/>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Image contenant un tissu, une table, rouge et couverte&#10;&#10;Description générée automatiquement">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r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2305110"/>
          </a:xfrm>
        </p:spPr>
        <p:txBody>
          <a:bodyPr rtlCol="0">
            <a:noAutofit/>
          </a:bodyPr>
          <a:lstStyle/>
          <a:p>
            <a:pPr rtl="0"/>
            <a:r>
              <a:rPr lang="fr-CA" sz="2800" b="0" i="0" u="none" strike="noStrike" baseline="0" dirty="0">
                <a:solidFill>
                  <a:srgbClr val="000000"/>
                </a:solidFill>
                <a:latin typeface="Calibri" panose="020F0502020204030204" pitchFamily="34" charset="0"/>
              </a:rPr>
              <a:t>ARTERRE</a:t>
            </a:r>
            <a:br>
              <a:rPr lang="fr-CA" sz="2800" b="0" i="0" u="none" strike="noStrike" baseline="0" dirty="0">
                <a:solidFill>
                  <a:srgbClr val="000000"/>
                </a:solidFill>
                <a:latin typeface="Calibri" panose="020F0502020204030204" pitchFamily="34" charset="0"/>
              </a:rPr>
            </a:br>
            <a:br>
              <a:rPr lang="fr-CA" sz="2800" b="0" i="0" u="none" strike="noStrike" baseline="0" dirty="0">
                <a:solidFill>
                  <a:srgbClr val="000000"/>
                </a:solidFill>
                <a:latin typeface="Calibri" panose="020F0502020204030204" pitchFamily="34" charset="0"/>
              </a:rPr>
            </a:br>
            <a:r>
              <a:rPr lang="fr-CA" sz="2400" b="0" i="0" u="none" strike="noStrike" baseline="0" dirty="0">
                <a:solidFill>
                  <a:srgbClr val="000000"/>
                </a:solidFill>
                <a:latin typeface="Calibri" panose="020F0502020204030204" pitchFamily="34" charset="0"/>
              </a:rPr>
              <a:t>https://www.arterre.ca</a:t>
            </a:r>
            <a:endParaRPr lang="fr" sz="2400" dirty="0">
              <a:solidFill>
                <a:schemeClr val="tx1"/>
              </a:solidFill>
            </a:endParaRPr>
          </a:p>
        </p:txBody>
      </p:sp>
    </p:spTree>
    <p:extLst>
      <p:ext uri="{BB962C8B-B14F-4D97-AF65-F5344CB8AC3E}">
        <p14:creationId xmlns:p14="http://schemas.microsoft.com/office/powerpoint/2010/main" val="97271275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Autofit/>
          </a:bodyPr>
          <a:lstStyle/>
          <a:p>
            <a:r>
              <a:rPr lang="fr-CA" sz="3200" b="0" i="0" u="none" strike="noStrike" baseline="0" dirty="0">
                <a:solidFill>
                  <a:srgbClr val="000000"/>
                </a:solidFill>
                <a:latin typeface="Calibri" panose="020F0502020204030204" pitchFamily="34" charset="0"/>
              </a:rPr>
              <a:t>L’ ARTERRE   -Faciliter l’accès au monde agricole</a:t>
            </a:r>
            <a:br>
              <a:rPr lang="fr-CA" sz="3200" b="0" i="0" u="none" strike="noStrike" baseline="0" dirty="0">
                <a:solidFill>
                  <a:srgbClr val="000000"/>
                </a:solidFill>
                <a:latin typeface="Calibri" panose="020F0502020204030204" pitchFamily="34" charset="0"/>
              </a:rPr>
            </a:br>
            <a:br>
              <a:rPr lang="fr-CA" sz="3200" b="0" i="0" u="none" strike="noStrike" baseline="0" dirty="0">
                <a:solidFill>
                  <a:srgbClr val="000000"/>
                </a:solidFill>
                <a:latin typeface="Calibri" panose="020F0502020204030204" pitchFamily="34" charset="0"/>
              </a:rPr>
            </a:br>
            <a:r>
              <a:rPr lang="fr-CA" sz="3200" b="0" i="0" u="none" strike="noStrike" baseline="0" dirty="0">
                <a:solidFill>
                  <a:srgbClr val="000000"/>
                </a:solidFill>
                <a:latin typeface="Calibri" panose="020F0502020204030204" pitchFamily="34" charset="0"/>
              </a:rPr>
              <a:t>Service de maillage offert au Québec axé sur l’accompagnement et le jumelage entre aspirants-agriculteurs et propriétaires agricoles et fonciers.</a:t>
            </a:r>
            <a:br>
              <a:rPr lang="fr-CA" sz="3200" b="0" i="0" u="none" strike="noStrike" baseline="0" dirty="0">
                <a:solidFill>
                  <a:srgbClr val="000000"/>
                </a:solidFill>
                <a:latin typeface="Calibri" panose="020F0502020204030204" pitchFamily="34" charset="0"/>
              </a:rPr>
            </a:br>
            <a:endParaRPr lang="en-US" sz="3200" dirty="0">
              <a:solidFill>
                <a:schemeClr val="tx1">
                  <a:lumMod val="75000"/>
                  <a:lumOff val="25000"/>
                </a:schemeClr>
              </a:solidFill>
            </a:endParaRPr>
          </a:p>
        </p:txBody>
      </p:sp>
    </p:spTree>
    <p:extLst>
      <p:ext uri="{BB962C8B-B14F-4D97-AF65-F5344CB8AC3E}">
        <p14:creationId xmlns:p14="http://schemas.microsoft.com/office/powerpoint/2010/main" val="232252869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fontScale="90000"/>
          </a:bodyPr>
          <a:lstStyle/>
          <a:p>
            <a:r>
              <a:rPr lang="fr-CA" sz="2800" b="1" i="0" u="none" strike="noStrike" baseline="0" dirty="0">
                <a:solidFill>
                  <a:srgbClr val="000000"/>
                </a:solidFill>
                <a:latin typeface="Cambria" panose="02040503050406030204" pitchFamily="18" charset="0"/>
              </a:rPr>
              <a:t>Sous-ministériats</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Sous-ministériat au développement régional et au développement durable (SMDRDD)</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Sous-ministériat à la santé animale et à l’inspection des aliments (SMSAIA)</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Sous-ministériat aux pêches et à l’aquaculture commerciales (SMPAC)</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Sous-ministériat aux politiques agroalimentaires (SMPA)</a:t>
            </a:r>
            <a:br>
              <a:rPr lang="fr-CA" sz="2800" b="0" i="0" u="none" strike="noStrike" baseline="0" dirty="0">
                <a:solidFill>
                  <a:srgbClr val="000000"/>
                </a:solidFill>
                <a:latin typeface="Cambria" panose="02040503050406030204" pitchFamily="18" charset="0"/>
              </a:rPr>
            </a:br>
            <a:br>
              <a:rPr lang="fr-CA" sz="2800" b="0" i="0" u="none" strike="noStrike" baseline="0" dirty="0">
                <a:solidFill>
                  <a:srgbClr val="000000"/>
                </a:solidFill>
                <a:latin typeface="Cambria" panose="02040503050406030204" pitchFamily="18" charset="0"/>
              </a:rPr>
            </a:br>
            <a:r>
              <a:rPr lang="fr-CA" sz="2800" b="0" i="0" u="none" strike="noStrike" baseline="0" dirty="0">
                <a:solidFill>
                  <a:srgbClr val="000000"/>
                </a:solidFill>
                <a:latin typeface="Cambria" panose="02040503050406030204" pitchFamily="18" charset="0"/>
              </a:rPr>
              <a:t>Sous-ministériat à la transformation alimentaire et aux marchés (SMTAM)</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65757176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0B29B13-8FCE-619D-9064-FD895118128A}"/>
              </a:ext>
            </a:extLst>
          </p:cNvPr>
          <p:cNvSpPr>
            <a:spLocks noGrp="1"/>
          </p:cNvSpPr>
          <p:nvPr>
            <p:ph type="dt" sz="half" idx="10"/>
          </p:nvPr>
        </p:nvSpPr>
        <p:spPr/>
        <p:txBody>
          <a:bodyPr/>
          <a:lstStyle/>
          <a:p>
            <a:pPr rtl="0"/>
            <a:fld id="{5C7BA2F5-2D52-41FD-9148-1E94ACB3823D}" type="datetime1">
              <a:rPr lang="fr-FR" smtClean="0"/>
              <a:t>18/08/2024</a:t>
            </a:fld>
            <a:endParaRPr lang="en-US"/>
          </a:p>
        </p:txBody>
      </p:sp>
      <p:sp>
        <p:nvSpPr>
          <p:cNvPr id="4" name="ZoneTexte 3">
            <a:extLst>
              <a:ext uri="{FF2B5EF4-FFF2-40B4-BE49-F238E27FC236}">
                <a16:creationId xmlns:a16="http://schemas.microsoft.com/office/drawing/2014/main" id="{C85840B5-23D6-2422-25CB-8AE6E7AF156D}"/>
              </a:ext>
            </a:extLst>
          </p:cNvPr>
          <p:cNvSpPr txBox="1"/>
          <p:nvPr/>
        </p:nvSpPr>
        <p:spPr>
          <a:xfrm>
            <a:off x="1220831" y="1571708"/>
            <a:ext cx="6966566" cy="3970318"/>
          </a:xfrm>
          <a:prstGeom prst="rect">
            <a:avLst/>
          </a:prstGeom>
          <a:noFill/>
        </p:spPr>
        <p:txBody>
          <a:bodyPr wrap="square" rtlCol="0">
            <a:spAutoFit/>
          </a:bodyPr>
          <a:lstStyle/>
          <a:p>
            <a:r>
              <a:rPr lang="fr-CA" dirty="0"/>
              <a:t>RJMQ Réseau des joyeux maraîchers du Québec</a:t>
            </a:r>
          </a:p>
          <a:p>
            <a:endParaRPr lang="fr-CA" dirty="0"/>
          </a:p>
          <a:p>
            <a:r>
              <a:rPr lang="fr-CA" dirty="0"/>
              <a:t>CAPÉ Coopérative d’agriculture pour l’agriculture de proximité</a:t>
            </a:r>
          </a:p>
          <a:p>
            <a:endParaRPr lang="fr-CA" dirty="0"/>
          </a:p>
          <a:p>
            <a:r>
              <a:rPr lang="fr-CA" dirty="0"/>
              <a:t>CETAB+ Centre d’expertise en agriculture bio du Québec</a:t>
            </a:r>
          </a:p>
          <a:p>
            <a:endParaRPr lang="fr-CA" dirty="0"/>
          </a:p>
          <a:p>
            <a:r>
              <a:rPr lang="fr-CA" dirty="0"/>
              <a:t>Réseau racines</a:t>
            </a:r>
          </a:p>
          <a:p>
            <a:endParaRPr lang="fr-CA" dirty="0"/>
          </a:p>
          <a:p>
            <a:r>
              <a:rPr lang="fr-CA" dirty="0"/>
              <a:t>Union paysanne</a:t>
            </a:r>
          </a:p>
          <a:p>
            <a:endParaRPr lang="fr-CA" dirty="0"/>
          </a:p>
          <a:p>
            <a:endParaRPr lang="fr-CA" dirty="0"/>
          </a:p>
          <a:p>
            <a:endParaRPr lang="fr-CA" dirty="0"/>
          </a:p>
          <a:p>
            <a:endParaRPr lang="fr-CA" dirty="0"/>
          </a:p>
          <a:p>
            <a:r>
              <a:rPr lang="fr-CA" dirty="0"/>
              <a:t> </a:t>
            </a:r>
          </a:p>
        </p:txBody>
      </p:sp>
    </p:spTree>
    <p:extLst>
      <p:ext uri="{BB962C8B-B14F-4D97-AF65-F5344CB8AC3E}">
        <p14:creationId xmlns:p14="http://schemas.microsoft.com/office/powerpoint/2010/main" val="77547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F68574-9821-5CFD-A319-2BB1840A9950}"/>
              </a:ext>
            </a:extLst>
          </p:cNvPr>
          <p:cNvSpPr>
            <a:spLocks noGrp="1"/>
          </p:cNvSpPr>
          <p:nvPr>
            <p:ph type="dt" sz="half" idx="10"/>
          </p:nvPr>
        </p:nvSpPr>
        <p:spPr/>
        <p:txBody>
          <a:bodyPr/>
          <a:lstStyle/>
          <a:p>
            <a:pPr rtl="0"/>
            <a:fld id="{89C1E471-B154-4158-8D84-427CE57F5088}" type="datetime1">
              <a:rPr lang="fr-FR" smtClean="0"/>
              <a:t>18/08/2024</a:t>
            </a:fld>
            <a:endParaRPr lang="en-US"/>
          </a:p>
        </p:txBody>
      </p:sp>
      <p:graphicFrame>
        <p:nvGraphicFramePr>
          <p:cNvPr id="6" name="Objet 5">
            <a:extLst>
              <a:ext uri="{FF2B5EF4-FFF2-40B4-BE49-F238E27FC236}">
                <a16:creationId xmlns:a16="http://schemas.microsoft.com/office/drawing/2014/main" id="{5797D11E-6358-E4C6-A08E-53C4FB39B12B}"/>
              </a:ext>
            </a:extLst>
          </p:cNvPr>
          <p:cNvGraphicFramePr>
            <a:graphicFrameLocks noChangeAspect="1"/>
          </p:cNvGraphicFramePr>
          <p:nvPr>
            <p:extLst>
              <p:ext uri="{D42A27DB-BD31-4B8C-83A1-F6EECF244321}">
                <p14:modId xmlns:p14="http://schemas.microsoft.com/office/powerpoint/2010/main" val="1946334073"/>
              </p:ext>
            </p:extLst>
          </p:nvPr>
        </p:nvGraphicFramePr>
        <p:xfrm>
          <a:off x="1416330" y="371677"/>
          <a:ext cx="9359339" cy="6114645"/>
        </p:xfrm>
        <a:graphic>
          <a:graphicData uri="http://schemas.openxmlformats.org/presentationml/2006/ole">
            <mc:AlternateContent xmlns:mc="http://schemas.openxmlformats.org/markup-compatibility/2006">
              <mc:Choice xmlns:v="urn:schemas-microsoft-com:vml" Requires="v">
                <p:oleObj name="Acrobat Document" r:id="rId2" imgW="19754632" imgH="12906049" progId="AcroExch.Document.DC">
                  <p:embed/>
                </p:oleObj>
              </mc:Choice>
              <mc:Fallback>
                <p:oleObj name="Acrobat Document" r:id="rId2" imgW="19754632" imgH="12906049" progId="AcroExch.Document.DC">
                  <p:embed/>
                  <p:pic>
                    <p:nvPicPr>
                      <p:cNvPr id="0" name=""/>
                      <p:cNvPicPr/>
                      <p:nvPr/>
                    </p:nvPicPr>
                    <p:blipFill>
                      <a:blip r:embed="rId3"/>
                      <a:stretch>
                        <a:fillRect/>
                      </a:stretch>
                    </p:blipFill>
                    <p:spPr>
                      <a:xfrm>
                        <a:off x="1416330" y="371677"/>
                        <a:ext cx="9359339" cy="6114645"/>
                      </a:xfrm>
                      <a:prstGeom prst="rect">
                        <a:avLst/>
                      </a:prstGeom>
                    </p:spPr>
                  </p:pic>
                </p:oleObj>
              </mc:Fallback>
            </mc:AlternateContent>
          </a:graphicData>
        </a:graphic>
      </p:graphicFrame>
    </p:spTree>
    <p:extLst>
      <p:ext uri="{BB962C8B-B14F-4D97-AF65-F5344CB8AC3E}">
        <p14:creationId xmlns:p14="http://schemas.microsoft.com/office/powerpoint/2010/main" val="43795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Image contenant un tissu, une table, rouge et couverte&#10;&#10;Description générée automatiquement">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r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fontScale="90000"/>
          </a:bodyPr>
          <a:lstStyle/>
          <a:p>
            <a:pPr rtl="0"/>
            <a:r>
              <a:rPr lang="fr-CA" sz="4400" dirty="0">
                <a:solidFill>
                  <a:schemeClr val="tx1"/>
                </a:solidFill>
              </a:rPr>
              <a:t>Organismes qui relèvent du ministre</a:t>
            </a:r>
            <a:endParaRPr lang="fr" sz="4400" dirty="0">
              <a:solidFill>
                <a:schemeClr val="tx1"/>
              </a:solidFill>
            </a:endParaRPr>
          </a:p>
        </p:txBody>
      </p:sp>
    </p:spTree>
    <p:extLst>
      <p:ext uri="{BB962C8B-B14F-4D97-AF65-F5344CB8AC3E}">
        <p14:creationId xmlns:p14="http://schemas.microsoft.com/office/powerpoint/2010/main" val="239615937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Image contenant un tissu, une table, rouge et couverte&#10;&#10;Description générée automatiquement">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2C9295F-E638-4F61-AFE2-CF3E40556031}"/>
              </a:ext>
            </a:extLst>
          </p:cNvPr>
          <p:cNvSpPr>
            <a:spLocks noGrp="1"/>
          </p:cNvSpPr>
          <p:nvPr>
            <p:ph type="title"/>
          </p:nvPr>
        </p:nvSpPr>
        <p:spPr>
          <a:xfrm>
            <a:off x="4740751" y="642593"/>
            <a:ext cx="6718433" cy="5654297"/>
          </a:xfrm>
        </p:spPr>
        <p:txBody>
          <a:bodyPr rtlCol="0">
            <a:normAutofit/>
          </a:bodyPr>
          <a:lstStyle/>
          <a:p>
            <a:r>
              <a:rPr lang="fr-CA" sz="1800" b="1" i="0" u="none" strike="noStrike" baseline="0" dirty="0">
                <a:solidFill>
                  <a:srgbClr val="000000"/>
                </a:solidFill>
                <a:latin typeface="Cambria" panose="02040503050406030204" pitchFamily="18" charset="0"/>
              </a:rPr>
              <a:t>A) La Financière agricole du Québec </a:t>
            </a:r>
            <a:br>
              <a:rPr lang="fr-CA" sz="1800" b="1" i="0" u="none" strike="noStrike" baseline="0" dirty="0">
                <a:solidFill>
                  <a:srgbClr val="000000"/>
                </a:solidFill>
                <a:latin typeface="Cambria" panose="02040503050406030204" pitchFamily="18" charset="0"/>
              </a:rPr>
            </a:br>
            <a:br>
              <a:rPr lang="fr-CA" sz="1800" b="1" i="0" u="none" strike="noStrike" baseline="0" dirty="0">
                <a:solidFill>
                  <a:srgbClr val="000000"/>
                </a:solidFill>
                <a:latin typeface="Cambria" panose="02040503050406030204" pitchFamily="18" charset="0"/>
              </a:rPr>
            </a:br>
            <a:r>
              <a:rPr lang="fr-CA" sz="1800" b="1" i="0" u="none" strike="noStrike" baseline="0" dirty="0">
                <a:solidFill>
                  <a:srgbClr val="000000"/>
                </a:solidFill>
                <a:latin typeface="Cambria" panose="02040503050406030204" pitchFamily="18" charset="0"/>
              </a:rPr>
              <a:t>(FADQ) </a:t>
            </a:r>
            <a:r>
              <a:rPr lang="fr-CA" sz="1800" b="0" i="0" u="none" strike="noStrike" baseline="0" dirty="0">
                <a:solidFill>
                  <a:srgbClr val="000000"/>
                </a:solidFill>
                <a:latin typeface="Cambria" panose="02040503050406030204" pitchFamily="18" charset="0"/>
              </a:rPr>
              <a:t>https://www.fadq.qc.ca</a:t>
            </a:r>
            <a:br>
              <a:rPr lang="fr-CA" sz="1800" b="0" i="0" u="none" strike="noStrike" baseline="0" dirty="0">
                <a:solidFill>
                  <a:srgbClr val="000000"/>
                </a:solidFill>
                <a:latin typeface="Cambria" panose="02040503050406030204" pitchFamily="18" charset="0"/>
              </a:rPr>
            </a:br>
            <a:br>
              <a:rPr lang="fr-CA" sz="1800" b="0" i="0" u="none" strike="noStrike" baseline="0" dirty="0">
                <a:solidFill>
                  <a:srgbClr val="000000"/>
                </a:solidFill>
                <a:latin typeface="Cambria" panose="02040503050406030204" pitchFamily="18" charset="0"/>
              </a:rPr>
            </a:br>
            <a:r>
              <a:rPr lang="fr-CA" sz="2400" b="0" i="0" u="none" strike="noStrike" baseline="0" dirty="0">
                <a:solidFill>
                  <a:srgbClr val="000000"/>
                </a:solidFill>
                <a:latin typeface="Cambria" panose="02040503050406030204" pitchFamily="18" charset="0"/>
              </a:rPr>
              <a:t>Le mandat de La Financière agricole est de stimuler les investissements et de protéger les revenus en vue de favoriser la réussite et la pérennité des entreprises agricoles québécoises. Elle offre ainsi une gamme d'outils financiers pour assurer la stabilité économique et financière des entreprises agricoles :le financement agricole et forestier avec garantie de prêts, la protection contre la hausse des taux d'intérêt, l'aide financière à l'établissement en agriculture, l'investissement en capital de risque, l'assurance récolte , le Programme canadien de stabilisation du revenu agricole </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35079155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47E3451-0285-2E0A-5CC2-FBADE96FEF0D}"/>
              </a:ext>
            </a:extLst>
          </p:cNvPr>
          <p:cNvSpPr>
            <a:spLocks noGrp="1"/>
          </p:cNvSpPr>
          <p:nvPr>
            <p:ph type="dt" sz="half" idx="10"/>
          </p:nvPr>
        </p:nvSpPr>
        <p:spPr/>
        <p:txBody>
          <a:bodyPr/>
          <a:lstStyle/>
          <a:p>
            <a:pPr rtl="0"/>
            <a:fld id="{89C1E471-B154-4158-8D84-427CE57F5088}" type="datetime1">
              <a:rPr lang="fr-FR" smtClean="0"/>
              <a:t>18/08/2024</a:t>
            </a:fld>
            <a:endParaRPr lang="en-US"/>
          </a:p>
        </p:txBody>
      </p:sp>
      <p:sp>
        <p:nvSpPr>
          <p:cNvPr id="4" name="ZoneTexte 3">
            <a:extLst>
              <a:ext uri="{FF2B5EF4-FFF2-40B4-BE49-F238E27FC236}">
                <a16:creationId xmlns:a16="http://schemas.microsoft.com/office/drawing/2014/main" id="{F7ECF463-BB55-5432-062F-A0B3CF3D64C8}"/>
              </a:ext>
            </a:extLst>
          </p:cNvPr>
          <p:cNvSpPr txBox="1"/>
          <p:nvPr/>
        </p:nvSpPr>
        <p:spPr>
          <a:xfrm>
            <a:off x="424070" y="457200"/>
            <a:ext cx="11290852" cy="5047536"/>
          </a:xfrm>
          <a:prstGeom prst="rect">
            <a:avLst/>
          </a:prstGeom>
          <a:noFill/>
        </p:spPr>
        <p:txBody>
          <a:bodyPr wrap="square">
            <a:spAutoFit/>
          </a:bodyPr>
          <a:lstStyle/>
          <a:p>
            <a:pPr algn="l"/>
            <a:r>
              <a:rPr lang="fr-CA" sz="1400" b="0" i="0" dirty="0">
                <a:solidFill>
                  <a:srgbClr val="095797"/>
                </a:solidFill>
                <a:effectLst/>
                <a:latin typeface="Sanchez"/>
                <a:hlinkClick r:id="rId2"/>
              </a:rPr>
              <a:t>Garantie de prêt</a:t>
            </a:r>
            <a:endParaRPr lang="fr-CA" sz="1400" b="0" i="0" dirty="0">
              <a:solidFill>
                <a:srgbClr val="2C444F"/>
              </a:solidFill>
              <a:effectLst/>
              <a:latin typeface="Sanchez"/>
            </a:endParaRPr>
          </a:p>
          <a:p>
            <a:pPr algn="l"/>
            <a:r>
              <a:rPr lang="fr-CA" sz="1400" b="0" i="0" dirty="0">
                <a:solidFill>
                  <a:srgbClr val="2C444F"/>
                </a:solidFill>
                <a:effectLst/>
                <a:latin typeface="Roboto" panose="02000000000000000000" pitchFamily="2" charset="0"/>
              </a:rPr>
              <a:t>Faites progresser votre entreprise grâce à un levier unique : le prêt garanti. Les avantages : un rabais minimal de 0,30 à 0,60 sur le taux d’intérêt pour toute la durée de votre prêt et un accompagnement personnalisé offert par nos conseillers en financement.</a:t>
            </a:r>
          </a:p>
          <a:p>
            <a:pPr algn="l"/>
            <a:r>
              <a:rPr lang="fr-CA" sz="1400" b="0" i="0" dirty="0">
                <a:solidFill>
                  <a:srgbClr val="095797"/>
                </a:solidFill>
                <a:effectLst/>
                <a:latin typeface="Sanchez"/>
                <a:hlinkClick r:id="rId3"/>
              </a:rPr>
              <a:t>Appui financier à la relève agricole</a:t>
            </a:r>
            <a:endParaRPr lang="fr-CA" sz="1400" b="0" i="0" dirty="0">
              <a:solidFill>
                <a:srgbClr val="2C444F"/>
              </a:solidFill>
              <a:effectLst/>
              <a:latin typeface="Sanchez"/>
            </a:endParaRPr>
          </a:p>
          <a:p>
            <a:pPr algn="l"/>
            <a:r>
              <a:rPr lang="fr-CA" sz="1400" b="0" i="0" dirty="0">
                <a:solidFill>
                  <a:srgbClr val="2C444F"/>
                </a:solidFill>
                <a:effectLst/>
                <a:latin typeface="Roboto" panose="02000000000000000000" pitchFamily="2" charset="0"/>
              </a:rPr>
              <a:t>Avec notre Programme d’appui financier à la relève agricole, nous aidons de jeunes agriculteurs à s’établir sur une ferme existante ou à démarrer une nouvelle entreprise.</a:t>
            </a:r>
          </a:p>
          <a:p>
            <a:pPr algn="l"/>
            <a:r>
              <a:rPr lang="fr-CA" sz="1400" b="0" i="0" dirty="0">
                <a:solidFill>
                  <a:srgbClr val="095797"/>
                </a:solidFill>
                <a:effectLst/>
                <a:latin typeface="Sanchez"/>
                <a:hlinkClick r:id="rId4"/>
              </a:rPr>
              <a:t>Appui Capital Relève</a:t>
            </a:r>
            <a:endParaRPr lang="fr-CA" sz="1400" b="0" i="0" dirty="0">
              <a:solidFill>
                <a:srgbClr val="2C444F"/>
              </a:solidFill>
              <a:effectLst/>
              <a:latin typeface="Sanchez"/>
            </a:endParaRPr>
          </a:p>
          <a:p>
            <a:pPr algn="l"/>
            <a:r>
              <a:rPr lang="fr-CA" sz="1400" b="0" i="0" dirty="0">
                <a:solidFill>
                  <a:srgbClr val="2C444F"/>
                </a:solidFill>
                <a:effectLst/>
                <a:latin typeface="Roboto" panose="02000000000000000000" pitchFamily="2" charset="0"/>
              </a:rPr>
              <a:t>Ce produit financier offre un congé de paiement en capital pouvant s’échelonner jusqu’à cinq ans. Il permet de diminuer la pression sur les liquidités d’une entreprise lors du transfert ou du démarrage.</a:t>
            </a:r>
          </a:p>
          <a:p>
            <a:pPr algn="l"/>
            <a:r>
              <a:rPr lang="fr-CA" sz="1400" b="0" i="0" dirty="0">
                <a:solidFill>
                  <a:srgbClr val="095797"/>
                </a:solidFill>
                <a:effectLst/>
                <a:latin typeface="Sanchez"/>
                <a:hlinkClick r:id="rId5"/>
              </a:rPr>
              <a:t>Investissement Croissance</a:t>
            </a:r>
            <a:endParaRPr lang="fr-CA" sz="1400" b="0" i="0" dirty="0">
              <a:solidFill>
                <a:srgbClr val="2C444F"/>
              </a:solidFill>
              <a:effectLst/>
              <a:latin typeface="Sanchez"/>
            </a:endParaRPr>
          </a:p>
          <a:p>
            <a:pPr algn="l"/>
            <a:r>
              <a:rPr lang="fr-CA" sz="1400" b="0" i="0" dirty="0">
                <a:solidFill>
                  <a:srgbClr val="2C444F"/>
                </a:solidFill>
                <a:effectLst/>
                <a:latin typeface="Roboto" panose="02000000000000000000" pitchFamily="2" charset="0"/>
              </a:rPr>
              <a:t>Le Programme Investissement Croissance a été mis en place pour les agriculteurs qui ont des projets à entreprendre, peu importe leur secteur de production et l’étape de vie de leur entreprise. Il permet de soutenir des investissements productifs et à caractère durable.</a:t>
            </a:r>
          </a:p>
          <a:p>
            <a:pPr algn="l"/>
            <a:r>
              <a:rPr lang="fr-CA" sz="1400" b="0" i="0" dirty="0">
                <a:solidFill>
                  <a:srgbClr val="095797"/>
                </a:solidFill>
                <a:effectLst/>
                <a:latin typeface="Sanchez"/>
                <a:hlinkClick r:id="rId6"/>
              </a:rPr>
              <a:t>Investissement Croissance Durable</a:t>
            </a:r>
            <a:endParaRPr lang="fr-CA" sz="1400" b="0" i="0" dirty="0">
              <a:solidFill>
                <a:srgbClr val="2C444F"/>
              </a:solidFill>
              <a:effectLst/>
              <a:latin typeface="Sanchez"/>
            </a:endParaRPr>
          </a:p>
          <a:p>
            <a:pPr algn="l"/>
            <a:r>
              <a:rPr lang="fr-CA" sz="1400" b="0" i="0" dirty="0">
                <a:solidFill>
                  <a:srgbClr val="2C444F"/>
                </a:solidFill>
                <a:effectLst/>
                <a:latin typeface="Roboto" panose="02000000000000000000" pitchFamily="2" charset="0"/>
              </a:rPr>
              <a:t>Le Programme Investissement Croissance Durable a été mis en place pour les agriculteurs qui ont des projets à entreprendre, peu importe leur secteur de production et l’étape de vie de leur entreprise. Il permet de soutenir des investissements productifs et à caractère durable.</a:t>
            </a:r>
          </a:p>
          <a:p>
            <a:pPr algn="l"/>
            <a:r>
              <a:rPr lang="fr-CA" sz="1400" b="0" i="0" dirty="0">
                <a:solidFill>
                  <a:srgbClr val="095797"/>
                </a:solidFill>
                <a:effectLst/>
                <a:latin typeface="Sanchez"/>
                <a:hlinkClick r:id="rId7"/>
              </a:rPr>
              <a:t>Appui à la diversification et au développement régional</a:t>
            </a:r>
            <a:endParaRPr lang="fr-CA" sz="1400" b="0" i="0" dirty="0">
              <a:solidFill>
                <a:srgbClr val="2C444F"/>
              </a:solidFill>
              <a:effectLst/>
              <a:latin typeface="Sanchez"/>
            </a:endParaRPr>
          </a:p>
          <a:p>
            <a:pPr algn="l"/>
            <a:r>
              <a:rPr lang="fr-CA" sz="1400" b="0" i="0" dirty="0">
                <a:solidFill>
                  <a:srgbClr val="2C444F"/>
                </a:solidFill>
                <a:effectLst/>
                <a:latin typeface="Roboto" panose="02000000000000000000" pitchFamily="2" charset="0"/>
              </a:rPr>
              <a:t>Le Programme d'appui à la diversification et au développement régional a pris fin le 31 mars 2020. Il est remplacé par le Programme Investissement Croissance. Toutefois, l’aide financière pouvant être accordée pour un projet présenté dans le cadre du Programme d'appui à la diversification et au développement régional avant le 1</a:t>
            </a:r>
            <a:r>
              <a:rPr lang="fr-CA" sz="1400" b="0" i="0" baseline="30000" dirty="0">
                <a:solidFill>
                  <a:srgbClr val="2C444F"/>
                </a:solidFill>
                <a:effectLst/>
                <a:latin typeface="Roboto" panose="02000000000000000000" pitchFamily="2" charset="0"/>
              </a:rPr>
              <a:t>er</a:t>
            </a:r>
            <a:r>
              <a:rPr lang="fr-CA" sz="1400" b="0" i="0" dirty="0">
                <a:solidFill>
                  <a:srgbClr val="2C444F"/>
                </a:solidFill>
                <a:effectLst/>
                <a:latin typeface="Roboto" panose="02000000000000000000" pitchFamily="2" charset="0"/>
              </a:rPr>
              <a:t> avril 2020 sera versée selon les conditions prévues au programme.</a:t>
            </a:r>
          </a:p>
          <a:p>
            <a:pPr algn="l"/>
            <a:r>
              <a:rPr lang="fr-CA" sz="1400" b="0" i="0" dirty="0">
                <a:solidFill>
                  <a:srgbClr val="095797"/>
                </a:solidFill>
                <a:effectLst/>
                <a:latin typeface="Sanchez"/>
                <a:hlinkClick r:id="rId8"/>
              </a:rPr>
              <a:t>Appui au développement des entreprises agricoles du Québec</a:t>
            </a:r>
            <a:endParaRPr lang="fr-CA" sz="1400" b="0" i="0" dirty="0">
              <a:solidFill>
                <a:srgbClr val="2C444F"/>
              </a:solidFill>
              <a:effectLst/>
              <a:latin typeface="Sanchez"/>
            </a:endParaRPr>
          </a:p>
          <a:p>
            <a:pPr algn="l"/>
            <a:r>
              <a:rPr lang="fr-CA" sz="1400" b="0" i="0" dirty="0">
                <a:solidFill>
                  <a:srgbClr val="2C444F"/>
                </a:solidFill>
                <a:effectLst/>
                <a:latin typeface="Roboto" panose="02000000000000000000" pitchFamily="2" charset="0"/>
              </a:rPr>
              <a:t>Le Programme d'appui au développement des entreprises agricoles du Québec a pris fin le 31 mars 2020. Il est remplacé par le Programme Investissement Croissance. Toutefois, l’aide financière pouvant être accordée pour un projet présenté dans le cadre du Programme d'appui au développement des entreprises agricoles du Québec avant le 1</a:t>
            </a:r>
            <a:r>
              <a:rPr lang="fr-CA" sz="1400" b="0" i="0" baseline="30000" dirty="0">
                <a:solidFill>
                  <a:srgbClr val="2C444F"/>
                </a:solidFill>
                <a:effectLst/>
                <a:latin typeface="Roboto" panose="02000000000000000000" pitchFamily="2" charset="0"/>
              </a:rPr>
              <a:t>er</a:t>
            </a:r>
            <a:r>
              <a:rPr lang="fr-CA" sz="1400" b="0" i="0" dirty="0">
                <a:solidFill>
                  <a:srgbClr val="2C444F"/>
                </a:solidFill>
                <a:effectLst/>
                <a:latin typeface="Roboto" panose="02000000000000000000" pitchFamily="2" charset="0"/>
              </a:rPr>
              <a:t> avril 2020 sera versée selon les conditions prévues au programme.</a:t>
            </a:r>
          </a:p>
        </p:txBody>
      </p:sp>
    </p:spTree>
    <p:extLst>
      <p:ext uri="{BB962C8B-B14F-4D97-AF65-F5344CB8AC3E}">
        <p14:creationId xmlns:p14="http://schemas.microsoft.com/office/powerpoint/2010/main" val="243557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4F56A65-3486-685E-6D87-357D50B22647}"/>
              </a:ext>
            </a:extLst>
          </p:cNvPr>
          <p:cNvSpPr>
            <a:spLocks noGrp="1"/>
          </p:cNvSpPr>
          <p:nvPr>
            <p:ph type="dt" sz="half" idx="10"/>
          </p:nvPr>
        </p:nvSpPr>
        <p:spPr/>
        <p:txBody>
          <a:bodyPr/>
          <a:lstStyle/>
          <a:p>
            <a:pPr rtl="0"/>
            <a:fld id="{89C1E471-B154-4158-8D84-427CE57F5088}" type="datetime1">
              <a:rPr lang="fr-FR" smtClean="0"/>
              <a:t>18/08/2024</a:t>
            </a:fld>
            <a:endParaRPr lang="en-US"/>
          </a:p>
        </p:txBody>
      </p:sp>
      <p:sp>
        <p:nvSpPr>
          <p:cNvPr id="4" name="ZoneTexte 3">
            <a:extLst>
              <a:ext uri="{FF2B5EF4-FFF2-40B4-BE49-F238E27FC236}">
                <a16:creationId xmlns:a16="http://schemas.microsoft.com/office/drawing/2014/main" id="{667C6D66-AA5D-FE7F-B324-C49F2F1F87F8}"/>
              </a:ext>
            </a:extLst>
          </p:cNvPr>
          <p:cNvSpPr txBox="1"/>
          <p:nvPr/>
        </p:nvSpPr>
        <p:spPr>
          <a:xfrm>
            <a:off x="543339" y="671760"/>
            <a:ext cx="10084905" cy="4801314"/>
          </a:xfrm>
          <a:prstGeom prst="rect">
            <a:avLst/>
          </a:prstGeom>
          <a:noFill/>
        </p:spPr>
        <p:txBody>
          <a:bodyPr wrap="square">
            <a:spAutoFit/>
          </a:bodyPr>
          <a:lstStyle/>
          <a:p>
            <a:pPr algn="l"/>
            <a:r>
              <a:rPr lang="fr-CA" sz="1800" b="0" i="0" dirty="0">
                <a:solidFill>
                  <a:srgbClr val="095797"/>
                </a:solidFill>
                <a:effectLst/>
                <a:latin typeface="Sanchez"/>
                <a:hlinkClick r:id="rId2"/>
              </a:rPr>
              <a:t>Formule vendeur-prêteur</a:t>
            </a:r>
            <a:endParaRPr lang="fr-CA" sz="1800" b="0" i="0" dirty="0">
              <a:solidFill>
                <a:srgbClr val="2C444F"/>
              </a:solidFill>
              <a:effectLst/>
              <a:latin typeface="Sanchez"/>
            </a:endParaRPr>
          </a:p>
          <a:p>
            <a:pPr algn="l"/>
            <a:r>
              <a:rPr lang="fr-CA" sz="1800" b="0" i="0" dirty="0">
                <a:solidFill>
                  <a:srgbClr val="2C444F"/>
                </a:solidFill>
                <a:effectLst/>
                <a:latin typeface="Roboto" panose="02000000000000000000" pitchFamily="2" charset="0"/>
              </a:rPr>
              <a:t>Lors d'un transfert d'entreprise, la formule vendeur-prêteur de La Financière agricole peut s'avérer très avantageuse, tant pour le vendeur-prêteur que pour l'acheteur.</a:t>
            </a:r>
          </a:p>
          <a:p>
            <a:pPr algn="l"/>
            <a:r>
              <a:rPr lang="fr-CA" sz="1800" b="0" i="0" dirty="0">
                <a:solidFill>
                  <a:srgbClr val="095797"/>
                </a:solidFill>
                <a:effectLst/>
                <a:latin typeface="Sanchez"/>
                <a:hlinkClick r:id="rId3"/>
              </a:rPr>
              <a:t>Ouverture de crédit</a:t>
            </a:r>
            <a:endParaRPr lang="fr-CA" sz="1800" b="0" i="0" dirty="0">
              <a:solidFill>
                <a:srgbClr val="2C444F"/>
              </a:solidFill>
              <a:effectLst/>
              <a:latin typeface="Sanchez"/>
            </a:endParaRPr>
          </a:p>
          <a:p>
            <a:pPr algn="l"/>
            <a:r>
              <a:rPr lang="fr-CA" sz="1800" b="0" i="0" dirty="0">
                <a:solidFill>
                  <a:srgbClr val="2C444F"/>
                </a:solidFill>
                <a:effectLst/>
                <a:latin typeface="Roboto" panose="02000000000000000000" pitchFamily="2" charset="0"/>
              </a:rPr>
              <a:t>L'ouverture de crédit vous permet de combler les besoins de financement pour vos dépenses d'exploitation.</a:t>
            </a:r>
          </a:p>
          <a:p>
            <a:pPr algn="l"/>
            <a:r>
              <a:rPr lang="fr-CA" sz="1800" b="0" i="0" dirty="0">
                <a:solidFill>
                  <a:srgbClr val="095797"/>
                </a:solidFill>
                <a:effectLst/>
                <a:latin typeface="Sanchez"/>
                <a:hlinkClick r:id="rId4"/>
              </a:rPr>
              <a:t>Protection contre la hausse des taux d'intérêt</a:t>
            </a:r>
            <a:endParaRPr lang="fr-CA" sz="1800" b="0" i="0" dirty="0">
              <a:solidFill>
                <a:srgbClr val="2C444F"/>
              </a:solidFill>
              <a:effectLst/>
              <a:latin typeface="Sanchez"/>
            </a:endParaRPr>
          </a:p>
          <a:p>
            <a:pPr algn="l"/>
            <a:r>
              <a:rPr lang="fr-CA" sz="1800" b="0" i="0" dirty="0">
                <a:solidFill>
                  <a:srgbClr val="2C444F"/>
                </a:solidFill>
                <a:effectLst/>
                <a:latin typeface="Roboto" panose="02000000000000000000" pitchFamily="2" charset="0"/>
              </a:rPr>
              <a:t>Le Programme de protection contre la hausse des taux d’intérêt vise à minimiser l'impact d'une hausse des taux d'intérêt sur les finances de votre entreprise agricole et à favoriser son développement en accordant une aide financière.</a:t>
            </a:r>
          </a:p>
          <a:p>
            <a:pPr algn="l"/>
            <a:r>
              <a:rPr lang="fr-CA" sz="1800" b="0" i="0" dirty="0">
                <a:solidFill>
                  <a:srgbClr val="095797"/>
                </a:solidFill>
                <a:effectLst/>
                <a:latin typeface="Sanchez"/>
                <a:hlinkClick r:id="rId5"/>
              </a:rPr>
              <a:t>Marge de crédit à l'investissement</a:t>
            </a:r>
            <a:endParaRPr lang="fr-CA" sz="1800" b="0" i="0" dirty="0">
              <a:solidFill>
                <a:srgbClr val="2C444F"/>
              </a:solidFill>
              <a:effectLst/>
              <a:latin typeface="Sanchez"/>
            </a:endParaRPr>
          </a:p>
          <a:p>
            <a:pPr algn="l"/>
            <a:r>
              <a:rPr lang="fr-CA" sz="1800" b="0" i="0" dirty="0">
                <a:solidFill>
                  <a:srgbClr val="2C444F"/>
                </a:solidFill>
                <a:effectLst/>
                <a:latin typeface="Roboto" panose="02000000000000000000" pitchFamily="2" charset="0"/>
              </a:rPr>
              <a:t>La marge de crédit à l’investissement est un produit financier complètement différent du prêt garanti. Elle permet de mettre rapidement des fonds à votre disposition. Elle est adaptée à vous, si vous avez régulièrement des besoins en investissement et en financement.</a:t>
            </a:r>
          </a:p>
          <a:p>
            <a:pPr algn="l"/>
            <a:r>
              <a:rPr lang="fr-CA" sz="1800" b="0" i="0" dirty="0">
                <a:solidFill>
                  <a:srgbClr val="095797"/>
                </a:solidFill>
                <a:effectLst/>
                <a:latin typeface="Sanchez"/>
                <a:hlinkClick r:id="rId6"/>
              </a:rPr>
              <a:t>Financement forestier</a:t>
            </a:r>
            <a:endParaRPr lang="fr-CA" sz="1800" b="0" i="0" dirty="0">
              <a:solidFill>
                <a:srgbClr val="2C444F"/>
              </a:solidFill>
              <a:effectLst/>
              <a:latin typeface="Sanchez"/>
            </a:endParaRPr>
          </a:p>
          <a:p>
            <a:pPr algn="l"/>
            <a:r>
              <a:rPr lang="fr-CA" sz="1800" b="0" i="0" dirty="0">
                <a:solidFill>
                  <a:srgbClr val="2C444F"/>
                </a:solidFill>
                <a:effectLst/>
                <a:latin typeface="Roboto" panose="02000000000000000000" pitchFamily="2" charset="0"/>
              </a:rPr>
              <a:t>Le Programme de financement forestier a été élaboré conjointement avec le ministère des Forêts, de la Faune et des Parcs et est administré par La Financière agricole.</a:t>
            </a:r>
          </a:p>
        </p:txBody>
      </p:sp>
    </p:spTree>
    <p:extLst>
      <p:ext uri="{BB962C8B-B14F-4D97-AF65-F5344CB8AC3E}">
        <p14:creationId xmlns:p14="http://schemas.microsoft.com/office/powerpoint/2010/main" val="1232519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67_TF56410444" id="{2E871065-7464-49D5-B17F-06A336FD9FDE}" vid="{DE927AE8-FEC3-49A6-8258-101EFE0971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{46644130-5D35-4A15-AFEA-F59D23EBD052}tf56410444_win32</Template>
  <TotalTime>552</TotalTime>
  <Words>3523</Words>
  <Application>Microsoft Office PowerPoint</Application>
  <PresentationFormat>Grand écran</PresentationFormat>
  <Paragraphs>108</Paragraphs>
  <Slides>40</Slides>
  <Notes>0</Notes>
  <HiddenSlides>0</HiddenSlides>
  <MMClips>0</MMClips>
  <ScaleCrop>false</ScaleCrop>
  <HeadingPairs>
    <vt:vector size="8" baseType="variant">
      <vt:variant>
        <vt:lpstr>Polices utilisées</vt:lpstr>
      </vt:variant>
      <vt:variant>
        <vt:i4>14</vt:i4>
      </vt: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56" baseType="lpstr">
      <vt:lpstr>Aharoni</vt:lpstr>
      <vt:lpstr>Arial</vt:lpstr>
      <vt:lpstr>Avenir Next LT Pro</vt:lpstr>
      <vt:lpstr>Avenir Next LT Pro Light</vt:lpstr>
      <vt:lpstr>Calibri</vt:lpstr>
      <vt:lpstr>Cambria</vt:lpstr>
      <vt:lpstr>Garamond</vt:lpstr>
      <vt:lpstr>Open Sans</vt:lpstr>
      <vt:lpstr>open-sans</vt:lpstr>
      <vt:lpstr>proxima-nova</vt:lpstr>
      <vt:lpstr>ProximaNovaCond-Light</vt:lpstr>
      <vt:lpstr>Roboto</vt:lpstr>
      <vt:lpstr>Sanchez</vt:lpstr>
      <vt:lpstr>Wingdings</vt:lpstr>
      <vt:lpstr>SavonVTI</vt:lpstr>
      <vt:lpstr>Adobe Acrobat Document</vt:lpstr>
      <vt:lpstr>LeS ORGANISMES AGRICOLES</vt:lpstr>
      <vt:lpstr>Qui est le MAPAQ http://www.mapaq.gouv.qc.ca/fr/Ministere/Pages/accueil.aspx  Le Ministère de l’agriculture, des pêcheries et de l’alimentation du Québec  Mission du MAPAQ  « Favoriser une offre alimentaire de qualité et appuyer le développement d'un secteur bioalimentaire prospère et durable contribuant à la vitalité des territoires et à la santé de la population. » </vt:lpstr>
      <vt:lpstr>Le ministère de l'Agriculture, des Pêcheries et de l'Alimentation (MAPAQ) est constitué de sous-ministériats et de directions générales. De plus, cinq organismes autonomes relèvent directement du ministre.  Les différentes directions du MAPAQ ont des mandats spécifiques. Elles jouent des rôles précis dans l'application des politiques nécessaires au développement du secteur agroalimentaire.  </vt:lpstr>
      <vt:lpstr>Sous-ministériats  Sous-ministériat au développement régional et au développement durable (SMDRDD)  Sous-ministériat à la santé animale et à l’inspection des aliments (SMSAIA)  Sous-ministériat aux pêches et à l’aquaculture commerciales (SMPAC)  Sous-ministériat aux politiques agroalimentaires (SMPA)  Sous-ministériat à la transformation alimentaire et aux marchés (SMTAM)</vt:lpstr>
      <vt:lpstr>Présentation PowerPoint</vt:lpstr>
      <vt:lpstr>Organismes qui relèvent du ministre</vt:lpstr>
      <vt:lpstr>A) La Financière agricole du Québec   (FADQ) https://www.fadq.qc.ca  Le mandat de La Financière agricole est de stimuler les investissements et de protéger les revenus en vue de favoriser la réussite et la pérennité des entreprises agricoles québécoises. Elle offre ainsi une gamme d'outils financiers pour assurer la stabilité économique et financière des entreprises agricoles :le financement agricole et forestier avec garantie de prêts, la protection contre la hausse des taux d'intérêt, l'aide financière à l'établissement en agriculture, l'investissement en capital de risque, l'assurance récolte , le Programme canadien de stabilisation du revenu agricole </vt:lpstr>
      <vt:lpstr>Présentation PowerPoint</vt:lpstr>
      <vt:lpstr>Présentation PowerPoint</vt:lpstr>
      <vt:lpstr>B) Commission de protection du territoire agricole du Québec  (CPTAQ) https://www.cptaq.gouv.qc.ca  La Commission a pour mission de garantir aux générations futures un territoire propice à l'exercice et au développement des activités agricoles. À ce titre, elle assure la protection du territoire agricole et introduit cet objectif au cœur des préoccupations du milieu.</vt:lpstr>
      <vt:lpstr>La Commission de protection du territoire agricole du Québec a été créée lors de l'entrée en vigueur de la Loi sur la protection du territoire agricole du Québec, sanctionnée le 22 décembre 1978, avec effet rétroactif au 9 novembre de la même année. A l'occasion des modifications les plus récentes, entrées en vigueur le 20 juin 1997 (1996 c. 26), le nom de la loi fut changé pour devenir la Loi sur la protection du territoire et des activités agricoles.  On a introduit, dans la nouvelle loi, une réforme majeure du régime de protection du territoire et des activités agricoles, dans la perspective d'une implication accrue des instances municipales et d'une plus grande complémentarité entre le régime de protection du territoire et des activités agricoles et le régime d'aménagement prévu dans la Loi sur l'aménagement et l'urbanisme.</vt:lpstr>
      <vt:lpstr>La construction de résidences en territoire agricole n’est possible que dans des cas très précis. </vt:lpstr>
      <vt:lpstr>C) Régie des marchés agricoles et alimentaires du Québec  (RMAAQ) www.rmaaq.gouv.qc.ca  La mission de la Régie est de favoriser une mise en marché efficace et ordonnée des produits agricoles et alimentaires ainsi que des produits de la pêche et de la forêt. Elle agit à titre d'organisme de régulation économique et de résolution des différents dans les domaines de la production et de la mise en marché. Elle agit en tout temps en tenant compte des intérêts des consommateurs et de la protection de l'intérêt public.</vt:lpstr>
      <vt:lpstr>Présentation PowerPoint</vt:lpstr>
      <vt:lpstr>D) Conseil des appellations réservées et des termes valorisants (CARTV) www.cartv.gouv.qc.ca  Le Conseil a été mis sur pied par le gouvernement du Québec, en vue de l’application de la Loi sur les appellations réservées et les termes valorisants. Celle-ci vise à protéger l’authenticité de produits et des désignations qui les mettent en valeur au moyen d’une certification acquise en regard de leur origine ou de leurs caractéristiques particulières liées à une méthode de production ou à une spécificité. Le CARTV a juridiction sur les produits agricoles et alimentaires portant une appellation réservée et qui sont vendus sur le territoire du Québec.</vt:lpstr>
      <vt:lpstr>Mission du CARTV  Développer et maintenir des systèmes de reconnaissance, de certification, de surveillance et d'information permettant d'une part à des regroupements d'entreprises agroalimentaires d'utiliser une appellation pour des produits se distinguant par leur origine ou leur qualité, et d'autre part d'assurer l'intégrité desdits produits en vue de gagner la confiance de ceux et celles qui les consomment.  Rôle: Accréditer comme organismes de certification, des organismes qui satisfont au référentiel les concernant  ; Conseiller le ministre sur la reconnaissance d’appellations réservées  ; Surveiller l’utilisation des appellations réservées reconnues. Pour assumer ses responsabilités et offrir les services correspondants, le CARTV mène les programmes suivants : </vt:lpstr>
      <vt:lpstr>Présentation PowerPoint</vt:lpstr>
      <vt:lpstr>Certification biologique au Québec   http://www.cartv.gouv.qc.ca/  Les organismes de certification suivants sont accrédités par le Conseil du CARTV selon la norme ISO/CEI 17065 et des exigences supplémentaires applicables, pour certifier des produits agricoles et alimentaires biologiques sur le territoire québécois. Ils sont également accrédités pour vérifier la chaîne de possession des produits biologiques certifiés lorsque cela est exigé par le cahier des charges homologué: </vt:lpstr>
      <vt:lpstr>-ÉcocertCanada (association de Garantie Bio et d'ÉcocertCanada) -Québec Vrai  -LetisS.A. -OrganicCropImprovementAssociation -OCPP/Pro-CertCanada  -QualityAssurance International  Seuls ces organismes détiennent le droit de certifier des produits agricoles et alimentaires biologiques cultivés ou transformés sur le territoire québécois, qu'ils soient destinés à être vendus au Québec ou à l'extérieur de la Belle Province..</vt:lpstr>
      <vt:lpstr>E. Instituts des technologies agroalimentaire du Québec (ita)  Mission La mission de l’ITAQ est d’offrir une formation technique de niveau collégial, tant à l’enseignement régulier qu’à la formation continue, dans les domaines agricole, agroalimentaire et agroenvironnemental de même que dans les domaines connexes à ces derniers. Il peut aussi offrir une formation relevant d’autres ordres d’enseignement.  L’Institut a également pour mission de faire de la recherche, de réaliser des activités de transfert de connaissances et de dispenser des services destinés à répondre aux besoins des collectivités qu’il dessert. (Loi no 77, 2021, c. 2, art.5)  Vision Protéger le monde du vivant par nos enseignements et nos pratiques agroécologiques et régénératives. </vt:lpstr>
      <vt:lpstr>UPA Union des producteurs agricoles</vt:lpstr>
      <vt:lpstr>Nos valeurs L’Union des producteurs agricoles (UPA) est une organisation syndicale professionnelle, qui fonde sa raison d’être et son action sur les valeurs de respect de la personne, de solidarité, d’action collective, de justice sociale, d’équité et de démocratie.  Notre mission Dans le respect de ces valeurs, l’UPA a pour mission principale de promouvoir, de défendre et de développer les intérêts professionnels, économiques, sociaux et moraux des productrices et des producteurs agricoles et forestiers du Québec, sans distinction de race, de nationalité, de sexe, de langue et de croyance </vt:lpstr>
      <vt:lpstr>Les principes qui guident nos actions :  Le regroupement et la défense de toutes les productrices et les producteurs agricoles et forestiers, sans distinction Un financement par et pour les producteurs et productrices Une organisation démocratiquement contrôlée par et pour ses membres au cœur d’une vie syndicale dynamique Les intérêts collectifs primant toujours les intérêts individuels ou sectoriels L’action collective, la revendication, la présence soutenue dans l’opinion publique et les partenariats comme styles d’action Le maintien et le développement d’entreprises agricoles et forestières durables sur tout le territoire Une juste rémunération par les actions collectives de mise en marché La protection de la zone et des activités agricoles, de l’environnement et le développement d’une agriculture durable L’accès à la profession et au syndicalisme agricole et forestier pour la relève L’accès à de la formation et à des services-conseils La qualité de vie et la sécurité dans les fermes  </vt:lpstr>
      <vt:lpstr>Le modèle d’agriculture que nous privilégions :  Favorise l’autonomie de ceux et celles qui en vivent utilise les ressources de façon rationnelle maintient le plus grand nombre de fermes assure aux familles agricoles un niveau de vie comparable à celui du reste de la société favorise la diversification sur tout le territoire assure une cohabitation harmonieuse contribue au dynamisme des régions répond à la demande des consommateurs favorise l’implication des agriculteurs et agricultrices dans les réseaux de commercialisation et leur permet d’obtenir une juste part des revenus de marché fournit à la population des produits diversifiés et de qualité</vt:lpstr>
      <vt:lpstr>L’UPA offre des services dans les secteurs suivants :  Comptabilité et fiscalité Défense des intérêts des producteurs et productrices agricoles Valorisation de la profession Mise en marché Agroenvironnement Aménagement du territoire Emploi agricole Formation et information  Ces services sont adaptés aux besoins des producteurs et productrices agricoles et à ceux de nos syndicats affiliés.</vt:lpstr>
      <vt:lpstr>québecvert.com  (anciennement  FIHOQ)   Fédération interdisciplinaire de l’horticulture ornementale du Québec</vt:lpstr>
      <vt:lpstr>La FIHOQ ou Québecvert s’occupe de 10 associations professionnelles en horticulture ornementale qui oeuvrent dans les secteurs de la production, de la commercialisation et des services. Secteur de la production  Association des producteurs de gazon du Québec (APGQ) Association québécoise des producteurs en pépinière (AQPP) Syndicat des producteurs en serre du Québec (SPSQ)  Secteur de la commercialisation Association québécoise de commercialisation en horticulture ornementale (AQCHO) : trois sous-secteurs : Jardinerie –Fleuristerie –Fournisseur de produits horticoles et services connexes</vt:lpstr>
      <vt:lpstr>AGRIcarrières</vt:lpstr>
      <vt:lpstr>Fondé en 1995, en concertation avec l’UPA, la Société québécoise de développement de la main-d’œuvre (SQDM) et le ministère du Développement des ressources humaines Canada (DRHC), le Comité sectoriel de main-d’œuvre de la production agricole s’est constitué en mars 1998 en corporation sans but lucratif.  La mission d’AGRI carrières: Regrouper l’ensemble des intervenants du secteur de la production agricole afin de mettre en commun les différentes problématiques et élaborer des solutions en matière de développement de la main-d’œuvre et de l’emploi.</vt:lpstr>
      <vt:lpstr>Rôles spécifiques • Valorisation de l’agriculture et promotion des emplois agricoles. • Réalisation d’enquêtes visant une meilleure connaissance du marché du travail et des besoins du secteur en matière de développement des ressources humaines. • Développement de la formation continue des ressources humaines en agriculture. • Avis du ministère de l’Éducation du Québec quant à la pertinence des programmes et des contenus lors de la révision et de l’élaboration des programmes de formation professionnelle et technique. • Appui aux entreprises agricoles pour la gestion des ressources humaines et l’organisation du travail. • Soutien et mise en réseau des centres d’emploi agricole. • Promotion des programmes gouvernementaux visant notamment la stabilisation des emplois et l’insertion des travailleurs en emplois agricoles. • Réclamation de mesures et de programmes gouvernementaux adaptés à l’agriculture. • Information auprès de l’ensemble des entreprises et des travailleurs du secteur.</vt:lpstr>
      <vt:lpstr>HortiCompétences Comité sectoriel de main-d’œuvre en horticulture ornementale </vt:lpstr>
      <vt:lpstr>www.horticompetences.ca  HortiCompétencesest un comité sectoriel de main-d’œuvre en horticulture ornementale–commercialisation et services. Cet organisme de concertation et d’action a pour mission d’accroître l’efficacité, la rentabilité et la compétitivité des entreprises en horticulture ornementale en misant sur une gestion performante des ressources humaines qui y travaillent.  HortiCompétences permet au secteur de l’horticulture ornementale d’investir et de concrétiser ses objectifs en matière de formation et de développement de sa main-d’oeuvre.</vt:lpstr>
      <vt:lpstr>Ses principaux mandats consistent à :  -Établir les besoins et les pistes d’intervention du secteur en matière de gestion des ressources humaines et d’organisation du travail; -Élaborer des mesures pertinentes en matière de stabilisation et de création d’emplois, et de réduction du chômage dans le secteur; -Assurer la circulation de l’information auprès des entreprises et de la main-d’oeuvredu secteur;promouvoir la formation initiale et continue; -Participer au développement et à la reconnaissance des compétences de la main-d’oeuvre; -prendre en compte les problématiques de clientèles cibles au plan de l’emploi et proposer aux entreprises du secteur des pistes d’action et d’intégration de ces clientèles. -Établir formation pour entreprise en lien avec type de commerce</vt:lpstr>
      <vt:lpstr>Association des producteurs maraîchers du Québec  http://www.apmquebec.com/fr/index.sn</vt:lpstr>
      <vt:lpstr>Qui sommes-nous? Une représentation de haut niveau  L'Association des producteurs maraîchers du Québec est un regroupement de gens d'affaires qui :  -veille aux intérêts de ses 400 membres recrutés sur une base strictement volontaire; -favorise par ses actions le développement du secteur horticole; -constitue une force appréciable, puisque plus de 80 % de la production maraîchère du Québec -provient des membres de l'APMQ.  Notre mission: L’APMQ, sur la base d’une adhésion volontaire des producteurs maraîchers de toutes les régions du Québec, offre des services relatifs à la production, influence de manière positive et efficace la mise en marché des produits des jardiniers maraîchers et fait des représentations auprès des décideurs pour sensibiliser et négocier les enjeux de ses membres.</vt:lpstr>
      <vt:lpstr>FRAQ (fédération de la relève agricole du Québec)</vt:lpstr>
      <vt:lpstr>La Fédération de la relève agricole du Québec rassemble les jeunes de 16 à 39 ans ayant comme intérêt commun l’agriculture.  La FRAQ véhicule les messages de la relève et répond à ses aspirations en améliorant les conditions d’établissement en agriculture, en valorisant la profession d’agriculteur, en formant et en informant ses membres.  La FRAQ représente 2 000 membres à travers le Québec.</vt:lpstr>
      <vt:lpstr>ARTERRE  https://www.arterre.ca</vt:lpstr>
      <vt:lpstr>L’ ARTERRE   -Faciliter l’accès au monde agricole  Service de maillage offert au Québec axé sur l’accompagnement et le jumelage entre aspirants-agriculteurs et propriétaires agricoles et fonciers.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monde de la production horticole</dc:title>
  <dc:creator>Alain Desrochers</dc:creator>
  <cp:lastModifiedBy>Alain Desrochers</cp:lastModifiedBy>
  <cp:revision>7</cp:revision>
  <dcterms:created xsi:type="dcterms:W3CDTF">2022-01-27T02:19:21Z</dcterms:created>
  <dcterms:modified xsi:type="dcterms:W3CDTF">2024-08-19T04:34:00Z</dcterms:modified>
</cp:coreProperties>
</file>