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23/02/2016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</a:t>
            </a:r>
            <a:r>
              <a:rPr lang="fr-CA" dirty="0" smtClean="0">
                <a:solidFill>
                  <a:schemeClr val="tx2"/>
                </a:solidFill>
              </a:rPr>
              <a:t>8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Saignement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Écoulement de sang, épanchement sanguin.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</a:t>
            </a:r>
            <a:r>
              <a:rPr lang="fr-FR" dirty="0">
                <a:solidFill>
                  <a:srgbClr val="FF0000"/>
                </a:solidFill>
              </a:rPr>
              <a:t>hémorragie </a:t>
            </a: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fréquent, abondant, digestif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Température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Chaleur du </a:t>
            </a:r>
            <a:r>
              <a:rPr lang="fr-FR" dirty="0" smtClean="0"/>
              <a:t>corps.</a:t>
            </a:r>
          </a:p>
          <a:p>
            <a:pPr mar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Tension artérielle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P</a:t>
            </a:r>
            <a:r>
              <a:rPr lang="fr-FR" dirty="0" smtClean="0"/>
              <a:t>ression </a:t>
            </a:r>
            <a:r>
              <a:rPr lang="fr-FR" dirty="0"/>
              <a:t>du </a:t>
            </a:r>
            <a:r>
              <a:rPr lang="fr-FR" dirty="0" smtClean="0"/>
              <a:t>sang.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(</a:t>
            </a:r>
            <a:r>
              <a:rPr lang="fr-FR" dirty="0" smtClean="0"/>
              <a:t>Soins) intensifs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Soins </a:t>
            </a:r>
            <a:r>
              <a:rPr lang="fr-FR" dirty="0"/>
              <a:t>exigeant la surveillance constante d’un patient en état stable</a:t>
            </a:r>
            <a:r>
              <a:rPr lang="fr-FR" dirty="0" smtClean="0"/>
              <a:t>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Contention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Immobilisation </a:t>
            </a:r>
            <a:r>
              <a:rPr lang="fr-FR" dirty="0"/>
              <a:t>d’un patient psychiatrique agité ou violent à l’aide d’une camisole, d’une ceinture, etc.</a:t>
            </a:r>
            <a:endParaRPr lang="fr-CA" dirty="0"/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Convalescence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Rétablissement progressif de la santé après une maladie.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</a:t>
            </a:r>
            <a:r>
              <a:rPr lang="fr-FR" dirty="0">
                <a:solidFill>
                  <a:srgbClr val="FF0000"/>
                </a:solidFill>
              </a:rPr>
              <a:t>amélioration, apaisement, cicatrisation, cure, guérison, </a:t>
            </a:r>
            <a:r>
              <a:rPr lang="fr-FR" dirty="0" smtClean="0">
                <a:solidFill>
                  <a:srgbClr val="FF0000"/>
                </a:solidFill>
              </a:rPr>
              <a:t>rémission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rétablissement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longue</a:t>
            </a:r>
            <a:r>
              <a:rPr lang="fr-FR" dirty="0">
                <a:solidFill>
                  <a:schemeClr val="tx2"/>
                </a:solidFill>
              </a:rPr>
              <a:t>, lente, </a:t>
            </a:r>
            <a:r>
              <a:rPr lang="fr-FR" dirty="0" smtClean="0">
                <a:solidFill>
                  <a:schemeClr val="tx2"/>
                </a:solidFill>
              </a:rPr>
              <a:t>terminée.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Règlement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Ensemble de règles auxquelles un groupe doit se conformer. </a:t>
            </a: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FR" dirty="0" smtClean="0">
                <a:solidFill>
                  <a:schemeClr val="tx2"/>
                </a:solidFill>
              </a:rPr>
              <a:t>interne</a:t>
            </a:r>
            <a:r>
              <a:rPr lang="fr-FR" dirty="0">
                <a:solidFill>
                  <a:schemeClr val="tx2"/>
                </a:solidFill>
              </a:rPr>
              <a:t>, en vigueur, </a:t>
            </a:r>
            <a:r>
              <a:rPr lang="fr-FR" dirty="0" smtClean="0">
                <a:solidFill>
                  <a:schemeClr val="tx2"/>
                </a:solidFill>
              </a:rPr>
              <a:t>approuvé.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Intermittent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Qui s’interrompt puis reprend par intervalles. 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</a:t>
            </a:r>
            <a:r>
              <a:rPr lang="fr-FR" dirty="0">
                <a:solidFill>
                  <a:srgbClr val="FF0000"/>
                </a:solidFill>
              </a:rPr>
              <a:t>discontinu, irrégulier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Fièvre intermittente, douleur </a:t>
            </a:r>
            <a:r>
              <a:rPr lang="fr-FR" dirty="0">
                <a:solidFill>
                  <a:srgbClr val="00B050"/>
                </a:solidFill>
              </a:rPr>
              <a:t>intermittente</a:t>
            </a:r>
            <a:r>
              <a:rPr lang="fr-FR" dirty="0" smtClean="0">
                <a:solidFill>
                  <a:srgbClr val="00B050"/>
                </a:solidFill>
              </a:rPr>
              <a:t>, pouls intermittent.</a:t>
            </a:r>
            <a:endParaRPr lang="fr-CA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Prévention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Ensemble des mesures que l’on prend pour prévenir un risque, un danger, un </a:t>
            </a:r>
            <a:r>
              <a:rPr lang="fr-FR" dirty="0" smtClean="0"/>
              <a:t>mal.</a:t>
            </a: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just">
              <a:buNone/>
            </a:pPr>
            <a:r>
              <a:rPr lang="fr-CA" dirty="0" smtClean="0">
                <a:solidFill>
                  <a:srgbClr val="FF0000"/>
                </a:solidFill>
              </a:rPr>
              <a:t>Synonymes: </a:t>
            </a:r>
            <a:r>
              <a:rPr lang="fr-FR" dirty="0" smtClean="0">
                <a:solidFill>
                  <a:srgbClr val="FF0000"/>
                </a:solidFill>
              </a:rPr>
              <a:t>hygiène</a:t>
            </a:r>
            <a:r>
              <a:rPr lang="fr-FR" dirty="0">
                <a:solidFill>
                  <a:srgbClr val="FF0000"/>
                </a:solidFill>
              </a:rPr>
              <a:t>, précaution, </a:t>
            </a:r>
            <a:r>
              <a:rPr lang="fr-FR" dirty="0" smtClean="0">
                <a:solidFill>
                  <a:srgbClr val="FF0000"/>
                </a:solidFill>
              </a:rPr>
              <a:t>protection</a:t>
            </a:r>
            <a:r>
              <a:rPr lang="fr-FR" dirty="0">
                <a:solidFill>
                  <a:srgbClr val="FF0000"/>
                </a:solidFill>
              </a:rPr>
              <a:t>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cardiovasculaire, </a:t>
            </a:r>
            <a:r>
              <a:rPr lang="fr-FR" dirty="0" smtClean="0">
                <a:solidFill>
                  <a:schemeClr val="tx2"/>
                </a:solidFill>
              </a:rPr>
              <a:t>efficace.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Alimentaire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/>
              <a:t>Relatif </a:t>
            </a:r>
            <a:r>
              <a:rPr lang="fr-FR" dirty="0"/>
              <a:t>à l’alimentation. </a:t>
            </a:r>
            <a:endParaRPr lang="fr-FR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Régime alimentaire, habitudes alimentaires, intoxication </a:t>
            </a:r>
            <a:r>
              <a:rPr lang="fr-FR" dirty="0">
                <a:solidFill>
                  <a:srgbClr val="00B050"/>
                </a:solidFill>
              </a:rPr>
              <a:t>alimentaire</a:t>
            </a:r>
            <a:r>
              <a:rPr lang="fr-FR" dirty="0" smtClean="0">
                <a:solidFill>
                  <a:srgbClr val="00B050"/>
                </a:solidFill>
              </a:rPr>
              <a:t>, complément </a:t>
            </a:r>
            <a:r>
              <a:rPr lang="fr-FR" dirty="0">
                <a:solidFill>
                  <a:srgbClr val="00B050"/>
                </a:solidFill>
              </a:rPr>
              <a:t>alimentaire</a:t>
            </a:r>
            <a:r>
              <a:rPr lang="fr-FR" dirty="0" smtClean="0">
                <a:solidFill>
                  <a:srgbClr val="00B050"/>
                </a:solidFill>
              </a:rPr>
              <a:t>, trouble alimentaire.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Engelure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r>
              <a:rPr lang="fr-FR" dirty="0"/>
              <a:t>Lésion inflammatoire du nez, des oreilles, </a:t>
            </a:r>
            <a:r>
              <a:rPr lang="fr-FR" dirty="0" smtClean="0"/>
              <a:t>des </a:t>
            </a:r>
            <a:r>
              <a:rPr lang="fr-FR" dirty="0"/>
              <a:t>mains, des pieds, causée par le froid, provoquant des enflures rouges, violacées, douloureuses, ainsi que des ampoules, des crevasses.</a:t>
            </a:r>
            <a:endParaRPr lang="fr-CA" dirty="0"/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Incontinence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Absence de contrôle des sphincters anaux ou vésicaux.</a:t>
            </a:r>
            <a:endParaRPr lang="fr-CA" dirty="0"/>
          </a:p>
          <a:p>
            <a:pPr marL="0" indent="0" algn="just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</a:t>
            </a:r>
            <a:r>
              <a:rPr lang="fr-CA" dirty="0">
                <a:solidFill>
                  <a:schemeClr val="tx2"/>
                </a:solidFill>
              </a:rPr>
              <a:t>: </a:t>
            </a:r>
            <a:r>
              <a:rPr lang="fr-FR" dirty="0">
                <a:solidFill>
                  <a:schemeClr val="tx2"/>
                </a:solidFill>
              </a:rPr>
              <a:t>urinaire, fécale, </a:t>
            </a:r>
            <a:r>
              <a:rPr lang="fr-FR" dirty="0" smtClean="0">
                <a:solidFill>
                  <a:schemeClr val="tx2"/>
                </a:solidFill>
              </a:rPr>
              <a:t>anale.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6603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Vomissement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R</a:t>
            </a:r>
            <a:r>
              <a:rPr lang="fr-FR" dirty="0" smtClean="0"/>
              <a:t>ejet </a:t>
            </a:r>
            <a:r>
              <a:rPr lang="fr-FR" dirty="0"/>
              <a:t>violent du contenu de l'estomac par la bouche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</a:t>
            </a:r>
            <a:r>
              <a:rPr lang="fr-FR" dirty="0" err="1" smtClean="0">
                <a:solidFill>
                  <a:srgbClr val="FF0000"/>
                </a:solidFill>
              </a:rPr>
              <a:t>dégurgitation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régurgitation.</a:t>
            </a:r>
          </a:p>
          <a:p>
            <a:pPr marL="0" indent="0">
              <a:buNone/>
            </a:pPr>
            <a:endParaRPr lang="fr-CA" dirty="0" smtClean="0"/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Épithètes: 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r>
              <a:rPr lang="fr-FR" dirty="0">
                <a:solidFill>
                  <a:schemeClr val="tx2"/>
                </a:solidFill>
              </a:rPr>
              <a:t>bilieux, répétés</a:t>
            </a:r>
            <a:r>
              <a:rPr lang="fr-FR">
                <a:solidFill>
                  <a:schemeClr val="tx2"/>
                </a:solidFill>
              </a:rPr>
              <a:t>, </a:t>
            </a:r>
            <a:r>
              <a:rPr lang="fr-FR" smtClean="0">
                <a:solidFill>
                  <a:schemeClr val="tx2"/>
                </a:solidFill>
              </a:rPr>
              <a:t>alimentaire.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02705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Sensation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Phénomène psychophysiologique transformant une stimulation des organes récepteurs en un état particulier de la conscience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impression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perception</a:t>
            </a:r>
            <a:r>
              <a:rPr lang="fr-FR" dirty="0">
                <a:solidFill>
                  <a:srgbClr val="FF0000"/>
                </a:solidFill>
              </a:rPr>
              <a:t>, ressenti, sens, sentiment.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désagréable, </a:t>
            </a:r>
            <a:r>
              <a:rPr lang="fr-FR" dirty="0" smtClean="0">
                <a:solidFill>
                  <a:schemeClr val="tx2"/>
                </a:solidFill>
              </a:rPr>
              <a:t>douloureuse.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19849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Rétention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Accumulation excessive dans l’organisme de substances qui doivent normalement être évacuées.</a:t>
            </a:r>
            <a:endParaRPr lang="fr-CA" dirty="0"/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760897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Tempérament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Ensemble des caractères physiologiques propres à un individu, qui détermineraient ses dispositions psychologiques. 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caractère</a:t>
            </a:r>
            <a:r>
              <a:rPr lang="fr-FR" dirty="0">
                <a:solidFill>
                  <a:srgbClr val="FF0000"/>
                </a:solidFill>
              </a:rPr>
              <a:t>, comportement, constitution, </a:t>
            </a:r>
            <a:r>
              <a:rPr lang="fr-FR" dirty="0" smtClean="0">
                <a:solidFill>
                  <a:srgbClr val="FF0000"/>
                </a:solidFill>
              </a:rPr>
              <a:t>nature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personnalité</a:t>
            </a:r>
            <a:r>
              <a:rPr lang="fr-FR" dirty="0">
                <a:solidFill>
                  <a:srgbClr val="FF0000"/>
                </a:solidFill>
              </a:rPr>
              <a:t>, sensibilité, trempe.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colérique, nerveux, impulsif</a:t>
            </a:r>
            <a:r>
              <a:rPr lang="fr-FR" dirty="0" smtClean="0">
                <a:solidFill>
                  <a:schemeClr val="tx2"/>
                </a:solidFill>
              </a:rPr>
              <a:t>, calme</a:t>
            </a:r>
            <a:r>
              <a:rPr lang="fr-FR" dirty="0">
                <a:solidFill>
                  <a:schemeClr val="tx2"/>
                </a:solidFill>
              </a:rPr>
              <a:t>, inégal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1374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Entorse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Lésion </a:t>
            </a:r>
            <a:r>
              <a:rPr lang="fr-FR" dirty="0"/>
              <a:t>douloureuse d’une articulation résultant de sa distorsion brutale, avec élongation ou déchirement de ligaments. Se faire une entorse au genou, à la cheville.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claquage</a:t>
            </a:r>
            <a:r>
              <a:rPr lang="fr-FR" dirty="0">
                <a:solidFill>
                  <a:srgbClr val="FF0000"/>
                </a:solidFill>
              </a:rPr>
              <a:t>, déboîtement, désarticulation, dislocation, élongation, foulure, luxation.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cervicale, lombaire, ligamentaire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Emphysème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/>
              <a:t>Gonflement, dilatation excessive du tissu cellulaire, d’alvéoles pulmonaires.</a:t>
            </a: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pulmonaire, obstructif</a:t>
            </a: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CA" dirty="0">
                <a:solidFill>
                  <a:srgbClr val="FF0000"/>
                </a:solidFill>
              </a:rPr>
              <a:t>Synonymes: gonflement, grossissement, renflement</a:t>
            </a: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Pouls lent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1-Battement </a:t>
            </a:r>
            <a:r>
              <a:rPr lang="fr-FR" dirty="0"/>
              <a:t>d’un vaisseau sanguin dû aux contractions cardiaques. </a:t>
            </a:r>
            <a:endParaRPr lang="fr-CA" dirty="0"/>
          </a:p>
          <a:p>
            <a:pPr marL="0" indent="0" algn="ctr">
              <a:buNone/>
            </a:pPr>
            <a:r>
              <a:rPr lang="fr-FR" dirty="0" smtClean="0"/>
              <a:t>2-Endroit </a:t>
            </a:r>
            <a:r>
              <a:rPr lang="fr-FR" dirty="0"/>
              <a:t>où l’on peut sentir ce battement. </a:t>
            </a:r>
            <a:r>
              <a:rPr lang="fr-FR" dirty="0">
                <a:solidFill>
                  <a:schemeClr val="accent3"/>
                </a:solidFill>
              </a:rPr>
              <a:t>Chercher, toucher, tâter le pouls de quelqu’un</a:t>
            </a:r>
            <a:r>
              <a:rPr lang="fr-FR" dirty="0"/>
              <a:t>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battement</a:t>
            </a:r>
            <a:r>
              <a:rPr lang="fr-FR" dirty="0">
                <a:solidFill>
                  <a:srgbClr val="FF0000"/>
                </a:solidFill>
              </a:rPr>
              <a:t>, pulsation.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carotidien, artériel, irrégulier, imperceptible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1115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Ligament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Tissu fibreux résistant qui unit deux os, deux cartilages, au niveau des articulations notamment, ou qui maintient en place des organes.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Synonyme: </a:t>
            </a:r>
            <a:r>
              <a:rPr lang="fr-FR" dirty="0">
                <a:solidFill>
                  <a:srgbClr val="FF0000"/>
                </a:solidFill>
              </a:rPr>
              <a:t>tendon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interosseux, déchiré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Liniment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Liniment: Médicament onctueux, contenant une matière grasse et une substance médicamenteuse, utilisé pour frictionner la peau.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Synonymes: baume</a:t>
            </a:r>
            <a:r>
              <a:rPr lang="fr-FR" dirty="0">
                <a:solidFill>
                  <a:srgbClr val="00B050"/>
                </a:solidFill>
              </a:rPr>
              <a:t>, </a:t>
            </a:r>
            <a:r>
              <a:rPr lang="fr-FR" dirty="0" smtClean="0">
                <a:solidFill>
                  <a:srgbClr val="00B050"/>
                </a:solidFill>
              </a:rPr>
              <a:t>crème, </a:t>
            </a:r>
            <a:r>
              <a:rPr lang="fr-FR" dirty="0">
                <a:solidFill>
                  <a:srgbClr val="00B050"/>
                </a:solidFill>
              </a:rPr>
              <a:t>onguent, </a:t>
            </a:r>
            <a:r>
              <a:rPr lang="fr-FR" dirty="0" smtClean="0">
                <a:solidFill>
                  <a:srgbClr val="00B050"/>
                </a:solidFill>
              </a:rPr>
              <a:t>pommade</a:t>
            </a:r>
            <a:r>
              <a:rPr lang="fr-FR" dirty="0">
                <a:solidFill>
                  <a:srgbClr val="00B050"/>
                </a:solidFill>
              </a:rPr>
              <a:t>.</a:t>
            </a:r>
            <a:endParaRPr lang="fr-CA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fr-FR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Médicament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Substance </a:t>
            </a:r>
            <a:r>
              <a:rPr lang="fr-FR" dirty="0"/>
              <a:t>utilisée pour traiter une affection ou pour produire un effet sur l’organisme.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médicamentation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remède </a:t>
            </a: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générique, </a:t>
            </a:r>
            <a:r>
              <a:rPr lang="fr-FR" dirty="0" smtClean="0">
                <a:solidFill>
                  <a:schemeClr val="tx2"/>
                </a:solidFill>
              </a:rPr>
              <a:t>prescrit</a:t>
            </a:r>
            <a:r>
              <a:rPr lang="fr-FR" dirty="0">
                <a:solidFill>
                  <a:schemeClr val="tx2"/>
                </a:solidFill>
              </a:rPr>
              <a:t>, antiviral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Menstruation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Période du cycle menstruel de la femme pendant laquelle se produit l’élimination de la muqueuse utérine, sous forme d’écoulement sanguin.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</a:t>
            </a:r>
            <a:r>
              <a:rPr lang="fr-FR" dirty="0">
                <a:solidFill>
                  <a:srgbClr val="FF0000"/>
                </a:solidFill>
              </a:rPr>
              <a:t>: </a:t>
            </a:r>
            <a:r>
              <a:rPr lang="fr-FR" dirty="0" smtClean="0">
                <a:solidFill>
                  <a:srgbClr val="FF0000"/>
                </a:solidFill>
              </a:rPr>
              <a:t>périodes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règles</a:t>
            </a:r>
            <a:r>
              <a:rPr lang="fr-FR" dirty="0" smtClean="0"/>
              <a:t> 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604</Words>
  <Application>Microsoft Office PowerPoint</Application>
  <PresentationFormat>Affichage à l'écran (4:3)</PresentationFormat>
  <Paragraphs>137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Vocabulaire de la santé</vt:lpstr>
      <vt:lpstr>Engelure</vt:lpstr>
      <vt:lpstr>Entorse</vt:lpstr>
      <vt:lpstr>Emphysème</vt:lpstr>
      <vt:lpstr>Pouls lent</vt:lpstr>
      <vt:lpstr>Ligament</vt:lpstr>
      <vt:lpstr>Liniment</vt:lpstr>
      <vt:lpstr>Médicament</vt:lpstr>
      <vt:lpstr>Menstruation</vt:lpstr>
      <vt:lpstr>Saignement</vt:lpstr>
      <vt:lpstr>Température</vt:lpstr>
      <vt:lpstr>Tension artérielle</vt:lpstr>
      <vt:lpstr>(Soins) intensifs</vt:lpstr>
      <vt:lpstr>Contention</vt:lpstr>
      <vt:lpstr>Convalescence</vt:lpstr>
      <vt:lpstr>Règlement</vt:lpstr>
      <vt:lpstr>Intermittent</vt:lpstr>
      <vt:lpstr>Prévention</vt:lpstr>
      <vt:lpstr>Alimentaire</vt:lpstr>
      <vt:lpstr>Incontinence</vt:lpstr>
      <vt:lpstr>Vomissement</vt:lpstr>
      <vt:lpstr>Sensation</vt:lpstr>
      <vt:lpstr>Rétention</vt:lpstr>
      <vt:lpstr>Tempérament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48</cp:revision>
  <dcterms:created xsi:type="dcterms:W3CDTF">2015-11-08T01:07:45Z</dcterms:created>
  <dcterms:modified xsi:type="dcterms:W3CDTF">2016-02-23T21:48:42Z</dcterms:modified>
</cp:coreProperties>
</file>