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16"/>
  </p:handoutMasterIdLst>
  <p:sldIdLst>
    <p:sldId id="256" r:id="rId2"/>
    <p:sldId id="264" r:id="rId3"/>
    <p:sldId id="257" r:id="rId4"/>
    <p:sldId id="258" r:id="rId5"/>
    <p:sldId id="259" r:id="rId6"/>
    <p:sldId id="260" r:id="rId7"/>
    <p:sldId id="263" r:id="rId8"/>
    <p:sldId id="267" r:id="rId9"/>
    <p:sldId id="268" r:id="rId10"/>
    <p:sldId id="269" r:id="rId11"/>
    <p:sldId id="265" r:id="rId12"/>
    <p:sldId id="262" r:id="rId13"/>
    <p:sldId id="266" r:id="rId14"/>
    <p:sldId id="270" r:id="rId15"/>
  </p:sldIdLst>
  <p:sldSz cx="9144000" cy="6858000" type="screen4x3"/>
  <p:notesSz cx="6858000" cy="92964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3D6AF0A9-5D6B-4A13-A816-401D7547EBB9}">
          <p14:sldIdLst>
            <p14:sldId id="256"/>
            <p14:sldId id="264"/>
            <p14:sldId id="257"/>
            <p14:sldId id="258"/>
            <p14:sldId id="259"/>
            <p14:sldId id="260"/>
            <p14:sldId id="263"/>
            <p14:sldId id="267"/>
            <p14:sldId id="268"/>
            <p14:sldId id="269"/>
            <p14:sldId id="265"/>
            <p14:sldId id="262"/>
            <p14:sldId id="266"/>
            <p14:sldId id="27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31401D-6BE0-4FDD-8887-621E4433B149}" type="datetimeFigureOut">
              <a:rPr lang="fr-CA" smtClean="0"/>
              <a:t>2014-10-23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33C07B-F8A8-4161-BA3B-507E99635FA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377022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angle isocè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61447E2A-D95E-4885-85C1-B312640C763F}" type="datetimeFigureOut">
              <a:rPr lang="fr-CA" smtClean="0"/>
              <a:t>2014-10-23</a:t>
            </a:fld>
            <a:endParaRPr lang="fr-CA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fr-CA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53E55BC-38E0-45E7-8743-3EB21479F90A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47E2A-D95E-4885-85C1-B312640C763F}" type="datetimeFigureOut">
              <a:rPr lang="fr-CA" smtClean="0"/>
              <a:t>2014-10-23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E55BC-38E0-45E7-8743-3EB21479F90A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47E2A-D95E-4885-85C1-B312640C763F}" type="datetimeFigureOut">
              <a:rPr lang="fr-CA" smtClean="0"/>
              <a:t>2014-10-23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E55BC-38E0-45E7-8743-3EB21479F90A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61447E2A-D95E-4885-85C1-B312640C763F}" type="datetimeFigureOut">
              <a:rPr lang="fr-CA" smtClean="0"/>
              <a:t>2014-10-23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E55BC-38E0-45E7-8743-3EB21479F90A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angle rect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iangle isocè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61447E2A-D95E-4885-85C1-B312640C763F}" type="datetimeFigureOut">
              <a:rPr lang="fr-CA" smtClean="0"/>
              <a:t>2014-10-23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53E55BC-38E0-45E7-8743-3EB21479F90A}" type="slidenum">
              <a:rPr lang="fr-CA" smtClean="0"/>
              <a:t>‹N°›</a:t>
            </a:fld>
            <a:endParaRPr lang="fr-CA"/>
          </a:p>
        </p:txBody>
      </p:sp>
      <p:cxnSp>
        <p:nvCxnSpPr>
          <p:cNvPr id="11" name="Connecteur droit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1447E2A-D95E-4885-85C1-B312640C763F}" type="datetimeFigureOut">
              <a:rPr lang="fr-CA" smtClean="0"/>
              <a:t>2014-10-23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53E55BC-38E0-45E7-8743-3EB21479F90A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61447E2A-D95E-4885-85C1-B312640C763F}" type="datetimeFigureOut">
              <a:rPr lang="fr-CA" smtClean="0"/>
              <a:t>2014-10-23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53E55BC-38E0-45E7-8743-3EB21479F90A}" type="slidenum">
              <a:rPr lang="fr-CA" smtClean="0"/>
              <a:t>‹N°›</a:t>
            </a:fld>
            <a:endParaRPr lang="fr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47E2A-D95E-4885-85C1-B312640C763F}" type="datetimeFigureOut">
              <a:rPr lang="fr-CA" smtClean="0"/>
              <a:t>2014-10-23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E55BC-38E0-45E7-8743-3EB21479F90A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1447E2A-D95E-4885-85C1-B312640C763F}" type="datetimeFigureOut">
              <a:rPr lang="fr-CA" smtClean="0"/>
              <a:t>2014-10-23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53E55BC-38E0-45E7-8743-3EB21479F90A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61447E2A-D95E-4885-85C1-B312640C763F}" type="datetimeFigureOut">
              <a:rPr lang="fr-CA" smtClean="0"/>
              <a:t>2014-10-23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53E55BC-38E0-45E7-8743-3EB21479F90A}" type="slidenum">
              <a:rPr lang="fr-CA" smtClean="0"/>
              <a:t>‹N°›</a:t>
            </a:fld>
            <a:endParaRPr lang="fr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61447E2A-D95E-4885-85C1-B312640C763F}" type="datetimeFigureOut">
              <a:rPr lang="fr-CA" smtClean="0"/>
              <a:t>2014-10-23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53E55BC-38E0-45E7-8743-3EB21479F90A}" type="slidenum">
              <a:rPr lang="fr-CA" smtClean="0"/>
              <a:t>‹N°›</a:t>
            </a:fld>
            <a:endParaRPr lang="fr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le rect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61447E2A-D95E-4885-85C1-B312640C763F}" type="datetimeFigureOut">
              <a:rPr lang="fr-CA" smtClean="0"/>
              <a:t>2014-10-23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fr-CA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53E55BC-38E0-45E7-8743-3EB21479F90A}" type="slidenum">
              <a:rPr lang="fr-CA" smtClean="0"/>
              <a:t>‹N°›</a:t>
            </a:fld>
            <a:endParaRPr lang="fr-C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/4.0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instruction.fr/?Pour-debuter-avec-WorkSpace" TargetMode="Externa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cdmd.qc.ca/fr/parcours_guides/" TargetMode="External"/><Relationship Id="rId2" Type="http://schemas.openxmlformats.org/officeDocument/2006/relationships/hyperlink" Target="http://eslgamesworld.com/gamestutor/index.html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csmm.qc.ca/sitsat/histoire/index.html" TargetMode="External"/><Relationship Id="rId4" Type="http://schemas.openxmlformats.org/officeDocument/2006/relationships/hyperlink" Target="http://www.skoool.com/demosite_africa-french-090118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mediafiches.ac-creteil.fr/spip.php?rubrique1&amp;id_mot=4&amp;produit=5&amp;special=60" TargetMode="External"/><Relationship Id="rId2" Type="http://schemas.openxmlformats.org/officeDocument/2006/relationships/hyperlink" Target="https://www.diigo.com/list/audrey_amtice/ressources-sur-tbi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penclipart.org/" TargetMode="External"/><Relationship Id="rId2" Type="http://schemas.openxmlformats.org/officeDocument/2006/relationships/hyperlink" Target="http://www.pexels.coms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oodle.ticfga.ca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7" Type="http://schemas.openxmlformats.org/officeDocument/2006/relationships/image" Target="../media/image7.jpg"/><Relationship Id="rId2" Type="http://schemas.openxmlformats.org/officeDocument/2006/relationships/slide" Target="slide5.xml"/><Relationship Id="rId1" Type="http://schemas.openxmlformats.org/officeDocument/2006/relationships/slideLayout" Target="../slideLayouts/slideLayout4.xml"/><Relationship Id="rId6" Type="http://schemas.openxmlformats.org/officeDocument/2006/relationships/slide" Target="slide4.xml"/><Relationship Id="rId5" Type="http://schemas.openxmlformats.org/officeDocument/2006/relationships/image" Target="../media/image6.png"/><Relationship Id="rId4" Type="http://schemas.openxmlformats.org/officeDocument/2006/relationships/slide" Target="slide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CA" dirty="0" smtClean="0"/>
              <a:t>Utilisation du tableau numérique interactif à la FGA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178720"/>
          </a:xfrm>
        </p:spPr>
        <p:txBody>
          <a:bodyPr/>
          <a:lstStyle/>
          <a:p>
            <a:r>
              <a:rPr lang="fr-CA" dirty="0" smtClean="0"/>
              <a:t>Présentation du Récit FGA BSL</a:t>
            </a:r>
          </a:p>
          <a:p>
            <a:r>
              <a:rPr lang="fr-CA" dirty="0" smtClean="0"/>
              <a:t>Anick Fortin, octobre 2014</a:t>
            </a:r>
            <a:endParaRPr lang="fr-CA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4012416"/>
            <a:ext cx="4680520" cy="2708851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5436096" y="5589240"/>
            <a:ext cx="33123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400" dirty="0" smtClean="0"/>
              <a:t>Cette </a:t>
            </a:r>
            <a:r>
              <a:rPr lang="fr-CA" sz="1400" dirty="0"/>
              <a:t>œuvre est mise à disposition selon les termes de la </a:t>
            </a:r>
            <a:r>
              <a:rPr lang="fr-CA" sz="1400" dirty="0">
                <a:hlinkClick r:id="rId3"/>
              </a:rPr>
              <a:t>Licence </a:t>
            </a:r>
            <a:r>
              <a:rPr lang="fr-CA" sz="1400" dirty="0" err="1">
                <a:hlinkClick r:id="rId3"/>
              </a:rPr>
              <a:t>Creative</a:t>
            </a:r>
            <a:r>
              <a:rPr lang="fr-CA" sz="1400" dirty="0">
                <a:hlinkClick r:id="rId3"/>
              </a:rPr>
              <a:t> Commons Attribution 4.0 International</a:t>
            </a:r>
            <a:r>
              <a:rPr lang="fr-CA" sz="1400" dirty="0"/>
              <a:t>.</a:t>
            </a:r>
          </a:p>
        </p:txBody>
      </p:sp>
      <p:pic>
        <p:nvPicPr>
          <p:cNvPr id="1026" name="Picture 2" descr="Licence Creative Common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5183377"/>
            <a:ext cx="1152128" cy="405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0671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Souvenez-nous…</a:t>
            </a:r>
            <a:endParaRPr lang="fr-CA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8223448" cy="4819800"/>
          </a:xfrm>
        </p:spPr>
        <p:txBody>
          <a:bodyPr>
            <a:normAutofit/>
          </a:bodyPr>
          <a:lstStyle/>
          <a:p>
            <a:pPr marL="0"/>
            <a:r>
              <a:rPr lang="fr-CA" sz="3600" dirty="0"/>
              <a:t>Le TBI n’est que le prolongement de la créativité de l’enseignant.</a:t>
            </a:r>
          </a:p>
          <a:p>
            <a:pPr marL="0"/>
            <a:r>
              <a:rPr lang="fr-CA" sz="3600" dirty="0"/>
              <a:t>Ce n’est que la version moderne du tableau noir. […] Il n’est qu’un outil dont la plus-value pédagogique dépend de son utilisation et des conditions d’enseignement.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15933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 smtClean="0"/>
              <a:t>Comment utiliser le TNI </a:t>
            </a:r>
            <a:r>
              <a:rPr lang="fr-CA" dirty="0" smtClean="0"/>
              <a:t>avec </a:t>
            </a:r>
            <a:r>
              <a:rPr lang="fr-CA" dirty="0" err="1" smtClean="0"/>
              <a:t>Workspace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4347072"/>
          </a:xfrm>
        </p:spPr>
        <p:txBody>
          <a:bodyPr>
            <a:normAutofit/>
          </a:bodyPr>
          <a:lstStyle/>
          <a:p>
            <a:r>
              <a:rPr lang="fr-CA" dirty="0">
                <a:hlinkClick r:id="rId2"/>
              </a:rPr>
              <a:t>http://www.einstruction.fr/?</a:t>
            </a:r>
            <a:r>
              <a:rPr lang="fr-CA" dirty="0" smtClean="0">
                <a:hlinkClick r:id="rId2"/>
              </a:rPr>
              <a:t>Pour-debuter-avec-WorkSpace</a:t>
            </a:r>
            <a:endParaRPr lang="fr-CA" dirty="0" smtClean="0"/>
          </a:p>
          <a:p>
            <a:r>
              <a:rPr lang="fr-CA" dirty="0" smtClean="0"/>
              <a:t>Vous trouverez sur ce site plusieurs tutoriels vidéo qui expliquent comment faire certaines manipulations des outils du TNI.</a:t>
            </a:r>
          </a:p>
          <a:p>
            <a:r>
              <a:rPr lang="fr-CA" b="1" dirty="0" smtClean="0"/>
              <a:t>Retournez consulter ces ressources de temps en temps pour parfaire vos habiletés. </a:t>
            </a:r>
          </a:p>
        </p:txBody>
      </p:sp>
    </p:spTree>
    <p:extLst>
      <p:ext uri="{BB962C8B-B14F-4D97-AF65-F5344CB8AC3E}">
        <p14:creationId xmlns:p14="http://schemas.microsoft.com/office/powerpoint/2010/main" val="1575340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8062912" cy="833537"/>
          </a:xfrm>
        </p:spPr>
        <p:txBody>
          <a:bodyPr>
            <a:normAutofit/>
          </a:bodyPr>
          <a:lstStyle/>
          <a:p>
            <a:r>
              <a:rPr lang="fr-CA" sz="4000" dirty="0" smtClean="0"/>
              <a:t>Ressource sur Internet en ESL</a:t>
            </a:r>
            <a:endParaRPr lang="fr-CA" sz="4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11560" y="1124744"/>
            <a:ext cx="8062912" cy="720080"/>
          </a:xfrm>
        </p:spPr>
        <p:txBody>
          <a:bodyPr>
            <a:normAutofit/>
          </a:bodyPr>
          <a:lstStyle/>
          <a:p>
            <a:r>
              <a:rPr lang="fr-CA" sz="2400" b="1" dirty="0">
                <a:hlinkClick r:id="rId2"/>
              </a:rPr>
              <a:t>http://eslgamesworld.com/gamestutor/index.html</a:t>
            </a:r>
            <a:endParaRPr lang="fr-CA" sz="2400" b="1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395536" y="1844824"/>
            <a:ext cx="8431336" cy="833537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marL="484632" algn="r" rtl="0" eaLnBrk="1" latinLnBrk="0" hangingPunct="1">
              <a:spcBef>
                <a:spcPct val="0"/>
              </a:spcBef>
              <a:buNone/>
              <a:defRPr kumimoji="0" sz="44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CA" sz="3600" dirty="0" smtClean="0"/>
              <a:t>Ressource sur Internet en Français</a:t>
            </a:r>
            <a:endParaRPr lang="fr-CA" sz="3600" dirty="0"/>
          </a:p>
        </p:txBody>
      </p:sp>
      <p:sp>
        <p:nvSpPr>
          <p:cNvPr id="5" name="Sous-titre 2"/>
          <p:cNvSpPr txBox="1">
            <a:spLocks/>
          </p:cNvSpPr>
          <p:nvPr/>
        </p:nvSpPr>
        <p:spPr>
          <a:xfrm>
            <a:off x="797318" y="2722094"/>
            <a:ext cx="8062912" cy="720080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36576" indent="0" algn="r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3000" kern="1200"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95000"/>
              <a:buFont typeface="Verdana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None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CA" sz="2400" b="1" dirty="0">
                <a:hlinkClick r:id="rId3"/>
              </a:rPr>
              <a:t>http://www.ccdmd.qc.ca/fr/parcours_guides/</a:t>
            </a:r>
            <a:endParaRPr lang="fr-CA" sz="2400" b="1" dirty="0"/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439301" y="3442174"/>
            <a:ext cx="8431336" cy="833537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marL="484632" algn="r" rtl="0" eaLnBrk="1" latinLnBrk="0" hangingPunct="1">
              <a:spcBef>
                <a:spcPct val="0"/>
              </a:spcBef>
              <a:buNone/>
              <a:defRPr kumimoji="0" sz="44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CA" sz="3600" dirty="0" smtClean="0"/>
              <a:t>Ressource sur Internet en Math</a:t>
            </a:r>
            <a:endParaRPr lang="fr-CA" sz="3600" dirty="0"/>
          </a:p>
        </p:txBody>
      </p:sp>
      <p:sp>
        <p:nvSpPr>
          <p:cNvPr id="7" name="Sous-titre 2"/>
          <p:cNvSpPr txBox="1">
            <a:spLocks/>
          </p:cNvSpPr>
          <p:nvPr/>
        </p:nvSpPr>
        <p:spPr>
          <a:xfrm>
            <a:off x="251520" y="4295812"/>
            <a:ext cx="8608710" cy="114941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36576" indent="0" algn="r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3000" kern="1200"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95000"/>
              <a:buFont typeface="Verdana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None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CA" sz="2400" b="1" dirty="0">
                <a:hlinkClick r:id="rId4"/>
              </a:rPr>
              <a:t>http://www.skoool.com/demosite_africa-french-090118</a:t>
            </a:r>
            <a:r>
              <a:rPr lang="fr-CA" sz="2400" b="1" dirty="0" smtClean="0">
                <a:hlinkClick r:id="rId4"/>
              </a:rPr>
              <a:t>/</a:t>
            </a:r>
            <a:endParaRPr lang="fr-CA" sz="2400" b="1" dirty="0" smtClean="0"/>
          </a:p>
          <a:p>
            <a:endParaRPr lang="fr-CA" sz="2400" b="1" dirty="0"/>
          </a:p>
        </p:txBody>
      </p:sp>
      <p:sp>
        <p:nvSpPr>
          <p:cNvPr id="8" name="ZoneTexte 7"/>
          <p:cNvSpPr txBox="1"/>
          <p:nvPr/>
        </p:nvSpPr>
        <p:spPr>
          <a:xfrm>
            <a:off x="251520" y="5589240"/>
            <a:ext cx="84249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CA" sz="2400" b="1" dirty="0">
                <a:hlinkClick r:id="rId5"/>
              </a:rPr>
              <a:t>http://</a:t>
            </a:r>
            <a:r>
              <a:rPr lang="fr-CA" sz="2400" b="1" dirty="0" smtClean="0">
                <a:hlinkClick r:id="rId5"/>
              </a:rPr>
              <a:t>www.csmm.qc.ca/sitsat/histoire/index.html</a:t>
            </a:r>
            <a:endParaRPr lang="fr-CA" sz="2400" b="1" dirty="0" smtClean="0"/>
          </a:p>
          <a:p>
            <a:endParaRPr lang="fr-CA" dirty="0"/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395536" y="4803513"/>
            <a:ext cx="8431336" cy="833537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marL="484632" algn="r" rtl="0" eaLnBrk="1" latinLnBrk="0" hangingPunct="1">
              <a:spcBef>
                <a:spcPct val="0"/>
              </a:spcBef>
              <a:buNone/>
              <a:defRPr kumimoji="0" sz="44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CA" sz="3600" dirty="0" smtClean="0"/>
              <a:t>Ressource sur Internet en Histoire</a:t>
            </a:r>
            <a:endParaRPr lang="fr-CA" sz="3600" dirty="0"/>
          </a:p>
        </p:txBody>
      </p:sp>
    </p:spTree>
    <p:extLst>
      <p:ext uri="{BB962C8B-B14F-4D97-AF65-F5344CB8AC3E}">
        <p14:creationId xmlns:p14="http://schemas.microsoft.com/office/powerpoint/2010/main" val="1985087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Diverses ressources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>
                <a:hlinkClick r:id="rId2"/>
              </a:rPr>
              <a:t>https://</a:t>
            </a:r>
            <a:r>
              <a:rPr lang="fr-CA" dirty="0" smtClean="0">
                <a:hlinkClick r:id="rId2"/>
              </a:rPr>
              <a:t>www.diigo.com/list/audrey_amtice/ressources-sur-tbi</a:t>
            </a:r>
            <a:r>
              <a:rPr lang="fr-CA" dirty="0" smtClean="0"/>
              <a:t> </a:t>
            </a:r>
          </a:p>
          <a:p>
            <a:r>
              <a:rPr lang="fr-CA" dirty="0">
                <a:hlinkClick r:id="rId3"/>
              </a:rPr>
              <a:t>http://</a:t>
            </a:r>
            <a:r>
              <a:rPr lang="fr-CA" dirty="0" smtClean="0">
                <a:hlinkClick r:id="rId3"/>
              </a:rPr>
              <a:t>mediafiches.ac-creteil.fr/spip.php?rubrique1&amp;id_mot=4&amp;produit=5&amp;special=60</a:t>
            </a:r>
            <a:r>
              <a:rPr lang="fr-CA" dirty="0" smtClean="0"/>
              <a:t> (une section pour </a:t>
            </a:r>
            <a:r>
              <a:rPr lang="fr-CA" dirty="0" err="1" smtClean="0"/>
              <a:t>workspace</a:t>
            </a:r>
            <a:r>
              <a:rPr lang="fr-CA" dirty="0" smtClean="0"/>
              <a:t>)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647980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Références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smtClean="0"/>
              <a:t>Images</a:t>
            </a:r>
          </a:p>
          <a:p>
            <a:pPr marL="64008" indent="0">
              <a:buNone/>
            </a:pPr>
            <a:r>
              <a:rPr lang="fr-CA" dirty="0" smtClean="0"/>
              <a:t> </a:t>
            </a:r>
            <a:r>
              <a:rPr lang="fr-CA" dirty="0" smtClean="0">
                <a:hlinkClick r:id="rId2"/>
              </a:rPr>
              <a:t>www.pexels.coms</a:t>
            </a:r>
            <a:endParaRPr lang="fr-CA" dirty="0" smtClean="0"/>
          </a:p>
          <a:p>
            <a:pPr marL="64008" indent="0">
              <a:buNone/>
            </a:pPr>
            <a:r>
              <a:rPr lang="fr-CA" dirty="0" smtClean="0">
                <a:hlinkClick r:id="rId3"/>
              </a:rPr>
              <a:t>www.openclipart.org</a:t>
            </a:r>
            <a:r>
              <a:rPr lang="fr-CA" dirty="0" smtClean="0"/>
              <a:t> </a:t>
            </a:r>
          </a:p>
          <a:p>
            <a:pPr marL="64008" indent="0">
              <a:buNone/>
            </a:pPr>
            <a:endParaRPr lang="fr-CA" dirty="0"/>
          </a:p>
          <a:p>
            <a:pPr marL="64008" indent="0">
              <a:buNone/>
            </a:pPr>
            <a:r>
              <a:rPr lang="fr-CA" dirty="0" smtClean="0"/>
              <a:t>Ce document est disponible sur </a:t>
            </a:r>
            <a:r>
              <a:rPr lang="fr-CA" dirty="0" smtClean="0">
                <a:hlinkClick r:id="rId4"/>
              </a:rPr>
              <a:t>www.moodle.ticfga.ca</a:t>
            </a:r>
            <a:r>
              <a:rPr lang="fr-CA" dirty="0" smtClean="0"/>
              <a:t> dans la section BSL</a:t>
            </a:r>
            <a:r>
              <a:rPr lang="fr-CA" smtClean="0"/>
              <a:t>, Récit. </a:t>
            </a:r>
            <a:endParaRPr lang="fr-CA" dirty="0" smtClean="0"/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949912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 smtClean="0"/>
              <a:t>Nous ne sommes </a:t>
            </a:r>
            <a:r>
              <a:rPr lang="fr-CA" dirty="0"/>
              <a:t> </a:t>
            </a:r>
            <a:r>
              <a:rPr lang="fr-CA" dirty="0" smtClean="0"/>
              <a:t>pas des techniciens…</a:t>
            </a:r>
            <a:endParaRPr lang="fr-CA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605464" cy="685800"/>
          </a:xfrm>
          <a:ln>
            <a:noFill/>
          </a:ln>
        </p:spPr>
        <p:txBody>
          <a:bodyPr>
            <a:noAutofit/>
          </a:bodyPr>
          <a:lstStyle/>
          <a:p>
            <a:r>
              <a:rPr lang="fr-CA" sz="3200" b="1" dirty="0" smtClean="0"/>
              <a:t>Nous sommes des PÉDAGOGUES!</a:t>
            </a:r>
            <a:endParaRPr lang="fr-CA" sz="3200" b="1" dirty="0"/>
          </a:p>
        </p:txBody>
      </p:sp>
      <p:pic>
        <p:nvPicPr>
          <p:cNvPr id="6" name="Espace réservé pour une image  5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35" b="253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17298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Différents types d’utilisation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r-CA" dirty="0" smtClean="0"/>
              <a:t>Je m’initie</a:t>
            </a:r>
            <a:endParaRPr lang="fr-CA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2498651"/>
          </a:xfrm>
        </p:spPr>
        <p:txBody>
          <a:bodyPr/>
          <a:lstStyle/>
          <a:p>
            <a:r>
              <a:rPr lang="fr-CA" dirty="0" smtClean="0"/>
              <a:t>Je m’approprie</a:t>
            </a:r>
            <a:endParaRPr lang="fr-CA" dirty="0"/>
          </a:p>
        </p:txBody>
      </p:sp>
      <p:sp>
        <p:nvSpPr>
          <p:cNvPr id="5" name="Espace réservé du contenu 3"/>
          <p:cNvSpPr txBox="1">
            <a:spLocks/>
          </p:cNvSpPr>
          <p:nvPr/>
        </p:nvSpPr>
        <p:spPr>
          <a:xfrm>
            <a:off x="2843808" y="4509119"/>
            <a:ext cx="4038600" cy="2066603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448056" indent="-38404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296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5000"/>
              <a:buFont typeface="Verdana"/>
              <a:buChar char="›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6424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10312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0200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28800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84832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14600" indent="-182880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CA" dirty="0" smtClean="0"/>
              <a:t>J’intègre</a:t>
            </a:r>
            <a:endParaRPr lang="fr-CA" dirty="0"/>
          </a:p>
        </p:txBody>
      </p:sp>
      <p:pic>
        <p:nvPicPr>
          <p:cNvPr id="6" name="Image 5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2348880"/>
            <a:ext cx="2225824" cy="1483883"/>
          </a:xfrm>
          <a:prstGeom prst="rect">
            <a:avLst/>
          </a:prstGeom>
        </p:spPr>
      </p:pic>
      <p:pic>
        <p:nvPicPr>
          <p:cNvPr id="7" name="Image 6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5110798"/>
            <a:ext cx="2160240" cy="1440160"/>
          </a:xfrm>
          <a:prstGeom prst="rect">
            <a:avLst/>
          </a:prstGeom>
        </p:spPr>
      </p:pic>
      <p:pic>
        <p:nvPicPr>
          <p:cNvPr id="8" name="Image 7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208845"/>
            <a:ext cx="1656184" cy="250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3645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11560" y="404664"/>
            <a:ext cx="8062912" cy="905545"/>
          </a:xfrm>
        </p:spPr>
        <p:txBody>
          <a:bodyPr/>
          <a:lstStyle/>
          <a:p>
            <a:r>
              <a:rPr lang="fr-CA" dirty="0" smtClean="0"/>
              <a:t>Je m’initie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23528" y="1412776"/>
            <a:ext cx="8279928" cy="5184576"/>
          </a:xfrm>
        </p:spPr>
        <p:txBody>
          <a:bodyPr>
            <a:normAutofit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fr-CA" sz="2800" b="1" dirty="0" smtClean="0"/>
              <a:t>Utilise et annote des ressources existantes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fr-CA" sz="2800" b="1" dirty="0" smtClean="0"/>
              <a:t>Sauvegarde ses notes personnelles dans un dossier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fr-CA" sz="2800" b="1" dirty="0" smtClean="0"/>
              <a:t>Utilise les fonctions de base du logiciel pour créer du matériel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fr-CA" sz="2800" b="1" dirty="0" smtClean="0"/>
              <a:t>Utilise la surface pour projeter des vidéos et des ressources internet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fr-CA" sz="2800" b="1" dirty="0" smtClean="0"/>
              <a:t>Télécharge et modifie des leçons existantes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fr-CA" sz="2800" b="1" dirty="0" smtClean="0"/>
              <a:t>Utilisation principalement par l’enseignant (outil d’enseignement)</a:t>
            </a:r>
          </a:p>
          <a:p>
            <a:r>
              <a:rPr lang="fr-CA" sz="2800" b="1" dirty="0" smtClean="0">
                <a:hlinkClick r:id="rId2" action="ppaction://hlinksldjump"/>
              </a:rPr>
              <a:t>Retour aux types</a:t>
            </a:r>
            <a:endParaRPr lang="fr-CA" sz="2800" b="1" dirty="0"/>
          </a:p>
        </p:txBody>
      </p:sp>
    </p:spTree>
    <p:extLst>
      <p:ext uri="{BB962C8B-B14F-4D97-AF65-F5344CB8AC3E}">
        <p14:creationId xmlns:p14="http://schemas.microsoft.com/office/powerpoint/2010/main" val="255233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11560" y="404664"/>
            <a:ext cx="8062912" cy="905545"/>
          </a:xfrm>
        </p:spPr>
        <p:txBody>
          <a:bodyPr/>
          <a:lstStyle/>
          <a:p>
            <a:r>
              <a:rPr lang="fr-CA" dirty="0" smtClean="0"/>
              <a:t>Je m’approprie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23528" y="1412776"/>
            <a:ext cx="8279928" cy="5184576"/>
          </a:xfrm>
        </p:spPr>
        <p:txBody>
          <a:bodyPr>
            <a:normAutofit fontScale="92500" lnSpcReduction="10000"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fr-CA" sz="2800" b="1" dirty="0" smtClean="0"/>
              <a:t>Crée des leçons simples et des activités interactives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fr-CA" sz="2800" b="1" dirty="0" smtClean="0"/>
              <a:t>Utilise les fonctions avancées du logiciel (liens, enregistrer le son, etc.)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fr-CA" sz="2800" b="1" dirty="0" smtClean="0"/>
              <a:t>Utilise la galerie d’images dans le logiciel propriétaire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fr-CA" sz="2800" b="1" dirty="0" smtClean="0"/>
              <a:t>Le TNI devient peu à peu un outil d’apprentissage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fr-CA" sz="2800" b="1" dirty="0" smtClean="0"/>
              <a:t>Utilise le TNI pour fournir des informations et implique l’élève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fr-CA" sz="2800" b="1" dirty="0" smtClean="0"/>
              <a:t>Web interactif, outils flash, présentations interactives et utilisation de sites de manipulation en ligne </a:t>
            </a:r>
          </a:p>
          <a:p>
            <a:pPr lvl="1" algn="r"/>
            <a:r>
              <a:rPr lang="fr-CA" sz="2400" b="1" dirty="0" smtClean="0">
                <a:hlinkClick r:id="rId2" action="ppaction://hlinksldjump"/>
              </a:rPr>
              <a:t>Retour </a:t>
            </a:r>
            <a:r>
              <a:rPr lang="fr-CA" sz="2400" b="1" dirty="0">
                <a:hlinkClick r:id="rId2" action="ppaction://hlinksldjump"/>
              </a:rPr>
              <a:t>aux types</a:t>
            </a:r>
            <a:endParaRPr lang="fr-CA" sz="2400" b="1" dirty="0"/>
          </a:p>
        </p:txBody>
      </p:sp>
    </p:spTree>
    <p:extLst>
      <p:ext uri="{BB962C8B-B14F-4D97-AF65-F5344CB8AC3E}">
        <p14:creationId xmlns:p14="http://schemas.microsoft.com/office/powerpoint/2010/main" val="795899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11560" y="404664"/>
            <a:ext cx="8062912" cy="905545"/>
          </a:xfrm>
        </p:spPr>
        <p:txBody>
          <a:bodyPr/>
          <a:lstStyle/>
          <a:p>
            <a:r>
              <a:rPr lang="fr-CA" dirty="0" smtClean="0"/>
              <a:t>J’intègre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23528" y="1412776"/>
            <a:ext cx="8279928" cy="5184576"/>
          </a:xfrm>
        </p:spPr>
        <p:txBody>
          <a:bodyPr>
            <a:normAutofit fontScale="92500" lnSpcReduction="20000"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fr-CA" sz="2800" b="1" dirty="0" smtClean="0"/>
              <a:t>Sur une base régulière et journalière, crée et utilise des activités et des leçons interactives de haut niveau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fr-CA" sz="2800" b="1" dirty="0" smtClean="0"/>
              <a:t>Envoie régulièrement ses notes et ses leçons dans une communauté virtuelle ou sur le site de sa classe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fr-CA" sz="2800" b="1" dirty="0" smtClean="0"/>
              <a:t>Change de paradigme, passant de celui de l’enseignement à celui de l’apprentissage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fr-CA" sz="2800" b="1" dirty="0" smtClean="0"/>
              <a:t>Développe des façons d’évaluer avec le TNI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fr-CA" sz="2800" b="1" dirty="0" smtClean="0"/>
              <a:t>Tient compte des différences basées sur les intérêts et styles d’apprentissage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fr-CA" sz="2800" b="1" dirty="0" smtClean="0"/>
              <a:t>Fait la promotion des capacités de raisonnement d’ordre supérieur (l’élève construit et </a:t>
            </a:r>
            <a:r>
              <a:rPr lang="fr-CA" sz="2800" b="1" dirty="0" err="1" smtClean="0"/>
              <a:t>co</a:t>
            </a:r>
            <a:r>
              <a:rPr lang="fr-CA" sz="2800" b="1" dirty="0" smtClean="0"/>
              <a:t>-construit)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fr-CA" sz="2800" b="1" dirty="0" smtClean="0"/>
              <a:t>Implique les élèves dans la création de ressources pour le TNI  </a:t>
            </a:r>
            <a:endParaRPr lang="fr-CA" sz="2800" b="1" dirty="0"/>
          </a:p>
        </p:txBody>
      </p:sp>
    </p:spTree>
    <p:extLst>
      <p:ext uri="{BB962C8B-B14F-4D97-AF65-F5344CB8AC3E}">
        <p14:creationId xmlns:p14="http://schemas.microsoft.com/office/powerpoint/2010/main" val="1502122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Le TNI à la FGA</a:t>
            </a:r>
            <a:endParaRPr lang="fr-CA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8367464" cy="4819800"/>
          </a:xfrm>
        </p:spPr>
        <p:txBody>
          <a:bodyPr/>
          <a:lstStyle/>
          <a:p>
            <a:pPr marL="397764" indent="-342900">
              <a:buFont typeface="Arial" pitchFamily="34" charset="0"/>
              <a:buChar char="•"/>
            </a:pPr>
            <a:r>
              <a:rPr lang="fr-CA" dirty="0" smtClean="0"/>
              <a:t>Contexte d’enseignement individualisé</a:t>
            </a:r>
          </a:p>
          <a:p>
            <a:pPr marL="397764" indent="-342900">
              <a:buFont typeface="Arial" pitchFamily="34" charset="0"/>
              <a:buChar char="•"/>
            </a:pPr>
            <a:endParaRPr lang="fr-CA" dirty="0"/>
          </a:p>
          <a:p>
            <a:r>
              <a:rPr lang="fr-CA" dirty="0" smtClean="0"/>
              <a:t>Activité:</a:t>
            </a:r>
          </a:p>
          <a:p>
            <a:r>
              <a:rPr lang="fr-CA" dirty="0" smtClean="0"/>
              <a:t>Prendre des notes sur le TNI à propos d’idées d’utilisation en classe de FGA (mise en commun, environ 30 minutes)</a:t>
            </a:r>
          </a:p>
        </p:txBody>
      </p:sp>
      <p:pic>
        <p:nvPicPr>
          <p:cNvPr id="1026" name="Picture 2" descr="https://openclipart.org/image/500px/svg_to_png/183333/cube-note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3933056"/>
            <a:ext cx="2664296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1110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7935416" cy="4387752"/>
          </a:xfrm>
        </p:spPr>
        <p:txBody>
          <a:bodyPr/>
          <a:lstStyle/>
          <a:p>
            <a:pPr marL="397764" indent="-342900">
              <a:buFont typeface="Arial" pitchFamily="34" charset="0"/>
              <a:buChar char="•"/>
            </a:pPr>
            <a:r>
              <a:rPr lang="fr-CA" sz="3600" dirty="0"/>
              <a:t>Avoir peur d’allumer votre TBI</a:t>
            </a:r>
          </a:p>
          <a:p>
            <a:pPr marL="397764" indent="-342900">
              <a:buFont typeface="Arial" pitchFamily="34" charset="0"/>
              <a:buChar char="•"/>
            </a:pPr>
            <a:r>
              <a:rPr lang="fr-CA" sz="3600" dirty="0"/>
              <a:t>Dire à vos élèves : «Touche pas»</a:t>
            </a:r>
          </a:p>
          <a:p>
            <a:pPr marL="397764" indent="-342900">
              <a:buFont typeface="Arial" pitchFamily="34" charset="0"/>
              <a:buChar char="•"/>
            </a:pPr>
            <a:r>
              <a:rPr lang="fr-CA" sz="3600" dirty="0"/>
              <a:t>Attendre une formation pour essayer quelque chose au TBI</a:t>
            </a:r>
          </a:p>
          <a:p>
            <a:pPr marL="397764" indent="-342900">
              <a:buFont typeface="Arial" pitchFamily="34" charset="0"/>
              <a:buChar char="•"/>
            </a:pPr>
            <a:r>
              <a:rPr lang="fr-CA" sz="3600" dirty="0"/>
              <a:t>Réinventer la roue</a:t>
            </a:r>
          </a:p>
          <a:p>
            <a:endParaRPr lang="fr-CA" dirty="0"/>
          </a:p>
        </p:txBody>
      </p:sp>
      <p:pic>
        <p:nvPicPr>
          <p:cNvPr id="2050" name="Picture 2" descr="https://openclipart.org/image/300px/svg_to_png/146179/donot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76672"/>
            <a:ext cx="1080120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91680" y="271464"/>
            <a:ext cx="5928320" cy="1362075"/>
          </a:xfrm>
        </p:spPr>
        <p:txBody>
          <a:bodyPr/>
          <a:lstStyle/>
          <a:p>
            <a:r>
              <a:rPr lang="fr-CA" dirty="0" smtClean="0"/>
              <a:t>À ne pas faire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761462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35696" y="271464"/>
            <a:ext cx="5784304" cy="1362075"/>
          </a:xfrm>
        </p:spPr>
        <p:txBody>
          <a:bodyPr/>
          <a:lstStyle/>
          <a:p>
            <a:r>
              <a:rPr lang="fr-CA" dirty="0" smtClean="0"/>
              <a:t>À faire</a:t>
            </a:r>
            <a:endParaRPr lang="fr-CA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8151440" cy="4747792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fr-CA" sz="3200" dirty="0"/>
              <a:t>Commencez petit, mais voyez grand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r-CA" sz="3200" dirty="0"/>
              <a:t>Laissez votre projecteur allumé entre les cours avec une énigme ou un problème à l’écran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r-CA" sz="3200" dirty="0"/>
              <a:t>Partagez avec vos collègues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r-CA" sz="3200" dirty="0"/>
              <a:t>Laissez le technicien faire son travail</a:t>
            </a:r>
          </a:p>
          <a:p>
            <a:endParaRPr lang="fr-CA" dirty="0"/>
          </a:p>
        </p:txBody>
      </p:sp>
      <p:pic>
        <p:nvPicPr>
          <p:cNvPr id="3074" name="Picture 2" descr="https://openclipart.org/image/200px/svg_to_png/166733/goo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6632"/>
            <a:ext cx="1343025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4367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642</TotalTime>
  <Words>516</Words>
  <Application>Microsoft Office PowerPoint</Application>
  <PresentationFormat>Affichage à l'écran (4:3)</PresentationFormat>
  <Paragraphs>73</Paragraphs>
  <Slides>14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Verve</vt:lpstr>
      <vt:lpstr>Utilisation du tableau numérique interactif à la FGA</vt:lpstr>
      <vt:lpstr>Nous ne sommes  pas des techniciens…</vt:lpstr>
      <vt:lpstr>Différents types d’utilisation</vt:lpstr>
      <vt:lpstr>Je m’initie</vt:lpstr>
      <vt:lpstr>Je m’approprie</vt:lpstr>
      <vt:lpstr>J’intègre</vt:lpstr>
      <vt:lpstr>Le TNI à la FGA</vt:lpstr>
      <vt:lpstr>À ne pas faire</vt:lpstr>
      <vt:lpstr>À faire</vt:lpstr>
      <vt:lpstr>Souvenez-nous…</vt:lpstr>
      <vt:lpstr>Comment utiliser le TNI avec Workspace</vt:lpstr>
      <vt:lpstr>Ressource sur Internet en ESL</vt:lpstr>
      <vt:lpstr>Diverses ressources</vt:lpstr>
      <vt:lpstr>Références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Utilisation du tableau numérique interactif à la FGA</dc:title>
  <dc:creator>technicien</dc:creator>
  <cp:lastModifiedBy>technicien</cp:lastModifiedBy>
  <cp:revision>24</cp:revision>
  <cp:lastPrinted>2014-10-23T13:02:33Z</cp:lastPrinted>
  <dcterms:created xsi:type="dcterms:W3CDTF">2014-09-25T19:12:15Z</dcterms:created>
  <dcterms:modified xsi:type="dcterms:W3CDTF">2014-10-23T13:40:39Z</dcterms:modified>
</cp:coreProperties>
</file>