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548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224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292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115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182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00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0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209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38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497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686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354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Vocabulaire de la santé</a:t>
            </a:r>
            <a:endParaRPr lang="en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>
                <a:solidFill>
                  <a:schemeClr val="tx2"/>
                </a:solidFill>
              </a:rPr>
              <a:t>Liste 7</a:t>
            </a: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527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Attelle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Pièce de bois, plaque métallique destinée à maintenir en place les parties d’un os fracturé </a:t>
            </a:r>
            <a:r>
              <a:rPr lang="fr-FR" dirty="0" smtClean="0">
                <a:solidFill>
                  <a:srgbClr val="00B050"/>
                </a:solidFill>
              </a:rPr>
              <a:t>Pose </a:t>
            </a:r>
            <a:r>
              <a:rPr lang="fr-FR" dirty="0">
                <a:solidFill>
                  <a:srgbClr val="00B050"/>
                </a:solidFill>
              </a:rPr>
              <a:t>d'une attelle</a:t>
            </a:r>
            <a:endParaRPr lang="fr-CA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67686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Bactérie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Être vivant primitif, généralement composé d’une seule cellule, sans noyau individualisé, formant un règne autonome ni animal ni végétal et dont il existe des formes très variées.</a:t>
            </a:r>
            <a:endParaRPr lang="fr-CA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résistantes</a:t>
            </a:r>
            <a:r>
              <a:rPr lang="fr-FR" dirty="0">
                <a:solidFill>
                  <a:schemeClr val="tx2"/>
                </a:solidFill>
              </a:rPr>
              <a:t>, dangereuses, intestinales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36853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Bassin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/>
              <a:t>Chez les mammifères supérieurs et chez l’être humain, structure osseuse qui forme la base du tronc et sert de point d’attache aux membres </a:t>
            </a:r>
            <a:r>
              <a:rPr lang="fr-FR" dirty="0" smtClean="0"/>
              <a:t>inférieurs.</a:t>
            </a:r>
            <a:endParaRPr lang="fr-CA" dirty="0"/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676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Faciès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Expression du visage, physionomie.</a:t>
            </a:r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</a:t>
            </a:r>
            <a:r>
              <a:rPr lang="fr-CA" dirty="0">
                <a:solidFill>
                  <a:srgbClr val="FF0000"/>
                </a:solidFill>
              </a:rPr>
              <a:t>: </a:t>
            </a:r>
            <a:r>
              <a:rPr lang="fr-CA" dirty="0" smtClean="0">
                <a:solidFill>
                  <a:srgbClr val="FF0000"/>
                </a:solidFill>
              </a:rPr>
              <a:t>air, allure, apparence, aspect, expression.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4359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Planifier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Régler selon un plan déterminé</a:t>
            </a:r>
            <a:r>
              <a:rPr lang="fr-CA" dirty="0" smtClean="0"/>
              <a:t>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organiser</a:t>
            </a:r>
            <a:r>
              <a:rPr lang="fr-FR" dirty="0">
                <a:solidFill>
                  <a:srgbClr val="FF0000"/>
                </a:solidFill>
              </a:rPr>
              <a:t>, prévoir, programmer.</a:t>
            </a:r>
            <a:endParaRPr lang="fr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098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Garde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Emploi </a:t>
            </a:r>
            <a:r>
              <a:rPr lang="fr-FR" dirty="0"/>
              <a:t>vieilli de </a:t>
            </a:r>
            <a:r>
              <a:rPr lang="fr-FR" dirty="0" smtClean="0"/>
              <a:t>infirmier</a:t>
            </a:r>
          </a:p>
          <a:p>
            <a:pPr marL="0" indent="0">
              <a:buNone/>
            </a:pPr>
            <a:r>
              <a:rPr lang="fr-FR" dirty="0" smtClean="0"/>
              <a:t>Personne </a:t>
            </a:r>
            <a:r>
              <a:rPr lang="fr-FR" dirty="0"/>
              <a:t>qui a la responsabilité de garder un </a:t>
            </a:r>
            <a:r>
              <a:rPr lang="fr-FR" dirty="0" smtClean="0"/>
              <a:t>malade. </a:t>
            </a:r>
            <a:endParaRPr lang="fr-CA" dirty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70153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Larynx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/>
              <a:t>Organe essentiel à la production de la voix, situé entre la partie buccale du pharynx et la </a:t>
            </a:r>
            <a:r>
              <a:rPr lang="fr-FR" dirty="0" smtClean="0"/>
              <a:t>trachée</a:t>
            </a:r>
            <a:r>
              <a:rPr lang="fr-CA" dirty="0" smtClean="0"/>
              <a:t>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</a:t>
            </a:r>
            <a:r>
              <a:rPr lang="fr-FR" dirty="0" smtClean="0">
                <a:solidFill>
                  <a:srgbClr val="FF0000"/>
                </a:solidFill>
              </a:rPr>
              <a:t>arrière-bouche</a:t>
            </a:r>
            <a:r>
              <a:rPr lang="fr-FR" dirty="0">
                <a:solidFill>
                  <a:srgbClr val="FF0000"/>
                </a:solidFill>
              </a:rPr>
              <a:t>, gorge, gosier.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inférieur</a:t>
            </a:r>
            <a:r>
              <a:rPr lang="fr-FR" dirty="0">
                <a:solidFill>
                  <a:schemeClr val="tx2"/>
                </a:solidFill>
              </a:rPr>
              <a:t>, supérieur</a:t>
            </a: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197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Rate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Organe lymphoïde situé sous la partie gauche du diaphragme et détruisant les impuretés du </a:t>
            </a:r>
            <a:r>
              <a:rPr lang="fr-FR" dirty="0" smtClean="0"/>
              <a:t>sang.</a:t>
            </a: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374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Valium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 smtClean="0"/>
              <a:t>Marque </a:t>
            </a:r>
            <a:r>
              <a:rPr lang="fr-FR" dirty="0"/>
              <a:t>de commerce relative à un comprimé de diazépam.</a:t>
            </a:r>
            <a:endParaRPr lang="fr-CA" dirty="0"/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6155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Vasculaire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 smtClean="0"/>
              <a:t>Relatif </a:t>
            </a:r>
            <a:r>
              <a:rPr lang="fr-FR" dirty="0"/>
              <a:t>aux vaisseaux sanguins. 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>
                <a:solidFill>
                  <a:srgbClr val="00B050"/>
                </a:solidFill>
              </a:rPr>
              <a:t>Ex.: le </a:t>
            </a:r>
            <a:r>
              <a:rPr lang="fr-FR" dirty="0">
                <a:solidFill>
                  <a:srgbClr val="00B050"/>
                </a:solidFill>
              </a:rPr>
              <a:t>système vasculaire. 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Expressions: accident vasculaire, </a:t>
            </a:r>
            <a:r>
              <a:rPr lang="fr-FR" dirty="0">
                <a:solidFill>
                  <a:schemeClr val="tx2"/>
                </a:solidFill>
              </a:rPr>
              <a:t>chirurgie </a:t>
            </a:r>
            <a:r>
              <a:rPr lang="fr-FR" dirty="0" smtClean="0">
                <a:solidFill>
                  <a:schemeClr val="tx2"/>
                </a:solidFill>
              </a:rPr>
              <a:t>vasculaire, </a:t>
            </a:r>
            <a:r>
              <a:rPr lang="fr-FR" dirty="0">
                <a:solidFill>
                  <a:schemeClr val="tx2"/>
                </a:solidFill>
              </a:rPr>
              <a:t>maladie </a:t>
            </a:r>
            <a:r>
              <a:rPr lang="fr-FR" dirty="0" smtClean="0">
                <a:solidFill>
                  <a:schemeClr val="tx2"/>
                </a:solidFill>
              </a:rPr>
              <a:t>vasculaire.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82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Abdomen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CA" dirty="0"/>
          </a:p>
          <a:p>
            <a:pPr marL="0" indent="0" algn="ctr">
              <a:buNone/>
            </a:pPr>
            <a:r>
              <a:rPr lang="fr-FR" dirty="0"/>
              <a:t>Région inférieure du tronc des mammifères, située entre le diaphragme et le bassin.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(familiers) bedaine</a:t>
            </a:r>
            <a:r>
              <a:rPr lang="fr-FR" dirty="0">
                <a:solidFill>
                  <a:srgbClr val="FF0000"/>
                </a:solidFill>
              </a:rPr>
              <a:t>, bedon, </a:t>
            </a:r>
            <a:r>
              <a:rPr lang="fr-FR" dirty="0" smtClean="0">
                <a:solidFill>
                  <a:srgbClr val="FF0000"/>
                </a:solidFill>
              </a:rPr>
              <a:t>estomac</a:t>
            </a:r>
            <a:r>
              <a:rPr lang="fr-FR" dirty="0">
                <a:solidFill>
                  <a:srgbClr val="FF0000"/>
                </a:solidFill>
              </a:rPr>
              <a:t>, panse.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</a:t>
            </a:r>
            <a:r>
              <a:rPr lang="fr-CA" dirty="0">
                <a:solidFill>
                  <a:schemeClr val="tx2"/>
                </a:solidFill>
              </a:rPr>
              <a:t> : </a:t>
            </a:r>
            <a:r>
              <a:rPr lang="fr-FR" dirty="0">
                <a:solidFill>
                  <a:schemeClr val="tx2"/>
                </a:solidFill>
              </a:rPr>
              <a:t>proéminent, gonflé</a:t>
            </a:r>
            <a:endParaRPr lang="fr-CA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04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Allergie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Réaction excessive de l’organisme à un agent extérieur auquel il est particulièrement sensible.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hypersensibilité, </a:t>
            </a:r>
            <a:r>
              <a:rPr lang="fr-FR" dirty="0">
                <a:solidFill>
                  <a:srgbClr val="FF0000"/>
                </a:solidFill>
              </a:rPr>
              <a:t>sensibilisation</a:t>
            </a:r>
            <a:r>
              <a:rPr lang="fr-FR" dirty="0"/>
              <a:t>.</a:t>
            </a: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FR" dirty="0">
                <a:solidFill>
                  <a:schemeClr val="tx2"/>
                </a:solidFill>
              </a:rPr>
              <a:t>alimentaire, respiratoire, cutanée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240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Anémie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Diminution </a:t>
            </a:r>
            <a:r>
              <a:rPr lang="fr-FR" dirty="0"/>
              <a:t>de la concentration de globules rouges, d’hémoglobine dans le sang, qui provoque entre autres de la fatigue, de la pâleur, de l’essoufflement, des vertiges, des troubles digestifs et l’accélération du pouls. </a:t>
            </a:r>
            <a:endParaRPr lang="fr-FR" dirty="0" smtClean="0"/>
          </a:p>
          <a:p>
            <a:pPr marL="0" indent="0" algn="just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(absence </a:t>
            </a:r>
            <a:r>
              <a:rPr lang="fr-FR" dirty="0">
                <a:solidFill>
                  <a:srgbClr val="FF0000"/>
                </a:solidFill>
              </a:rPr>
              <a:t>de globules </a:t>
            </a:r>
            <a:r>
              <a:rPr lang="fr-FR" dirty="0" smtClean="0">
                <a:solidFill>
                  <a:srgbClr val="FF0000"/>
                </a:solidFill>
              </a:rPr>
              <a:t>rouges) </a:t>
            </a:r>
            <a:r>
              <a:rPr lang="fr-FR" dirty="0">
                <a:solidFill>
                  <a:srgbClr val="FF0000"/>
                </a:solidFill>
              </a:rPr>
              <a:t>aglobulie, </a:t>
            </a:r>
            <a:r>
              <a:rPr lang="fr-FR" dirty="0" smtClean="0">
                <a:solidFill>
                  <a:srgbClr val="FF0000"/>
                </a:solidFill>
              </a:rPr>
              <a:t>hémoglobinopathie.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congénitale</a:t>
            </a:r>
            <a:r>
              <a:rPr lang="fr-FR" dirty="0">
                <a:solidFill>
                  <a:schemeClr val="tx2"/>
                </a:solidFill>
              </a:rPr>
              <a:t>, héréditaire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7913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Anesthésie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Perte </a:t>
            </a:r>
            <a:r>
              <a:rPr lang="fr-FR" dirty="0"/>
              <a:t>plus ou moins complète d’un des modes de la sensibilité, d’un organe, de l’ensemble du corps, causée par la maladie ou un agent anesthésique. 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>
                <a:solidFill>
                  <a:srgbClr val="00B050"/>
                </a:solidFill>
              </a:rPr>
              <a:t>Être </a:t>
            </a:r>
            <a:r>
              <a:rPr lang="fr-FR" dirty="0">
                <a:solidFill>
                  <a:srgbClr val="00B050"/>
                </a:solidFill>
              </a:rPr>
              <a:t>sous anesthésie.</a:t>
            </a:r>
            <a:endParaRPr lang="fr-CA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analgésie</a:t>
            </a:r>
            <a:r>
              <a:rPr lang="fr-FR" dirty="0">
                <a:solidFill>
                  <a:srgbClr val="FF0000"/>
                </a:solidFill>
              </a:rPr>
              <a:t>, engourdissement, insensibilisation, insensibilité.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générale</a:t>
            </a:r>
            <a:r>
              <a:rPr lang="fr-FR" dirty="0">
                <a:solidFill>
                  <a:schemeClr val="tx2"/>
                </a:solidFill>
              </a:rPr>
              <a:t>, locale, péridurale</a:t>
            </a:r>
            <a:endParaRPr lang="fr-CA" dirty="0">
              <a:solidFill>
                <a:schemeClr val="tx2"/>
              </a:solidFill>
            </a:endParaRP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11151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Anorexie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/>
              <a:t>1-Perte ou diminution de l’appétit.</a:t>
            </a:r>
          </a:p>
          <a:p>
            <a:pPr marL="0" indent="0">
              <a:buNone/>
            </a:pPr>
            <a:r>
              <a:rPr lang="fr-CA" dirty="0">
                <a:solidFill>
                  <a:schemeClr val="tx2"/>
                </a:solidFill>
              </a:rPr>
              <a:t>Épithète : anorexie organique, anorexie dépressive</a:t>
            </a:r>
          </a:p>
          <a:p>
            <a:pPr marL="0" indent="0" algn="ctr">
              <a:buNone/>
            </a:pPr>
            <a:r>
              <a:rPr lang="fr-CA" dirty="0"/>
              <a:t>2-D’origine psychologique chez les adolescents, par exemple.</a:t>
            </a:r>
          </a:p>
          <a:p>
            <a:pPr marL="0" indent="0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</a:t>
            </a:r>
            <a:r>
              <a:rPr lang="fr-CA" dirty="0">
                <a:solidFill>
                  <a:schemeClr val="tx2"/>
                </a:solidFill>
              </a:rPr>
              <a:t> : anorexie mentale, anorexie nerveuse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61042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Apnée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Suspension </a:t>
            </a:r>
            <a:r>
              <a:rPr lang="fr-FR" dirty="0"/>
              <a:t>volontaire ou non, plus ou moins prolongée, de la respiration.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dyspnée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essoufflement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halètement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suffocation</a:t>
            </a:r>
            <a:r>
              <a:rPr lang="fr-FR" dirty="0">
                <a:solidFill>
                  <a:srgbClr val="FF0000"/>
                </a:solidFill>
              </a:rPr>
              <a:t>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obstructive</a:t>
            </a:r>
            <a:r>
              <a:rPr lang="fr-FR" dirty="0">
                <a:solidFill>
                  <a:schemeClr val="tx2"/>
                </a:solidFill>
              </a:rPr>
              <a:t>, sportive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499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Appendice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Prolongement </a:t>
            </a:r>
            <a:r>
              <a:rPr lang="fr-FR" dirty="0"/>
              <a:t>plus ou moins accessoire d’une structure, d’un organe. </a:t>
            </a:r>
            <a:endParaRPr lang="fr-FR" dirty="0" smtClean="0"/>
          </a:p>
          <a:p>
            <a:pPr marL="0" indent="0">
              <a:buNone/>
            </a:pPr>
            <a:r>
              <a:rPr lang="fr-FR" dirty="0"/>
              <a:t>SPÉCIALEMENT – Appendice vermiculaire. On l’a opéré et on lui a enlevé l’appendice.</a:t>
            </a:r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9969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Arthrite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Inflammation d’une ou des articulations.</a:t>
            </a:r>
            <a:endParaRPr lang="fr-CA" dirty="0"/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maladie </a:t>
            </a:r>
            <a:r>
              <a:rPr lang="fr-FR" dirty="0">
                <a:solidFill>
                  <a:srgbClr val="FF0000"/>
                </a:solidFill>
              </a:rPr>
              <a:t>articulatoire, rhumatisme.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rhumatoïde</a:t>
            </a:r>
            <a:r>
              <a:rPr lang="fr-FR" dirty="0">
                <a:solidFill>
                  <a:schemeClr val="tx2"/>
                </a:solidFill>
              </a:rPr>
              <a:t>, juvénile, chronique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6036028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478</Words>
  <Application>Microsoft Office PowerPoint</Application>
  <PresentationFormat>Affichage à l'écran (4:3)</PresentationFormat>
  <Paragraphs>99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Vocabulaire de la santé</vt:lpstr>
      <vt:lpstr>Abdomen</vt:lpstr>
      <vt:lpstr>Allergie</vt:lpstr>
      <vt:lpstr>Anémie</vt:lpstr>
      <vt:lpstr>Anesthésie</vt:lpstr>
      <vt:lpstr>Anorexie</vt:lpstr>
      <vt:lpstr>Apnée</vt:lpstr>
      <vt:lpstr>Appendice</vt:lpstr>
      <vt:lpstr>Arthrite</vt:lpstr>
      <vt:lpstr>Attelle</vt:lpstr>
      <vt:lpstr>Bactérie</vt:lpstr>
      <vt:lpstr>Bassin</vt:lpstr>
      <vt:lpstr>Faciès</vt:lpstr>
      <vt:lpstr>Planifier</vt:lpstr>
      <vt:lpstr>Garde</vt:lpstr>
      <vt:lpstr>Larynx</vt:lpstr>
      <vt:lpstr>Rate</vt:lpstr>
      <vt:lpstr>Valium</vt:lpstr>
      <vt:lpstr>Vasculaire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Vocabulaire de la santé</dc:title>
  <dc:creator>Alex</dc:creator>
  <cp:lastModifiedBy>VALESKA</cp:lastModifiedBy>
  <cp:revision>34</cp:revision>
  <dcterms:created xsi:type="dcterms:W3CDTF">2015-11-08T01:07:45Z</dcterms:created>
  <dcterms:modified xsi:type="dcterms:W3CDTF">2016-01-30T15:14:25Z</dcterms:modified>
</cp:coreProperties>
</file>