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627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987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06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711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039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18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634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292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974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306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651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3B025-A4F3-4656-B0EF-0CB6589FB0EE}" type="datetimeFigureOut">
              <a:rPr lang="fr-CA" smtClean="0"/>
              <a:t>2016-01-18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6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Liste 6 </a:t>
            </a:r>
          </a:p>
          <a:p>
            <a:r>
              <a:rPr lang="fr-CA" dirty="0" smtClean="0">
                <a:solidFill>
                  <a:srgbClr val="002060"/>
                </a:solidFill>
              </a:rPr>
              <a:t>(deuxième partie)</a:t>
            </a:r>
            <a:endParaRPr lang="fr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68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Blouse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Vêtement de travail destiné à protéger ses vêtements.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Blouse </a:t>
            </a:r>
            <a:r>
              <a:rPr lang="fr-FR" dirty="0"/>
              <a:t>de mécanicien.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Blouse </a:t>
            </a:r>
            <a:r>
              <a:rPr lang="fr-FR" dirty="0"/>
              <a:t>d’infirmière, de pharmacien.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sarrau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77400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Affichette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Petite affiche.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affiche (publicitaire), </a:t>
            </a:r>
            <a:r>
              <a:rPr lang="fr-FR" dirty="0">
                <a:solidFill>
                  <a:srgbClr val="FF0000"/>
                </a:solidFill>
              </a:rPr>
              <a:t>annonce, avis, </a:t>
            </a:r>
            <a:r>
              <a:rPr lang="fr-FR" dirty="0" smtClean="0">
                <a:solidFill>
                  <a:srgbClr val="FF0000"/>
                </a:solidFill>
              </a:rPr>
              <a:t>écriteau, </a:t>
            </a:r>
            <a:r>
              <a:rPr lang="fr-FR" dirty="0">
                <a:solidFill>
                  <a:srgbClr val="FF0000"/>
                </a:solidFill>
              </a:rPr>
              <a:t>pancarte</a:t>
            </a:r>
            <a:r>
              <a:rPr lang="fr-FR" dirty="0" smtClean="0">
                <a:solidFill>
                  <a:srgbClr val="FF0000"/>
                </a:solidFill>
              </a:rPr>
              <a:t>, publicité.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dirty="0" err="1">
                <a:solidFill>
                  <a:srgbClr val="FF0000"/>
                </a:solidFill>
              </a:rPr>
              <a:t>Qc</a:t>
            </a:r>
            <a:r>
              <a:rPr lang="fr-FR" dirty="0">
                <a:solidFill>
                  <a:srgbClr val="FF0000"/>
                </a:solidFill>
              </a:rPr>
              <a:t>: poster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2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Fiole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Petit flacon de verre muni d’un col étroit, employé spécialement en pharmacie.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Fiole </a:t>
            </a:r>
            <a:r>
              <a:rPr lang="fr-FR" dirty="0"/>
              <a:t>d’antidote. </a:t>
            </a:r>
            <a:r>
              <a:rPr lang="fr-FR" dirty="0" smtClean="0"/>
              <a:t>Fiole </a:t>
            </a:r>
            <a:r>
              <a:rPr lang="fr-FR" dirty="0"/>
              <a:t>remplie d’un médicament, d’un poison.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</a:rPr>
              <a:t>Épithètes: remplie</a:t>
            </a:r>
            <a:r>
              <a:rPr lang="fr-FR" dirty="0">
                <a:solidFill>
                  <a:schemeClr val="accent1"/>
                </a:solidFill>
              </a:rPr>
              <a:t>, vide, pleine</a:t>
            </a:r>
            <a:endParaRPr lang="fr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2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Vieillissement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dirty="0"/>
              <a:t>Ensemble des phénomènes physiologiques que subit tout être vivant au cours de l’ultime période de sa vie.</a:t>
            </a:r>
            <a:endParaRPr lang="fr-CA" dirty="0"/>
          </a:p>
          <a:p>
            <a:pPr marL="0" indent="0" algn="ctr">
              <a:buNone/>
            </a:pPr>
            <a:r>
              <a:rPr lang="fr-FR" dirty="0"/>
              <a:t>Fait pour un être vivant de devenir vieux.</a:t>
            </a:r>
            <a:endParaRPr lang="fr-CA" dirty="0"/>
          </a:p>
          <a:p>
            <a:pPr marL="0" indent="0">
              <a:buNone/>
            </a:pPr>
            <a:r>
              <a:rPr lang="fr-FR" dirty="0"/>
              <a:t>Vieillissement de la population: État d’une population dont la moyenne d’âge s’élève progressivement.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décadence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dégénérescence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(</a:t>
            </a:r>
            <a:r>
              <a:rPr lang="fr-FR" dirty="0">
                <a:solidFill>
                  <a:srgbClr val="FF0000"/>
                </a:solidFill>
              </a:rPr>
              <a:t>grand) âge, </a:t>
            </a:r>
            <a:r>
              <a:rPr lang="fr-FR" dirty="0" smtClean="0">
                <a:solidFill>
                  <a:srgbClr val="FF0000"/>
                </a:solidFill>
              </a:rPr>
              <a:t>quatrième </a:t>
            </a:r>
            <a:r>
              <a:rPr lang="fr-FR" dirty="0">
                <a:solidFill>
                  <a:srgbClr val="FF0000"/>
                </a:solidFill>
              </a:rPr>
              <a:t>âge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>
                <a:solidFill>
                  <a:srgbClr val="FF0000"/>
                </a:solidFill>
              </a:rPr>
              <a:t>troisième âge, vieillesse.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</a:rPr>
              <a:t>Épithètes: prématuré</a:t>
            </a:r>
            <a:r>
              <a:rPr lang="fr-FR" dirty="0">
                <a:solidFill>
                  <a:schemeClr val="accent1"/>
                </a:solidFill>
              </a:rPr>
              <a:t>, accéléré, cellulaire, cutané</a:t>
            </a:r>
            <a:endParaRPr lang="fr-CA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008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Hanche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Partie de chaque côté du corps où la jambe et le tronc se rejoignent 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étroite, larges, artificielle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ceinture, flanc, taille, articulation coxo-fémorale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83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Fémur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Os long qui constitue le squelette de la cuisse, le plus fort de tous les os du corps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</a:t>
            </a:r>
            <a:r>
              <a:rPr lang="fr-FR" dirty="0">
                <a:solidFill>
                  <a:srgbClr val="FF0000"/>
                </a:solidFill>
              </a:rPr>
              <a:t>cuisse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</a:rPr>
              <a:t>Épithètes: gauche</a:t>
            </a:r>
            <a:r>
              <a:rPr lang="fr-FR" dirty="0">
                <a:solidFill>
                  <a:schemeClr val="accent1"/>
                </a:solidFill>
              </a:rPr>
              <a:t>, droit, court</a:t>
            </a:r>
            <a:endParaRPr lang="fr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75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Culot </a:t>
            </a:r>
            <a:r>
              <a:rPr lang="fr-CA" i="1" dirty="0" smtClean="0"/>
              <a:t>globulaire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 </a:t>
            </a:r>
            <a:r>
              <a:rPr lang="fr-FR" dirty="0" smtClean="0"/>
              <a:t>Qui </a:t>
            </a:r>
            <a:r>
              <a:rPr lang="fr-FR" dirty="0"/>
              <a:t>se rapporte aux globules rouges.  (globulaire)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Masse</a:t>
            </a:r>
            <a:r>
              <a:rPr lang="fr-FR" dirty="0">
                <a:solidFill>
                  <a:srgbClr val="00B050"/>
                </a:solidFill>
              </a:rPr>
              <a:t>, protéine </a:t>
            </a:r>
            <a:r>
              <a:rPr lang="fr-FR" dirty="0" smtClean="0">
                <a:solidFill>
                  <a:srgbClr val="00B050"/>
                </a:solidFill>
              </a:rPr>
              <a:t>globulaire.</a:t>
            </a:r>
          </a:p>
          <a:p>
            <a:pPr marL="0" indent="0">
              <a:buNone/>
            </a:pPr>
            <a:r>
              <a:rPr lang="fr-CA" dirty="0" smtClean="0"/>
              <a:t>Ex: Dans </a:t>
            </a:r>
            <a:r>
              <a:rPr lang="fr-CA" dirty="0"/>
              <a:t>la poche de prélèvement d’origine, il ne reste plus que les globules rouges auxquels sera ajoutée une </a:t>
            </a:r>
            <a:r>
              <a:rPr lang="fr-CA" u="sng" dirty="0"/>
              <a:t>solution nourricière</a:t>
            </a:r>
            <a:r>
              <a:rPr lang="fr-CA" dirty="0"/>
              <a:t>. C’est le culot globulaire.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6781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Hébergement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Loger, abriter (quelqu’un) de façon temporaire, accueillir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Centre </a:t>
            </a:r>
            <a:r>
              <a:rPr lang="fr-FR" dirty="0">
                <a:solidFill>
                  <a:srgbClr val="00B050"/>
                </a:solidFill>
              </a:rPr>
              <a:t>d'hébergement pour personnes âgées (autonomes, semi-autonomes, dépendantes)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1151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Déception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Le fait d’être déçu, trompé dans ses attentes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abattement, amertume, </a:t>
            </a:r>
            <a:r>
              <a:rPr lang="fr-FR" dirty="0">
                <a:solidFill>
                  <a:srgbClr val="FF0000"/>
                </a:solidFill>
              </a:rPr>
              <a:t>chagrin, </a:t>
            </a:r>
            <a:r>
              <a:rPr lang="fr-FR" dirty="0" smtClean="0">
                <a:solidFill>
                  <a:srgbClr val="FF0000"/>
                </a:solidFill>
              </a:rPr>
              <a:t>contrariété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découragement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démoralisation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désespoir</a:t>
            </a:r>
            <a:r>
              <a:rPr lang="fr-FR" dirty="0">
                <a:solidFill>
                  <a:srgbClr val="FF0000"/>
                </a:solidFill>
              </a:rPr>
              <a:t>, désillusion, désolation, échec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>
                <a:solidFill>
                  <a:srgbClr val="FF0000"/>
                </a:solidFill>
              </a:rPr>
              <a:t>peine, regret, revers, tristesse.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8727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Microperfuseur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Dispositif médical à usage unique composé d’une aiguille raccordée à une tubulure souple .</a:t>
            </a: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399" y="2780928"/>
            <a:ext cx="4773613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23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Drainage</a:t>
            </a:r>
            <a:r>
              <a:rPr lang="fr-CA" dirty="0" smtClean="0"/>
              <a:t> 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Opération destinée à favoriser l’écoulement des liquides de l’organisme par un drain ou une mèche.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</a:rPr>
              <a:t>Épithètes: lymphatique</a:t>
            </a:r>
            <a:r>
              <a:rPr lang="fr-FR" dirty="0">
                <a:solidFill>
                  <a:schemeClr val="accent1"/>
                </a:solidFill>
              </a:rPr>
              <a:t>, veineux, </a:t>
            </a:r>
            <a:r>
              <a:rPr lang="fr-FR" dirty="0" smtClean="0">
                <a:solidFill>
                  <a:schemeClr val="accent1"/>
                </a:solidFill>
              </a:rPr>
              <a:t>biliaire.</a:t>
            </a:r>
            <a:endParaRPr lang="fr-CA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0682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Traits </a:t>
            </a:r>
            <a:r>
              <a:rPr lang="fr-CA" i="1" dirty="0" smtClean="0"/>
              <a:t>tirés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Visage fatigué.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76121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Paille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Petit tuyau de matière plastique, utilisé pour boire en aspirant.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Boire </a:t>
            </a:r>
            <a:r>
              <a:rPr lang="fr-FR" dirty="0">
                <a:solidFill>
                  <a:srgbClr val="00B050"/>
                </a:solidFill>
              </a:rPr>
              <a:t>avec une paille.</a:t>
            </a:r>
            <a:endParaRPr lang="fr-C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8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Étreinte</a:t>
            </a:r>
            <a:r>
              <a:rPr lang="fr-CA" dirty="0"/>
              <a:t> 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A</a:t>
            </a:r>
            <a:r>
              <a:rPr lang="fr-FR" dirty="0" smtClean="0"/>
              <a:t>ction </a:t>
            </a:r>
            <a:r>
              <a:rPr lang="fr-FR" dirty="0"/>
              <a:t>de serrer avec  la main,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faire </a:t>
            </a:r>
            <a:r>
              <a:rPr lang="fr-FR" dirty="0"/>
              <a:t>une pression avec la </a:t>
            </a:r>
            <a:r>
              <a:rPr lang="fr-FR" dirty="0" smtClean="0"/>
              <a:t>main</a:t>
            </a:r>
            <a:r>
              <a:rPr lang="fr-CA" dirty="0" smtClean="0"/>
              <a:t>.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347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Prélèvements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Prélever, prendre une partie d’un ensemble; extraire.</a:t>
            </a: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sanguins, effectués, urinaires, bactériologiques, indolores.</a:t>
            </a: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err="1">
                <a:solidFill>
                  <a:srgbClr val="FF0000"/>
                </a:solidFill>
              </a:rPr>
              <a:t>Synonymes:biopsie</a:t>
            </a:r>
            <a:r>
              <a:rPr lang="fr-CA" dirty="0">
                <a:solidFill>
                  <a:srgbClr val="FF0000"/>
                </a:solidFill>
              </a:rPr>
              <a:t>, coupe, piqûre, ponction, prise de sang.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2142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Cliente </a:t>
            </a:r>
            <a:r>
              <a:rPr lang="fr-CA" i="1" dirty="0" smtClean="0"/>
              <a:t>primipare</a:t>
            </a:r>
            <a:r>
              <a:rPr lang="fr-CA" dirty="0" smtClean="0"/>
              <a:t> : 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Femme qui accouche pour la première fois.</a:t>
            </a:r>
            <a:endParaRPr lang="fr-CA" dirty="0"/>
          </a:p>
          <a:p>
            <a:pPr marL="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76320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Visage </a:t>
            </a:r>
            <a:r>
              <a:rPr lang="fr-CA" i="1" dirty="0" smtClean="0"/>
              <a:t>crispé</a:t>
            </a:r>
            <a:r>
              <a:rPr lang="fr-CA" dirty="0" smtClean="0"/>
              <a:t> 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Contracter (les muscles de). Crisper les mains. Une émotion qui crispe le visage.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accent3"/>
                </a:solidFill>
              </a:rPr>
              <a:t>Crisper: la </a:t>
            </a:r>
            <a:r>
              <a:rPr lang="fr-FR" dirty="0">
                <a:solidFill>
                  <a:schemeClr val="accent3"/>
                </a:solidFill>
              </a:rPr>
              <a:t>main, les doigts, un sourire, les nerfs, la bouche, les mâchoires</a:t>
            </a:r>
            <a:endParaRPr lang="fr-CA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contracter</a:t>
            </a:r>
            <a:r>
              <a:rPr lang="fr-FR" dirty="0">
                <a:solidFill>
                  <a:srgbClr val="FF0000"/>
                </a:solidFill>
              </a:rPr>
              <a:t>, convulser, décomposer, déformer.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411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Accoutumance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Phénomène métabolique entraînant la nécessité d’augmenter les doses d’une substance active ou toxique pour en obtenir l’effet </a:t>
            </a:r>
            <a:r>
              <a:rPr lang="fr-FR" dirty="0" smtClean="0"/>
              <a:t>habituel.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Accoutumance </a:t>
            </a:r>
            <a:r>
              <a:rPr lang="fr-FR" dirty="0">
                <a:solidFill>
                  <a:srgbClr val="00B050"/>
                </a:solidFill>
              </a:rPr>
              <a:t>à une drogue.</a:t>
            </a:r>
            <a:endParaRPr lang="fr-CA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fr-FR" dirty="0"/>
              <a:t>QUÉBEC, </a:t>
            </a:r>
            <a:r>
              <a:rPr lang="fr-FR" dirty="0" smtClean="0"/>
              <a:t>FAMILIER </a:t>
            </a:r>
            <a:r>
              <a:rPr lang="fr-FR" dirty="0"/>
              <a:t>– Habitude.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Perdre</a:t>
            </a:r>
            <a:r>
              <a:rPr lang="fr-FR" dirty="0"/>
              <a:t>, prendre l’accoutumance.</a:t>
            </a:r>
            <a:endParaRPr lang="fr-CA" dirty="0"/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Épithètes</a:t>
            </a:r>
            <a:r>
              <a:rPr lang="fr-FR" dirty="0" smtClean="0">
                <a:solidFill>
                  <a:schemeClr val="accent1"/>
                </a:solidFill>
              </a:rPr>
              <a:t>: progressive</a:t>
            </a:r>
            <a:r>
              <a:rPr lang="fr-FR" dirty="0">
                <a:solidFill>
                  <a:schemeClr val="accent1"/>
                </a:solidFill>
              </a:rPr>
              <a:t>, psychologique</a:t>
            </a:r>
            <a:endParaRPr lang="fr-CA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habitude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3962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Jaquette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Chemise ouverte dans le dos qu'on porte à </a:t>
            </a:r>
            <a:r>
              <a:rPr lang="fr-FR" dirty="0" smtClean="0"/>
              <a:t>l'hôpital</a:t>
            </a:r>
            <a:r>
              <a:rPr lang="fr-CA" dirty="0" smtClean="0"/>
              <a:t>.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966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Déglutition: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Action de déglutir, d'avaler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(</a:t>
            </a:r>
            <a:r>
              <a:rPr lang="fr-FR" dirty="0"/>
              <a:t>sa salive, des aliments)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absorber</a:t>
            </a:r>
            <a:r>
              <a:rPr lang="fr-FR" dirty="0">
                <a:solidFill>
                  <a:srgbClr val="FF0000"/>
                </a:solidFill>
              </a:rPr>
              <a:t>, avaler, consommer, ingérer, ingurgiter, prendre.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218037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545</Words>
  <Application>Microsoft Office PowerPoint</Application>
  <PresentationFormat>Affichage à l'écran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Vocabulaire de la santé</vt:lpstr>
      <vt:lpstr>Drainage :</vt:lpstr>
      <vt:lpstr>Étreinte :</vt:lpstr>
      <vt:lpstr>Prélèvements :</vt:lpstr>
      <vt:lpstr>Cliente primipare :  </vt:lpstr>
      <vt:lpstr>Visage crispé :</vt:lpstr>
      <vt:lpstr>Accoutumance :</vt:lpstr>
      <vt:lpstr>Jaquette :</vt:lpstr>
      <vt:lpstr>Déglutition:</vt:lpstr>
      <vt:lpstr>Blouse :</vt:lpstr>
      <vt:lpstr>Affichette :</vt:lpstr>
      <vt:lpstr>Fiole :</vt:lpstr>
      <vt:lpstr>Vieillissement :</vt:lpstr>
      <vt:lpstr>Hanche :</vt:lpstr>
      <vt:lpstr>Fémur :</vt:lpstr>
      <vt:lpstr>Culot globulaire:</vt:lpstr>
      <vt:lpstr>Hébergement :</vt:lpstr>
      <vt:lpstr>Déception :</vt:lpstr>
      <vt:lpstr>Microperfuseur</vt:lpstr>
      <vt:lpstr>Traits tirés :</vt:lpstr>
      <vt:lpstr>Paille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VALESKA</dc:creator>
  <cp:lastModifiedBy>CSDM</cp:lastModifiedBy>
  <cp:revision>5</cp:revision>
  <dcterms:created xsi:type="dcterms:W3CDTF">2015-10-29T10:30:10Z</dcterms:created>
  <dcterms:modified xsi:type="dcterms:W3CDTF">2016-01-18T13:12:04Z</dcterms:modified>
</cp:coreProperties>
</file>