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68" r:id="rId13"/>
    <p:sldId id="269" r:id="rId14"/>
    <p:sldId id="270" r:id="rId15"/>
    <p:sldId id="271" r:id="rId16"/>
    <p:sldId id="272" r:id="rId17"/>
    <p:sldId id="273" r:id="rId18"/>
    <p:sldId id="274" r:id="rId19"/>
    <p:sldId id="275" r:id="rId20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Modifiez le style des sous-titres du masque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6627695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24898771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380609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408711015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103972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7718016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6563418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28292249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7997473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19130675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CA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CA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336651745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Modifiez le style du titre</a:t>
            </a:r>
            <a:endParaRPr lang="fr-CA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Modifiez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CA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4B3B025-A4F3-4656-B0EF-0CB6589FB0EE}" type="datetimeFigureOut">
              <a:rPr lang="fr-CA" smtClean="0"/>
              <a:t>2015-10-29</a:t>
            </a:fld>
            <a:endParaRPr lang="fr-CA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CA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5106-36D5-4DE4-AEA9-A884E0A9F48C}" type="slidenum">
              <a:rPr lang="fr-CA" smtClean="0"/>
              <a:t>‹N°›</a:t>
            </a:fld>
            <a:endParaRPr lang="fr-CA"/>
          </a:p>
        </p:txBody>
      </p:sp>
    </p:spTree>
    <p:extLst>
      <p:ext uri="{BB962C8B-B14F-4D97-AF65-F5344CB8AC3E}">
        <p14:creationId xmlns:p14="http://schemas.microsoft.com/office/powerpoint/2010/main" val="591652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 smtClean="0"/>
              <a:t>Vocabulaire de la santé</a:t>
            </a:r>
            <a:endParaRPr lang="fr-CA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CA" dirty="0" smtClean="0">
                <a:solidFill>
                  <a:srgbClr val="002060"/>
                </a:solidFill>
              </a:rPr>
              <a:t>Liste 6 </a:t>
            </a:r>
          </a:p>
          <a:p>
            <a:r>
              <a:rPr lang="fr-CA" dirty="0" smtClean="0">
                <a:solidFill>
                  <a:srgbClr val="002060"/>
                </a:solidFill>
              </a:rPr>
              <a:t>(deuxième partie)</a:t>
            </a:r>
            <a:endParaRPr lang="fr-CA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1896825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Sang occulte (saignement occulte)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Présence </a:t>
            </a:r>
            <a:r>
              <a:rPr lang="fr-CA" dirty="0"/>
              <a:t>dans les selles de sang  qui n’est pas visible à l’œil nu.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07740019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Constipation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Retard </a:t>
            </a:r>
            <a:r>
              <a:rPr lang="fr-CA" dirty="0"/>
              <a:t>ou difficulté d’évacuation des matières fécales.</a:t>
            </a:r>
          </a:p>
          <a:p>
            <a:pPr marL="0" indent="0">
              <a:buNone/>
            </a:pPr>
            <a:r>
              <a:rPr lang="fr-CA" dirty="0">
                <a:solidFill>
                  <a:schemeClr val="tx2"/>
                </a:solidFill>
              </a:rPr>
              <a:t>Épithète : chronique (qui évolue lentement et longtemps), opiniâtre (tenace), organique.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2128505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Diarrhée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Évacuation </a:t>
            </a:r>
            <a:r>
              <a:rPr lang="fr-CA" dirty="0"/>
              <a:t>fréquente des selles liquides ou pâteuses.</a:t>
            </a:r>
          </a:p>
          <a:p>
            <a:pPr marL="0" indent="0">
              <a:buNone/>
            </a:pPr>
            <a:r>
              <a:rPr lang="fr-CA" dirty="0">
                <a:solidFill>
                  <a:schemeClr val="tx2"/>
                </a:solidFill>
              </a:rPr>
              <a:t>Épithète : aiguë, chronique, sanglante, sévère, aqueuse, cholériforme.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6289245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Fécalome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Accumulation </a:t>
            </a:r>
            <a:r>
              <a:rPr lang="fr-CA" dirty="0"/>
              <a:t>d’excréments durcis dans le rectum ou dans le côlon.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5008855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Nausées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Mal </a:t>
            </a:r>
            <a:r>
              <a:rPr lang="fr-CA" dirty="0"/>
              <a:t>de cœur</a:t>
            </a:r>
          </a:p>
          <a:p>
            <a:pPr marL="0" indent="0">
              <a:buNone/>
            </a:pPr>
            <a:r>
              <a:rPr lang="fr-CA" dirty="0">
                <a:solidFill>
                  <a:schemeClr val="tx2"/>
                </a:solidFill>
              </a:rPr>
              <a:t>Épithète : matinales, fréquentes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31028389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Hernie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Excroissance </a:t>
            </a:r>
            <a:r>
              <a:rPr lang="fr-CA" dirty="0"/>
              <a:t>formée par la partie d’un organe se situant anormalement hors de sa cavité habituelle.</a:t>
            </a:r>
          </a:p>
          <a:p>
            <a:pPr marL="0" indent="0">
              <a:buNone/>
            </a:pPr>
            <a:r>
              <a:rPr lang="fr-CA" dirty="0">
                <a:solidFill>
                  <a:schemeClr val="tx2"/>
                </a:solidFill>
              </a:rPr>
              <a:t>Épithète : discale, inguinale, hiatale, ombilicale</a:t>
            </a:r>
          </a:p>
          <a:p>
            <a:pPr marL="0" indent="0">
              <a:buNone/>
            </a:pPr>
            <a:endParaRPr lang="fr-CA" dirty="0">
              <a:solidFill>
                <a:schemeClr val="tx2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26375053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Vomissements: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fr-CA" dirty="0"/>
              <a:t> </a:t>
            </a:r>
          </a:p>
          <a:p>
            <a:pPr marL="0" indent="0">
              <a:buNone/>
            </a:pPr>
            <a:r>
              <a:rPr lang="fr-CA" dirty="0">
                <a:solidFill>
                  <a:schemeClr val="tx2"/>
                </a:solidFill>
              </a:rPr>
              <a:t>Épithètes : incoercibles (qui s’échappent malgré soi), répétés, fréquents.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67818145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Scybales</a:t>
            </a:r>
            <a:r>
              <a:rPr lang="fr-CA" dirty="0" smtClean="0"/>
              <a:t>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Excréments </a:t>
            </a:r>
            <a:r>
              <a:rPr lang="fr-CA" dirty="0"/>
              <a:t>en forme de boules dures, symptôme de la constipation. 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63115108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Météorisme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C’est </a:t>
            </a:r>
            <a:r>
              <a:rPr lang="fr-CA" dirty="0"/>
              <a:t>un ballonnement abdominal dû à un excès de gaz digestifs.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0872753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Hydratation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L’absorption </a:t>
            </a:r>
            <a:r>
              <a:rPr lang="fr-CA" dirty="0"/>
              <a:t>d’eau qui se fait en buvant et en mangeant.</a:t>
            </a:r>
          </a:p>
          <a:p>
            <a:pPr marL="0" indent="0">
              <a:buNone/>
            </a:pPr>
            <a:r>
              <a:rPr lang="fr-CA" dirty="0">
                <a:solidFill>
                  <a:schemeClr val="tx2"/>
                </a:solidFill>
              </a:rPr>
              <a:t>Épithète : suffisante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77612185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Inappétence 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Absence</a:t>
            </a:r>
            <a:r>
              <a:rPr lang="fr-CA" dirty="0"/>
              <a:t>, manque </a:t>
            </a:r>
            <a:r>
              <a:rPr lang="fr-CA" dirty="0" smtClean="0"/>
              <a:t>d’appétit.</a:t>
            </a:r>
          </a:p>
          <a:p>
            <a:pPr marL="0" indent="0" algn="r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29068269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CA" dirty="0"/>
              <a:t>Dysphagie </a:t>
            </a:r>
            <a:r>
              <a:rPr lang="fr-CA" dirty="0" smtClean="0"/>
              <a:t>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Difficulté à avaler, trouble de déglutition.</a:t>
            </a:r>
            <a:br>
              <a:rPr lang="fr-CA" dirty="0" smtClean="0"/>
            </a:b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97347293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Hématémèse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Vomissement </a:t>
            </a:r>
            <a:r>
              <a:rPr lang="fr-CA" dirty="0"/>
              <a:t>de sang.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2142383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CA" dirty="0" smtClean="0"/>
              <a:t>Anorexie : </a:t>
            </a:r>
            <a:br>
              <a:rPr lang="fr-CA" dirty="0" smtClean="0"/>
            </a:b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1-Perte </a:t>
            </a:r>
            <a:r>
              <a:rPr lang="fr-CA" dirty="0"/>
              <a:t>ou diminution de l’appétit.</a:t>
            </a:r>
          </a:p>
          <a:p>
            <a:pPr marL="0" indent="0">
              <a:buNone/>
            </a:pPr>
            <a:r>
              <a:rPr lang="fr-CA" dirty="0">
                <a:solidFill>
                  <a:schemeClr val="tx2"/>
                </a:solidFill>
              </a:rPr>
              <a:t>Épithète : anorexie organique, anorexie dépressive</a:t>
            </a:r>
          </a:p>
          <a:p>
            <a:pPr marL="0" indent="0" algn="ctr">
              <a:buNone/>
            </a:pPr>
            <a:r>
              <a:rPr lang="fr-CA" dirty="0"/>
              <a:t>2-D’origine psychologique chez les adolescents, par exemple.</a:t>
            </a:r>
          </a:p>
          <a:p>
            <a:pPr marL="0" indent="0">
              <a:buNone/>
            </a:pPr>
            <a:r>
              <a:rPr lang="fr-CA" dirty="0">
                <a:solidFill>
                  <a:schemeClr val="tx2"/>
                </a:solidFill>
              </a:rPr>
              <a:t>Épithète : anorexie mentale, anorexie nerveuse</a:t>
            </a:r>
          </a:p>
          <a:p>
            <a:pPr marL="0" indent="0">
              <a:buNone/>
            </a:pPr>
            <a:endParaRPr lang="fr-CA" dirty="0" smtClean="0"/>
          </a:p>
        </p:txBody>
      </p:sp>
    </p:spTree>
    <p:extLst>
      <p:ext uri="{BB962C8B-B14F-4D97-AF65-F5344CB8AC3E}">
        <p14:creationId xmlns:p14="http://schemas.microsoft.com/office/powerpoint/2010/main" val="76320247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err="1" smtClean="0"/>
              <a:t>Odynophagie</a:t>
            </a:r>
            <a:r>
              <a:rPr lang="fr-CA" dirty="0" smtClean="0"/>
              <a:t> 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Douleur </a:t>
            </a:r>
            <a:r>
              <a:rPr lang="fr-CA" dirty="0"/>
              <a:t>lors de la déglutition.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370411700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Polyphagie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Consommation </a:t>
            </a:r>
            <a:r>
              <a:rPr lang="fr-CA" dirty="0"/>
              <a:t>excessive d’aliments sans se sentir repu.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83962493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Régurgitation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Retour </a:t>
            </a:r>
            <a:r>
              <a:rPr lang="fr-CA" dirty="0"/>
              <a:t>dans la bouche, sans effort de vomissement, d’aliments non digérés contenus dans l’estomac ou l’œsophage.</a:t>
            </a:r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199966332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CA" dirty="0" smtClean="0"/>
              <a:t>Borborygme :</a:t>
            </a:r>
            <a:endParaRPr lang="fr-CA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r>
              <a:rPr lang="fr-CA" dirty="0" smtClean="0"/>
              <a:t>Gargouillement </a:t>
            </a:r>
            <a:r>
              <a:rPr lang="fr-CA" dirty="0"/>
              <a:t>par le déplacement des gaz et des liquides dans l’intestin ou l’estomac</a:t>
            </a:r>
            <a:r>
              <a:rPr lang="fr-CA" dirty="0" smtClean="0"/>
              <a:t>.</a:t>
            </a:r>
          </a:p>
          <a:p>
            <a:pPr marL="0" indent="0" algn="ctr">
              <a:buNone/>
            </a:pPr>
            <a:endParaRPr lang="fr-CA" dirty="0" smtClean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fr-CA" dirty="0" smtClean="0">
                <a:solidFill>
                  <a:srgbClr val="FF0000"/>
                </a:solidFill>
              </a:rPr>
              <a:t>Synonymes</a:t>
            </a:r>
            <a:r>
              <a:rPr lang="fr-CA" dirty="0">
                <a:solidFill>
                  <a:srgbClr val="FF0000"/>
                </a:solidFill>
              </a:rPr>
              <a:t> : Gargouillis, gargouillement, bruit digestif</a:t>
            </a:r>
          </a:p>
          <a:p>
            <a:pPr marL="0" indent="0" algn="ctr">
              <a:buNone/>
            </a:pPr>
            <a:endParaRPr lang="fr-CA" dirty="0"/>
          </a:p>
          <a:p>
            <a:pPr marL="0" indent="0">
              <a:buNone/>
            </a:pPr>
            <a:endParaRPr lang="fr-CA" dirty="0"/>
          </a:p>
        </p:txBody>
      </p:sp>
    </p:spTree>
    <p:extLst>
      <p:ext uri="{BB962C8B-B14F-4D97-AF65-F5344CB8AC3E}">
        <p14:creationId xmlns:p14="http://schemas.microsoft.com/office/powerpoint/2010/main" val="2721803764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</TotalTime>
  <Words>208</Words>
  <Application>Microsoft Office PowerPoint</Application>
  <PresentationFormat>Affichage à l'écran (4:3)</PresentationFormat>
  <Paragraphs>50</Paragraphs>
  <Slides>19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19</vt:i4>
      </vt:variant>
    </vt:vector>
  </HeadingPairs>
  <TitlesOfParts>
    <vt:vector size="20" baseType="lpstr">
      <vt:lpstr>Thème Office</vt:lpstr>
      <vt:lpstr>Vocabulaire de la santé</vt:lpstr>
      <vt:lpstr>Inappétence :</vt:lpstr>
      <vt:lpstr>Dysphagie :</vt:lpstr>
      <vt:lpstr>Hématémèse :</vt:lpstr>
      <vt:lpstr>Anorexie :  </vt:lpstr>
      <vt:lpstr>Odynophagie :</vt:lpstr>
      <vt:lpstr>Polyphagie :</vt:lpstr>
      <vt:lpstr>Régurgitation :</vt:lpstr>
      <vt:lpstr>Borborygme :</vt:lpstr>
      <vt:lpstr>Sang occulte (saignement occulte) :</vt:lpstr>
      <vt:lpstr>Constipation :</vt:lpstr>
      <vt:lpstr>Diarrhée :</vt:lpstr>
      <vt:lpstr>Fécalome :</vt:lpstr>
      <vt:lpstr>Nausées :</vt:lpstr>
      <vt:lpstr>Hernie :</vt:lpstr>
      <vt:lpstr>Vomissements:</vt:lpstr>
      <vt:lpstr>Scybales :</vt:lpstr>
      <vt:lpstr>Météorisme :</vt:lpstr>
      <vt:lpstr>Hydratation :</vt:lpstr>
    </vt:vector>
  </TitlesOfParts>
  <Company>Toshiba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Vocabulaire de la santé</dc:title>
  <dc:creator>VALESKA</dc:creator>
  <cp:lastModifiedBy>VALESKA</cp:lastModifiedBy>
  <cp:revision>2</cp:revision>
  <dcterms:created xsi:type="dcterms:W3CDTF">2015-10-29T10:30:10Z</dcterms:created>
  <dcterms:modified xsi:type="dcterms:W3CDTF">2015-10-29T10:43:08Z</dcterms:modified>
</cp:coreProperties>
</file>