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handoutMasterIdLst>
    <p:handoutMasterId r:id="rId29"/>
  </p:handoutMasterIdLst>
  <p:sldIdLst>
    <p:sldId id="256" r:id="rId5"/>
    <p:sldId id="300" r:id="rId6"/>
    <p:sldId id="308" r:id="rId7"/>
    <p:sldId id="310" r:id="rId8"/>
    <p:sldId id="309" r:id="rId9"/>
    <p:sldId id="293" r:id="rId10"/>
    <p:sldId id="324" r:id="rId11"/>
    <p:sldId id="305" r:id="rId12"/>
    <p:sldId id="285" r:id="rId13"/>
    <p:sldId id="307" r:id="rId14"/>
    <p:sldId id="321" r:id="rId15"/>
    <p:sldId id="322" r:id="rId16"/>
    <p:sldId id="311" r:id="rId17"/>
    <p:sldId id="320" r:id="rId18"/>
    <p:sldId id="314" r:id="rId19"/>
    <p:sldId id="319" r:id="rId20"/>
    <p:sldId id="317" r:id="rId21"/>
    <p:sldId id="315" r:id="rId22"/>
    <p:sldId id="316" r:id="rId23"/>
    <p:sldId id="268" r:id="rId24"/>
    <p:sldId id="313" r:id="rId25"/>
    <p:sldId id="275" r:id="rId26"/>
    <p:sldId id="276" r:id="rId27"/>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405E9-59BD-457B-84A0-B4571D27F8D7}" v="22" dt="2022-01-16T17:55:04.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3725" autoAdjust="0"/>
  </p:normalViewPr>
  <p:slideViewPr>
    <p:cSldViewPr snapToGrid="0">
      <p:cViewPr varScale="1">
        <p:scale>
          <a:sx n="72" d="100"/>
          <a:sy n="72" d="100"/>
        </p:scale>
        <p:origin x="696" y="66"/>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3" d="100"/>
          <a:sy n="93" d="100"/>
        </p:scale>
        <p:origin x="29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F68AED8-AAC4-4848-A2F2-BF1F802CE087}" type="datetime1">
              <a:rPr lang="fr-FR" smtClean="0"/>
              <a:t>11/08/2024</a:t>
            </a:fld>
            <a:endParaRPr lang="fr-FR" dirty="0"/>
          </a:p>
        </p:txBody>
      </p:sp>
      <p:sp>
        <p:nvSpPr>
          <p:cNvPr id="4" name="Espace réservé du pied de page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F75FB2-D12E-4669-8522-D3E2C7E6DC97}" type="slidenum">
              <a:rPr lang="fr-FR" smtClean="0"/>
              <a:t>‹N°›</a:t>
            </a:fld>
            <a:endParaRPr lang="fr-FR"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45DD8-F095-46C5-8691-F910C2683152}" type="datetime1">
              <a:rPr lang="fr-FR" smtClean="0"/>
              <a:pPr/>
              <a:t>11/08/2024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18E0B9-48E4-499D-93B2-B07D00395BAC}" type="slidenum">
              <a:rPr lang="fr-FR" noProof="0" smtClean="0"/>
              <a:t>‹N°›</a:t>
            </a:fld>
            <a:endParaRPr lang="fr-FR" noProof="0"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a:t>
            </a:fld>
            <a:endParaRPr lang="fr-FR" dirty="0"/>
          </a:p>
        </p:txBody>
      </p:sp>
    </p:spTree>
    <p:extLst>
      <p:ext uri="{BB962C8B-B14F-4D97-AF65-F5344CB8AC3E}">
        <p14:creationId xmlns:p14="http://schemas.microsoft.com/office/powerpoint/2010/main" val="213603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12</a:t>
            </a:fld>
            <a:endParaRPr lang="fr-FR" dirty="0"/>
          </a:p>
        </p:txBody>
      </p:sp>
    </p:spTree>
    <p:extLst>
      <p:ext uri="{BB962C8B-B14F-4D97-AF65-F5344CB8AC3E}">
        <p14:creationId xmlns:p14="http://schemas.microsoft.com/office/powerpoint/2010/main" val="216151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13</a:t>
            </a:fld>
            <a:endParaRPr lang="fr-FR" dirty="0"/>
          </a:p>
        </p:txBody>
      </p:sp>
    </p:spTree>
    <p:extLst>
      <p:ext uri="{BB962C8B-B14F-4D97-AF65-F5344CB8AC3E}">
        <p14:creationId xmlns:p14="http://schemas.microsoft.com/office/powerpoint/2010/main" val="3927235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15</a:t>
            </a:fld>
            <a:endParaRPr lang="fr-FR" dirty="0"/>
          </a:p>
        </p:txBody>
      </p:sp>
    </p:spTree>
    <p:extLst>
      <p:ext uri="{BB962C8B-B14F-4D97-AF65-F5344CB8AC3E}">
        <p14:creationId xmlns:p14="http://schemas.microsoft.com/office/powerpoint/2010/main" val="2169230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16</a:t>
            </a:fld>
            <a:endParaRPr lang="fr-FR" dirty="0"/>
          </a:p>
        </p:txBody>
      </p:sp>
    </p:spTree>
    <p:extLst>
      <p:ext uri="{BB962C8B-B14F-4D97-AF65-F5344CB8AC3E}">
        <p14:creationId xmlns:p14="http://schemas.microsoft.com/office/powerpoint/2010/main" val="193416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17</a:t>
            </a:fld>
            <a:endParaRPr lang="fr-FR" dirty="0"/>
          </a:p>
        </p:txBody>
      </p:sp>
    </p:spTree>
    <p:extLst>
      <p:ext uri="{BB962C8B-B14F-4D97-AF65-F5344CB8AC3E}">
        <p14:creationId xmlns:p14="http://schemas.microsoft.com/office/powerpoint/2010/main" val="342873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20</a:t>
            </a:fld>
            <a:endParaRPr lang="fr-FR" dirty="0"/>
          </a:p>
        </p:txBody>
      </p:sp>
    </p:spTree>
    <p:extLst>
      <p:ext uri="{BB962C8B-B14F-4D97-AF65-F5344CB8AC3E}">
        <p14:creationId xmlns:p14="http://schemas.microsoft.com/office/powerpoint/2010/main" val="1852071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21</a:t>
            </a:fld>
            <a:endParaRPr lang="fr-FR" dirty="0"/>
          </a:p>
        </p:txBody>
      </p:sp>
    </p:spTree>
    <p:extLst>
      <p:ext uri="{BB962C8B-B14F-4D97-AF65-F5344CB8AC3E}">
        <p14:creationId xmlns:p14="http://schemas.microsoft.com/office/powerpoint/2010/main" val="2154729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22</a:t>
            </a:fld>
            <a:endParaRPr lang="fr-FR" dirty="0"/>
          </a:p>
        </p:txBody>
      </p:sp>
    </p:spTree>
    <p:extLst>
      <p:ext uri="{BB962C8B-B14F-4D97-AF65-F5344CB8AC3E}">
        <p14:creationId xmlns:p14="http://schemas.microsoft.com/office/powerpoint/2010/main" val="2414087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8D18E0B9-48E4-499D-93B2-B07D00395BAC}" type="slidenum">
              <a:rPr lang="fr-FR" smtClean="0"/>
              <a:t>23</a:t>
            </a:fld>
            <a:endParaRPr lang="fr-FR" dirty="0"/>
          </a:p>
        </p:txBody>
      </p:sp>
    </p:spTree>
    <p:extLst>
      <p:ext uri="{BB962C8B-B14F-4D97-AF65-F5344CB8AC3E}">
        <p14:creationId xmlns:p14="http://schemas.microsoft.com/office/powerpoint/2010/main" val="1934550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a:t>
            </a:fld>
            <a:endParaRPr lang="fr-FR" dirty="0"/>
          </a:p>
        </p:txBody>
      </p:sp>
    </p:spTree>
    <p:extLst>
      <p:ext uri="{BB962C8B-B14F-4D97-AF65-F5344CB8AC3E}">
        <p14:creationId xmlns:p14="http://schemas.microsoft.com/office/powerpoint/2010/main" val="2999846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a:t>
            </a:fld>
            <a:endParaRPr lang="fr-FR" dirty="0"/>
          </a:p>
        </p:txBody>
      </p:sp>
    </p:spTree>
    <p:extLst>
      <p:ext uri="{BB962C8B-B14F-4D97-AF65-F5344CB8AC3E}">
        <p14:creationId xmlns:p14="http://schemas.microsoft.com/office/powerpoint/2010/main" val="145064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4</a:t>
            </a:fld>
            <a:endParaRPr lang="fr-FR" dirty="0"/>
          </a:p>
        </p:txBody>
      </p:sp>
    </p:spTree>
    <p:extLst>
      <p:ext uri="{BB962C8B-B14F-4D97-AF65-F5344CB8AC3E}">
        <p14:creationId xmlns:p14="http://schemas.microsoft.com/office/powerpoint/2010/main" val="70983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5</a:t>
            </a:fld>
            <a:endParaRPr lang="fr-FR" dirty="0"/>
          </a:p>
        </p:txBody>
      </p:sp>
    </p:spTree>
    <p:extLst>
      <p:ext uri="{BB962C8B-B14F-4D97-AF65-F5344CB8AC3E}">
        <p14:creationId xmlns:p14="http://schemas.microsoft.com/office/powerpoint/2010/main" val="656270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6</a:t>
            </a:fld>
            <a:endParaRPr lang="fr-FR" dirty="0"/>
          </a:p>
        </p:txBody>
      </p:sp>
    </p:spTree>
    <p:extLst>
      <p:ext uri="{BB962C8B-B14F-4D97-AF65-F5344CB8AC3E}">
        <p14:creationId xmlns:p14="http://schemas.microsoft.com/office/powerpoint/2010/main" val="185548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8</a:t>
            </a:fld>
            <a:endParaRPr lang="fr-FR" dirty="0"/>
          </a:p>
        </p:txBody>
      </p:sp>
    </p:spTree>
    <p:extLst>
      <p:ext uri="{BB962C8B-B14F-4D97-AF65-F5344CB8AC3E}">
        <p14:creationId xmlns:p14="http://schemas.microsoft.com/office/powerpoint/2010/main" val="12687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9</a:t>
            </a:fld>
            <a:endParaRPr lang="fr-FR" dirty="0"/>
          </a:p>
        </p:txBody>
      </p:sp>
    </p:spTree>
    <p:extLst>
      <p:ext uri="{BB962C8B-B14F-4D97-AF65-F5344CB8AC3E}">
        <p14:creationId xmlns:p14="http://schemas.microsoft.com/office/powerpoint/2010/main" val="1686945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10</a:t>
            </a:fld>
            <a:endParaRPr lang="fr-FR" dirty="0"/>
          </a:p>
        </p:txBody>
      </p:sp>
    </p:spTree>
    <p:extLst>
      <p:ext uri="{BB962C8B-B14F-4D97-AF65-F5344CB8AC3E}">
        <p14:creationId xmlns:p14="http://schemas.microsoft.com/office/powerpoint/2010/main" val="5170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rtlCol="0"/>
          <a:lstStyle/>
          <a:p>
            <a:pPr rtl="0"/>
            <a:r>
              <a:rPr lang="fr-FR" noProof="0" dirty="0"/>
              <a:t>Cliquez sur l'icône pour ajouter une image</a:t>
            </a:r>
          </a:p>
        </p:txBody>
      </p:sp>
      <p:sp>
        <p:nvSpPr>
          <p:cNvPr id="2" name="Titr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rtlCol="0" anchor="b">
            <a:normAutofit/>
          </a:bodyPr>
          <a:lstStyle>
            <a:lvl1pPr algn="r">
              <a:defRPr sz="5400">
                <a:solidFill>
                  <a:schemeClr val="tx1">
                    <a:lumMod val="65000"/>
                    <a:lumOff val="35000"/>
                  </a:schemeClr>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fr-FR" noProof="0" dirty="0"/>
              <a:t>20XX</a:t>
            </a:r>
          </a:p>
        </p:txBody>
      </p:sp>
      <p:sp>
        <p:nvSpPr>
          <p:cNvPr id="5" name="Espace réservé du pied de page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ésentation du march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rtlCol="0" anchor="b"/>
          <a:lstStyle>
            <a:lvl1pPr marL="0" indent="0">
              <a:buNone/>
              <a:defRPr/>
            </a:lvl1pPr>
          </a:lstStyle>
          <a:p>
            <a:pPr rtl="0"/>
            <a:r>
              <a:rPr lang="fr-FR" noProof="0" dirty="0"/>
              <a:t>Cliquez ici pour ajouter une image</a:t>
            </a:r>
          </a:p>
        </p:txBody>
      </p:sp>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solidFill>
                  <a:schemeClr val="bg1"/>
                </a:solidFill>
              </a:defRPr>
            </a:lvl1pPr>
          </a:lstStyle>
          <a:p>
            <a:pPr rtl="0"/>
            <a:r>
              <a:rPr lang="fr-FR" noProof="0" dirty="0"/>
              <a:t>20XX</a:t>
            </a:r>
          </a:p>
        </p:txBody>
      </p:sp>
      <p:sp>
        <p:nvSpPr>
          <p:cNvPr id="16" name="Espace réservé du texte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18" name="Espace réservé du texte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solidFill>
                  <a:schemeClr val="bg1"/>
                </a:solidFill>
              </a:defRPr>
            </a:lvl1pPr>
          </a:lstStyle>
          <a:p>
            <a:pPr rtl="0"/>
            <a:r>
              <a:rPr lang="fr-FR" noProof="0" dirty="0"/>
              <a:t>Titre du pitch deck</a:t>
            </a:r>
          </a:p>
        </p:txBody>
      </p:sp>
      <p:sp>
        <p:nvSpPr>
          <p:cNvPr id="20" name="Espace réservé du texte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21" name="Espace réservé du texte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dirty="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ison des marchés">
    <p:spTree>
      <p:nvGrpSpPr>
        <p:cNvPr id="1" name=""/>
        <p:cNvGrpSpPr/>
        <p:nvPr/>
      </p:nvGrpSpPr>
      <p:grpSpPr>
        <a:xfrm>
          <a:off x="0" y="0"/>
          <a:ext cx="0" cy="0"/>
          <a:chOff x="0" y="0"/>
          <a:chExt cx="0" cy="0"/>
        </a:xfrm>
      </p:grpSpPr>
      <p:sp>
        <p:nvSpPr>
          <p:cNvPr id="16" name="Espace réservé du texte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1</a:t>
            </a:r>
          </a:p>
        </p:txBody>
      </p:sp>
      <p:sp>
        <p:nvSpPr>
          <p:cNvPr id="22" name="Espace réservé du texte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2</a:t>
            </a:r>
          </a:p>
        </p:txBody>
      </p:sp>
      <p:sp>
        <p:nvSpPr>
          <p:cNvPr id="23" name="Espace réservé du texte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3</a:t>
            </a:r>
          </a:p>
        </p:txBody>
      </p:sp>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9" name="Espace réservé d’image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rtlCol="0">
            <a:normAutofit/>
          </a:bodyPr>
          <a:lstStyle>
            <a:lvl1pPr>
              <a:defRPr sz="1600"/>
            </a:lvl1pPr>
          </a:lstStyle>
          <a:p>
            <a:pPr rtl="0"/>
            <a:r>
              <a:rPr lang="fr-FR" noProof="0" dirty="0"/>
              <a:t>Cliquez sur l'icône pour ajouter une image</a:t>
            </a:r>
          </a:p>
        </p:txBody>
      </p:sp>
      <p:sp>
        <p:nvSpPr>
          <p:cNvPr id="28" name="Espace réservé d’image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rtlCol="0">
            <a:normAutofit/>
          </a:bodyPr>
          <a:lstStyle>
            <a:lvl1pPr>
              <a:defRPr sz="1600"/>
            </a:lvl1pPr>
          </a:lstStyle>
          <a:p>
            <a:pPr rtl="0"/>
            <a:r>
              <a:rPr lang="fr-FR" noProof="0" dirty="0"/>
              <a:t>Cliquez sur l'icône pour ajouter une image</a:t>
            </a:r>
          </a:p>
        </p:txBody>
      </p:sp>
      <p:sp>
        <p:nvSpPr>
          <p:cNvPr id="31" name="Espace réservé d’image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rtlCol="0">
            <a:normAutofit/>
          </a:bodyPr>
          <a:lstStyle>
            <a:lvl1pPr>
              <a:defRPr sz="1600"/>
            </a:lvl1pPr>
          </a:lstStyle>
          <a:p>
            <a:pPr rtl="0"/>
            <a:r>
              <a:rPr lang="fr-FR" noProof="0" dirty="0"/>
              <a:t>Cliquez sur l'icône pour ajouter une image</a:t>
            </a:r>
          </a:p>
        </p:txBody>
      </p:sp>
      <p:sp>
        <p:nvSpPr>
          <p:cNvPr id="14" name="Espace réservé du texte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24" name="Espace réservé du texte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29" name="Espace réservé du texte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19" name="Espace réservé du contenu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27" name="Espace réservé du contenu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30" name="Espace réservé du contenu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17" name="Espace réservé de la date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10" name="Espace réservé du texte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fr-FR" noProof="0"/>
              <a:t>TITRE DU QUADRANT</a:t>
            </a:r>
          </a:p>
        </p:txBody>
      </p:sp>
      <p:sp>
        <p:nvSpPr>
          <p:cNvPr id="12" name="Espace réservé du texte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rtlCol="0">
            <a:noAutofit/>
          </a:bodyPr>
          <a:lstStyle>
            <a:lvl1pPr marL="0" indent="0" algn="l">
              <a:buFont typeface="Arial" panose="020B0604020202020204" pitchFamily="34" charset="0"/>
              <a:buNone/>
              <a:defRPr sz="1200" b="1">
                <a:solidFill>
                  <a:schemeClr val="accent4"/>
                </a:solidFill>
              </a:defRPr>
            </a:lvl1pPr>
          </a:lstStyle>
          <a:p>
            <a:pPr lvl="0" rtl="0"/>
            <a:r>
              <a:rPr lang="fr-FR" noProof="0"/>
              <a:t>TITRE DU QUADRANT</a:t>
            </a:r>
          </a:p>
        </p:txBody>
      </p:sp>
      <p:sp>
        <p:nvSpPr>
          <p:cNvPr id="13" name="Espace réservé du texte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rtlCol="0">
            <a:noAutofit/>
          </a:bodyPr>
          <a:lstStyle>
            <a:lvl1pPr marL="0" indent="0" algn="r">
              <a:buFont typeface="Arial" panose="020B0604020202020204" pitchFamily="34" charset="0"/>
              <a:buNone/>
              <a:defRPr sz="1200" b="1">
                <a:solidFill>
                  <a:schemeClr val="accent4"/>
                </a:solidFill>
              </a:defRPr>
            </a:lvl1pPr>
          </a:lstStyle>
          <a:p>
            <a:pPr lvl="0" rtl="0"/>
            <a:r>
              <a:rPr lang="fr-FR" noProof="0"/>
              <a:t>TITRE DU QUADRANT</a:t>
            </a:r>
          </a:p>
        </p:txBody>
      </p:sp>
      <p:sp>
        <p:nvSpPr>
          <p:cNvPr id="11" name="Espace réservé du texte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fr-FR" noProof="0"/>
              <a:t>TITRE DU QUADRANT</a:t>
            </a:r>
          </a:p>
        </p:txBody>
      </p:sp>
      <p:grpSp>
        <p:nvGrpSpPr>
          <p:cNvPr id="3" name="Groupe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orme libre : Form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25" name="Forme libre : Form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22" name="Forme libre : Form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dirty="0"/>
            </a:p>
          </p:txBody>
        </p:sp>
      </p:grpSp>
      <p:sp>
        <p:nvSpPr>
          <p:cNvPr id="27" name="Espace réservé de la date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atégie de croissa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rtlCol="0" anchor="b"/>
          <a:lstStyle>
            <a:lvl1pPr algn="ctr">
              <a:defRPr>
                <a:solidFill>
                  <a:schemeClr val="tx1">
                    <a:lumMod val="50000"/>
                    <a:lumOff val="50000"/>
                  </a:schemeClr>
                </a:solidFill>
              </a:defRPr>
            </a:lvl1pPr>
          </a:lstStyle>
          <a:p>
            <a:pPr rtl="0"/>
            <a:r>
              <a:rPr lang="fr-FR" noProof="0"/>
              <a:t>Modifiez le style du titre</a:t>
            </a:r>
          </a:p>
        </p:txBody>
      </p:sp>
      <p:sp>
        <p:nvSpPr>
          <p:cNvPr id="13" name="Espace réservé du texte 2">
            <a:extLst>
              <a:ext uri="{FF2B5EF4-FFF2-40B4-BE49-F238E27FC236}">
                <a16:creationId xmlns:a16="http://schemas.microsoft.com/office/drawing/2014/main" id="{8FDD847D-284F-43B9-91A9-0A2AE4977EE1}"/>
              </a:ext>
            </a:extLst>
          </p:cNvPr>
          <p:cNvSpPr>
            <a:spLocks noGrp="1"/>
          </p:cNvSpPr>
          <p:nvPr>
            <p:ph type="body" idx="1" hasCustomPrompt="1"/>
          </p:nvPr>
        </p:nvSpPr>
        <p:spPr>
          <a:xfrm>
            <a:off x="831850" y="1426525"/>
            <a:ext cx="10515600" cy="457200"/>
          </a:xfrm>
        </p:spPr>
        <p:txBody>
          <a:bodyPr rtlCol="0">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16" name="Espace réservé du texte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18" name="Espace réservé du texte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20" name="Espace réservé du texte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21" name="Espace réservé du texte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au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lgn="ctr">
              <a:defRPr/>
            </a:lvl1pPr>
          </a:lstStyle>
          <a:p>
            <a:pPr rtl="0"/>
            <a:r>
              <a:rPr lang="fr-FR" noProof="0"/>
              <a:t>Modifiez le style du titre</a:t>
            </a:r>
          </a:p>
        </p:txBody>
      </p:sp>
      <p:sp>
        <p:nvSpPr>
          <p:cNvPr id="10" name="Espace réservé du texte 2">
            <a:extLst>
              <a:ext uri="{FF2B5EF4-FFF2-40B4-BE49-F238E27FC236}">
                <a16:creationId xmlns:a16="http://schemas.microsoft.com/office/drawing/2014/main" id="{0DD8E1C1-2F29-4EF8-B7B9-75E2DC5049C7}"/>
              </a:ext>
            </a:extLst>
          </p:cNvPr>
          <p:cNvSpPr>
            <a:spLocks noGrp="1"/>
          </p:cNvSpPr>
          <p:nvPr>
            <p:ph type="body" idx="13" hasCustomPrompt="1"/>
          </p:nvPr>
        </p:nvSpPr>
        <p:spPr>
          <a:xfrm>
            <a:off x="831850" y="1426525"/>
            <a:ext cx="10515600" cy="457200"/>
          </a:xfrm>
        </p:spPr>
        <p:txBody>
          <a:bodyPr rtlCol="0">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6438"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706438" y="2641555"/>
            <a:ext cx="5029200" cy="3474720"/>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67475"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67475" y="2641555"/>
            <a:ext cx="5029200" cy="3474720"/>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dirty="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dirty="0"/>
              <a:t>Titre du pitch deck</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64" name="Espace réservé du texte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rtlCol="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rtl="0"/>
            <a:r>
              <a:rPr lang="fr-FR" noProof="0"/>
              <a:t>Titre de l’élément</a:t>
            </a:r>
          </a:p>
        </p:txBody>
      </p:sp>
      <p:sp>
        <p:nvSpPr>
          <p:cNvPr id="38" name="Espace réservé du texte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39" name="Espace réservé du texte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0" name="Espace réservé du texte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1" name="Espace réservé du texte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2" name="Espace réservé du texte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4" name="Espace réservé du texte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5" name="Espace réservé du texte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6" name="Espace réservé du texte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8" name="Espace réservé du texte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9" name="Espace réservé du texte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7" name="Espace réservé du texte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0" name="Espace réservé du texte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1" name="Espace réservé du texte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3" name="Espace réservé du texte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52" name="Espace réservé du texte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3" name="Espace réservé du texte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4" name="Espace réservé du texte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5" name="Espace réservé du texte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6" name="Espace réservé du texte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7" name="Espace réservé du texte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8" name="Espace réservé du texte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0" name="Espace réservé du texte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1" name="Espace réservé du texte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9" name="Espace réservé du texte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2" name="Espace réservé du texte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3" name="Espace réservé du texte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cxnSp>
        <p:nvCxnSpPr>
          <p:cNvPr id="8" name="Connecteur droit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Espace réservé de la date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1685925"/>
            <a:ext cx="10515600" cy="4097059"/>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dirty="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Équipe option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rtlCol="0"/>
          <a:lstStyle/>
          <a:p>
            <a:pPr rtl="0"/>
            <a:r>
              <a:rPr lang="fr-FR" noProof="0" dirty="0"/>
              <a:t>Cliquez sur l'icône pour ajouter une image</a:t>
            </a:r>
          </a:p>
        </p:txBody>
      </p:sp>
      <p:sp>
        <p:nvSpPr>
          <p:cNvPr id="9" name="Espace réservé du texte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0" name="Espace réservé du texte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1" name="Espace réservé d’image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rtlCol="0"/>
          <a:lstStyle/>
          <a:p>
            <a:pPr rtl="0"/>
            <a:r>
              <a:rPr lang="fr-FR" noProof="0" dirty="0"/>
              <a:t>Cliquez sur l'icône pour ajouter une image</a:t>
            </a:r>
          </a:p>
        </p:txBody>
      </p:sp>
      <p:sp>
        <p:nvSpPr>
          <p:cNvPr id="12" name="Espace réservé du texte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3" name="Espace réservé du texte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4" name="Espace réservé d’image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rtlCol="0"/>
          <a:lstStyle/>
          <a:p>
            <a:pPr rtl="0"/>
            <a:r>
              <a:rPr lang="fr-FR" noProof="0" dirty="0"/>
              <a:t>Cliquez sur l'icône pour ajouter une image</a:t>
            </a:r>
          </a:p>
        </p:txBody>
      </p:sp>
      <p:sp>
        <p:nvSpPr>
          <p:cNvPr id="15" name="Espace réservé du texte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6" name="Espace réservé du texte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7" name="Espace réservé d’image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rtlCol="0"/>
          <a:lstStyle/>
          <a:p>
            <a:pPr rtl="0"/>
            <a:r>
              <a:rPr lang="fr-FR" noProof="0" dirty="0"/>
              <a:t>Cliquez sur l'icône pour ajouter une image</a:t>
            </a:r>
          </a:p>
        </p:txBody>
      </p:sp>
      <p:sp>
        <p:nvSpPr>
          <p:cNvPr id="18" name="Espace réservé du texte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9" name="Espace réservé du texte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Équipe option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rtlCol="0"/>
          <a:lstStyle/>
          <a:p>
            <a:pPr rtl="0"/>
            <a:r>
              <a:rPr lang="fr-FR" noProof="0" dirty="0"/>
              <a:t>Cliquez sur l'icône pour ajouter une image</a:t>
            </a:r>
          </a:p>
        </p:txBody>
      </p:sp>
      <p:sp>
        <p:nvSpPr>
          <p:cNvPr id="9" name="Espace réservé du texte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0" name="Espace réservé du texte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1" name="Espace réservé d’image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rtlCol="0"/>
          <a:lstStyle/>
          <a:p>
            <a:pPr rtl="0"/>
            <a:r>
              <a:rPr lang="fr-FR" noProof="0" dirty="0"/>
              <a:t>Cliquez sur l'icône pour ajouter une image</a:t>
            </a:r>
          </a:p>
        </p:txBody>
      </p:sp>
      <p:sp>
        <p:nvSpPr>
          <p:cNvPr id="12" name="Espace réservé du texte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3" name="Espace réservé du texte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4" name="Espace réservé d’image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rtlCol="0"/>
          <a:lstStyle/>
          <a:p>
            <a:pPr rtl="0"/>
            <a:r>
              <a:rPr lang="fr-FR" noProof="0" dirty="0"/>
              <a:t>Cliquez sur l'icône pour ajouter une image</a:t>
            </a:r>
          </a:p>
        </p:txBody>
      </p:sp>
      <p:sp>
        <p:nvSpPr>
          <p:cNvPr id="15" name="Espace réservé du texte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6" name="Espace réservé du texte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7" name="Espace réservé d’image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rtlCol="0"/>
          <a:lstStyle/>
          <a:p>
            <a:pPr rtl="0"/>
            <a:r>
              <a:rPr lang="fr-FR" noProof="0" dirty="0"/>
              <a:t>Cliquez sur l'icône pour ajouter une image</a:t>
            </a:r>
          </a:p>
        </p:txBody>
      </p:sp>
      <p:sp>
        <p:nvSpPr>
          <p:cNvPr id="18" name="Espace réservé du texte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9" name="Espace réservé du texte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44" name="Espace réservé d’image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rtlCol="0"/>
          <a:lstStyle/>
          <a:p>
            <a:pPr rtl="0"/>
            <a:r>
              <a:rPr lang="fr-FR" noProof="0" dirty="0"/>
              <a:t>Cliquez sur l'icône pour ajouter une image</a:t>
            </a:r>
          </a:p>
        </p:txBody>
      </p:sp>
      <p:sp>
        <p:nvSpPr>
          <p:cNvPr id="45" name="Espace réservé du texte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46" name="Espace réservé du texte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47" name="Espace réservé d’image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rtlCol="0"/>
          <a:lstStyle/>
          <a:p>
            <a:pPr rtl="0"/>
            <a:r>
              <a:rPr lang="fr-FR" noProof="0" dirty="0"/>
              <a:t>Cliquez sur l'icône pour ajouter une image</a:t>
            </a:r>
          </a:p>
        </p:txBody>
      </p:sp>
      <p:sp>
        <p:nvSpPr>
          <p:cNvPr id="48" name="Espace réservé du texte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49" name="Espace réservé du texte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50" name="Espace réservé d’image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rtlCol="0"/>
          <a:lstStyle/>
          <a:p>
            <a:pPr rtl="0"/>
            <a:r>
              <a:rPr lang="fr-FR" noProof="0" dirty="0"/>
              <a:t>Cliquez sur l'icône pour ajouter une image</a:t>
            </a:r>
          </a:p>
        </p:txBody>
      </p:sp>
      <p:sp>
        <p:nvSpPr>
          <p:cNvPr id="51" name="Espace réservé du texte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52" name="Espace réservé du texte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53" name="Espace réservé d’image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rtlCol="0"/>
          <a:lstStyle/>
          <a:p>
            <a:pPr rtl="0"/>
            <a:r>
              <a:rPr lang="fr-FR" noProof="0" dirty="0"/>
              <a:t>Cliquez sur l'icône pour ajouter une image</a:t>
            </a:r>
          </a:p>
        </p:txBody>
      </p:sp>
      <p:sp>
        <p:nvSpPr>
          <p:cNvPr id="54" name="Espace réservé du texte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55" name="Espace réservé du texte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14" name="Espace réservé du contenu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8" name="Espace réservé du texte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9" name="Espace réservé du texte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10" name="Espace réservé du texte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28" name="Espace réservé du contenu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0" name="Espace réservé du texte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1" name="Espace réservé du texte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2" name="Espace réservé du texte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29" name="Espace réservé du contenu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4" name="Espace réservé du texte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5" name="Espace réservé du texte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6" name="Espace réservé du texte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42" name="Espace réservé du contenu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8" name="Espace réservé du texte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9" name="Espace réservé du texte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40" name="Espace réservé du texte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dirty="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À prop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rtlCol="0"/>
          <a:lstStyle>
            <a:lvl1pPr algn="l">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rtlCol="0"/>
          <a:lstStyle/>
          <a:p>
            <a:pPr rtl="0"/>
            <a:r>
              <a:rPr lang="fr-FR" noProof="0" dirty="0"/>
              <a:t>Cliquez sur l'icône pour ajouter une image</a:t>
            </a:r>
          </a:p>
        </p:txBody>
      </p:sp>
      <p:sp>
        <p:nvSpPr>
          <p:cNvPr id="9" name="Espace réservé du texte 8">
            <a:extLst>
              <a:ext uri="{FF2B5EF4-FFF2-40B4-BE49-F238E27FC236}">
                <a16:creationId xmlns:a16="http://schemas.microsoft.com/office/drawing/2014/main" id="{E442D9A9-D2E2-42FD-945D-1EF6DC43511C}"/>
              </a:ext>
            </a:extLst>
          </p:cNvPr>
          <p:cNvSpPr>
            <a:spLocks noGrp="1"/>
          </p:cNvSpPr>
          <p:nvPr>
            <p:ph type="body" sz="quarter" idx="14" hasCustomPrompt="1"/>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fr-FR" noProof="0"/>
              <a:t>Modifiez les styles du texte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ésumé">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fr-FR" noProof="0" dirty="0"/>
              <a:t>Cliquez sur l'icône pour ajouter une image</a:t>
            </a:r>
          </a:p>
        </p:txBody>
      </p:sp>
      <p:sp>
        <p:nvSpPr>
          <p:cNvPr id="10" name="Espace réservé du texte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fr-FR" noProof="0"/>
              <a:t>Modifiez le style du titre</a:t>
            </a:r>
          </a:p>
        </p:txBody>
      </p:sp>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rtlCol="0"/>
          <a:lstStyle/>
          <a:p>
            <a:pPr rtl="0"/>
            <a:r>
              <a:rPr lang="fr-FR" noProof="0" dirty="0"/>
              <a:t>Cliquez sur l'icône pour ajouter une image</a:t>
            </a:r>
          </a:p>
        </p:txBody>
      </p:sp>
      <p:sp>
        <p:nvSpPr>
          <p:cNvPr id="10" name="Espace réservé d’image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rtlCol="0"/>
          <a:lstStyle/>
          <a:p>
            <a:pPr rtl="0"/>
            <a:r>
              <a:rPr lang="fr-FR" noProof="0" dirty="0"/>
              <a:t>Cliquez sur l'icône pour ajouter une image</a:t>
            </a:r>
          </a:p>
        </p:txBody>
      </p:sp>
      <p:sp>
        <p:nvSpPr>
          <p:cNvPr id="9" name="Espace réservé du texte 8">
            <a:extLst>
              <a:ext uri="{FF2B5EF4-FFF2-40B4-BE49-F238E27FC236}">
                <a16:creationId xmlns:a16="http://schemas.microsoft.com/office/drawing/2014/main" id="{1A83FC01-0C03-4607-B5EA-8C230EA7CABF}"/>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fr-FR" noProof="0" dirty="0"/>
              <a:t>20XX</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rtlCol="0"/>
          <a:lstStyle/>
          <a:p>
            <a:pPr rtl="0"/>
            <a:r>
              <a:rPr lang="fr-FR" noProof="0" dirty="0"/>
              <a:t>Cliquez sur l'icône pour ajouter une image</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fr-FR" noProof="0" dirty="0"/>
              <a:t>20XX</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
        <p:nvSpPr>
          <p:cNvPr id="9" name="Titr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fr-FR" noProof="0"/>
              <a:t>Modifiez le style du titre</a:t>
            </a:r>
          </a:p>
        </p:txBody>
      </p:sp>
      <p:sp>
        <p:nvSpPr>
          <p:cNvPr id="10" name="Espace réservé du texte 8">
            <a:extLst>
              <a:ext uri="{FF2B5EF4-FFF2-40B4-BE49-F238E27FC236}">
                <a16:creationId xmlns:a16="http://schemas.microsoft.com/office/drawing/2014/main" id="{5550E3EA-37A2-40C0-A78F-3C0AB0F78189}"/>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02BF6510-D603-481E-B685-9095150A2891}"/>
              </a:ext>
            </a:extLst>
          </p:cNvPr>
          <p:cNvSpPr>
            <a:spLocks noGrp="1"/>
          </p:cNvSpPr>
          <p:nvPr>
            <p:ph sz="half" idx="1" hasCustomPrompt="1"/>
          </p:nvPr>
        </p:nvSpPr>
        <p:spPr>
          <a:xfrm>
            <a:off x="838200" y="1825625"/>
            <a:ext cx="5181600" cy="435133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9A743757-ABC3-44BF-87D3-5E323E9B00D9}"/>
              </a:ext>
            </a:extLst>
          </p:cNvPr>
          <p:cNvSpPr>
            <a:spLocks noGrp="1"/>
          </p:cNvSpPr>
          <p:nvPr>
            <p:ph sz="half" idx="2" hasCustomPrompt="1"/>
          </p:nvPr>
        </p:nvSpPr>
        <p:spPr>
          <a:xfrm>
            <a:off x="6172200" y="1825625"/>
            <a:ext cx="5181600" cy="435133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3 colonnes">
    <p:spTree>
      <p:nvGrpSpPr>
        <p:cNvPr id="1" name=""/>
        <p:cNvGrpSpPr/>
        <p:nvPr/>
      </p:nvGrpSpPr>
      <p:grpSpPr>
        <a:xfrm>
          <a:off x="0" y="0"/>
          <a:ext cx="0" cy="0"/>
          <a:chOff x="0" y="0"/>
          <a:chExt cx="0" cy="0"/>
        </a:xfrm>
      </p:grpSpPr>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31" name="Espace réservé du texte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32" name="Espace réservé du texte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33" name="Espace réservé du texte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34" name="Espace réservé du texte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813B5FF-9D53-4FD4-B752-22F188FA0A82}"/>
              </a:ext>
            </a:extLst>
          </p:cNvPr>
          <p:cNvSpPr>
            <a:spLocks noGrp="1"/>
          </p:cNvSpPr>
          <p:nvPr>
            <p:ph type="dt" sz="half" idx="10"/>
          </p:nvPr>
        </p:nvSpPr>
        <p:spPr/>
        <p:txBody>
          <a:bodyPr rtlCol="0"/>
          <a:lstStyle/>
          <a:p>
            <a:pPr rtl="0"/>
            <a:r>
              <a:rPr lang="fr-FR" noProof="0" dirty="0"/>
              <a:t>20XX</a:t>
            </a:r>
          </a:p>
        </p:txBody>
      </p:sp>
      <p:sp>
        <p:nvSpPr>
          <p:cNvPr id="3" name="Espace réservé du pied de page 2">
            <a:extLst>
              <a:ext uri="{FF2B5EF4-FFF2-40B4-BE49-F238E27FC236}">
                <a16:creationId xmlns:a16="http://schemas.microsoft.com/office/drawing/2014/main" id="{49083EC5-999D-4EF5-A22C-FD19C31D51F9}"/>
              </a:ext>
            </a:extLst>
          </p:cNvPr>
          <p:cNvSpPr>
            <a:spLocks noGrp="1"/>
          </p:cNvSpPr>
          <p:nvPr>
            <p:ph type="ftr" sz="quarter" idx="11"/>
          </p:nvPr>
        </p:nvSpPr>
        <p:spPr/>
        <p:txBody>
          <a:bodyPr rtlCol="0"/>
          <a:lstStyle/>
          <a:p>
            <a:pPr rtl="0"/>
            <a:r>
              <a:rPr lang="fr-FR" noProof="0" dirty="0"/>
              <a:t>Titre du pitch deck</a:t>
            </a:r>
          </a:p>
        </p:txBody>
      </p:sp>
      <p:sp>
        <p:nvSpPr>
          <p:cNvPr id="4" name="Espace réservé du numéro de diapositive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1974E5B2-1EB9-4222-8FAB-65BDC9A9500F}"/>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DC197C18-82B5-4EB5-9010-63FFB7F5316B}"/>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dirty="0"/>
              <a:t>Cliquez sur l'icône pour ajouter une image</a:t>
            </a:r>
          </a:p>
        </p:txBody>
      </p:sp>
      <p:sp>
        <p:nvSpPr>
          <p:cNvPr id="4" name="Espace réservé du texte 3">
            <a:extLst>
              <a:ext uri="{FF2B5EF4-FFF2-40B4-BE49-F238E27FC236}">
                <a16:creationId xmlns:a16="http://schemas.microsoft.com/office/drawing/2014/main" id="{A3B58235-2C90-48E1-8A68-7413F78398F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èm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rtlCol="0"/>
          <a:lstStyle>
            <a:lvl1pPr algn="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508692" y="1912336"/>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573892" y="1874838"/>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3" name="Espace réservé du texte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1508692" y="2388253"/>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573892" y="2337741"/>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19" name="Espace réservé du texte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1518687" y="3608720"/>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583887" y="3571222"/>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1" name="Espace réservé du texte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1518687" y="4084637"/>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583887" y="4034125"/>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a:p>
            <a:pPr lvl="1" rtl="0"/>
            <a:endParaRPr lang="fr-FR" noProof="0"/>
          </a:p>
        </p:txBody>
      </p:sp>
      <p:sp>
        <p:nvSpPr>
          <p:cNvPr id="15" name="Espace réservé d’image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rtlCol="0"/>
          <a:lstStyle/>
          <a:p>
            <a:pPr rtl="0"/>
            <a:r>
              <a:rPr lang="fr-FR" noProof="0" dirty="0"/>
              <a:t>Cliquez sur l'icône pour ajouter une image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dirty="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dirty="0"/>
              <a:t>Titre du pitch deck</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dirty="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11" name="Espace réservé d’image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rtlCol="0"/>
          <a:lstStyle/>
          <a:p>
            <a:pPr rtl="0"/>
            <a:r>
              <a:rPr lang="fr-FR" noProof="0" dirty="0"/>
              <a:t>Cliquez sur l'icône pour ajouter une image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858000" y="169164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858000" y="2093976"/>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858000" y="2962656"/>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858000" y="331012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3" name="Espace réservé du texte 4">
            <a:extLst>
              <a:ext uri="{FF2B5EF4-FFF2-40B4-BE49-F238E27FC236}">
                <a16:creationId xmlns:a16="http://schemas.microsoft.com/office/drawing/2014/main" id="{8462AFAF-169F-4E2A-AC00-6E8666595471}"/>
              </a:ext>
            </a:extLst>
          </p:cNvPr>
          <p:cNvSpPr>
            <a:spLocks noGrp="1"/>
          </p:cNvSpPr>
          <p:nvPr>
            <p:ph type="body" sz="quarter" idx="20" hasCustomPrompt="1"/>
          </p:nvPr>
        </p:nvSpPr>
        <p:spPr>
          <a:xfrm>
            <a:off x="6870354" y="393192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4" name="Espace réservé du texte 12">
            <a:extLst>
              <a:ext uri="{FF2B5EF4-FFF2-40B4-BE49-F238E27FC236}">
                <a16:creationId xmlns:a16="http://schemas.microsoft.com/office/drawing/2014/main" id="{9FDE6BB6-DE86-4B19-B83F-5B83A89477B4}"/>
              </a:ext>
            </a:extLst>
          </p:cNvPr>
          <p:cNvSpPr>
            <a:spLocks noGrp="1"/>
          </p:cNvSpPr>
          <p:nvPr>
            <p:ph type="body" sz="quarter" idx="21" hasCustomPrompt="1"/>
          </p:nvPr>
        </p:nvSpPr>
        <p:spPr>
          <a:xfrm>
            <a:off x="6870354" y="427024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5" name="Espace réservé du texte 4">
            <a:extLst>
              <a:ext uri="{FF2B5EF4-FFF2-40B4-BE49-F238E27FC236}">
                <a16:creationId xmlns:a16="http://schemas.microsoft.com/office/drawing/2014/main" id="{2B544474-29CA-4D8E-AC15-C05ABDF6067C}"/>
              </a:ext>
            </a:extLst>
          </p:cNvPr>
          <p:cNvSpPr>
            <a:spLocks noGrp="1"/>
          </p:cNvSpPr>
          <p:nvPr>
            <p:ph type="body" sz="quarter" idx="22" hasCustomPrompt="1"/>
          </p:nvPr>
        </p:nvSpPr>
        <p:spPr>
          <a:xfrm>
            <a:off x="6870354" y="4855464"/>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6" name="Espace réservé du texte 12">
            <a:extLst>
              <a:ext uri="{FF2B5EF4-FFF2-40B4-BE49-F238E27FC236}">
                <a16:creationId xmlns:a16="http://schemas.microsoft.com/office/drawing/2014/main" id="{7C778245-11E1-4B65-ADC1-E9D3DE34E5DE}"/>
              </a:ext>
            </a:extLst>
          </p:cNvPr>
          <p:cNvSpPr>
            <a:spLocks noGrp="1"/>
          </p:cNvSpPr>
          <p:nvPr>
            <p:ph type="body" sz="quarter" idx="23" hasCustomPrompt="1"/>
          </p:nvPr>
        </p:nvSpPr>
        <p:spPr>
          <a:xfrm>
            <a:off x="6870354" y="5193792"/>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dirty="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rtlCol="0"/>
          <a:lstStyle>
            <a:lvl1pPr algn="l">
              <a:defRPr/>
            </a:lvl1pPr>
          </a:lstStyle>
          <a:p>
            <a:pPr rtl="0"/>
            <a:r>
              <a:rPr lang="fr-FR" noProof="0" dirty="0"/>
              <a:t>Titre du pitch deck</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ésentation du produ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11" name="Espace réservé d’image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rtlCol="0"/>
          <a:lstStyle/>
          <a:p>
            <a:pPr rtl="0"/>
            <a:r>
              <a:rPr lang="fr-FR" noProof="0" dirty="0"/>
              <a:t>Cliquez sur l'icône pour ajouter une image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9922"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457506"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3" name="Espace réservé du texte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709922" y="236897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3457506" y="2355956"/>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19" name="Espace réservé du texte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719917"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3467501"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1" name="Espace réservé du texte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719917" y="4319794"/>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3467501" y="430678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rtlCol="0"/>
          <a:lstStyle/>
          <a:p>
            <a:pPr rtl="0"/>
            <a:r>
              <a:rPr lang="fr-FR" noProof="0" dirty="0"/>
              <a:t>20XX</a:t>
            </a:r>
          </a:p>
        </p:txBody>
      </p:sp>
      <p:sp>
        <p:nvSpPr>
          <p:cNvPr id="18" name="Espace réservé du pied de page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lvl1pPr>
          </a:lstStyle>
          <a:p>
            <a:pPr rtl="0"/>
            <a:r>
              <a:rPr lang="fr-FR" noProof="0" dirty="0"/>
              <a:t>Titre du pitch deck</a:t>
            </a:r>
          </a:p>
        </p:txBody>
      </p:sp>
      <p:sp>
        <p:nvSpPr>
          <p:cNvPr id="23" name="Espace réservé du numéro de diapositive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ème et résumé">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fr-FR" noProof="0" dirty="0"/>
              <a:t>Cliquez sur l'icône pour ajouter une image</a:t>
            </a:r>
          </a:p>
        </p:txBody>
      </p:sp>
      <p:sp>
        <p:nvSpPr>
          <p:cNvPr id="10" name="Espace réservé du texte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dirty="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dirty="0"/>
              <a:t>Titre du pitch deck</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dirty="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rtlCol="0"/>
          <a:lstStyle/>
          <a:p>
            <a:pPr rtl="0"/>
            <a:r>
              <a:rPr lang="fr-FR" noProof="0" dirty="0"/>
              <a:t>Cliquez sur l'icône pour ajouter une image</a:t>
            </a:r>
          </a:p>
        </p:txBody>
      </p:sp>
      <p:sp>
        <p:nvSpPr>
          <p:cNvPr id="2" name="Titr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rtlCol="0" anchor="ctr">
            <a:noAutofit/>
          </a:bodyPr>
          <a:lstStyle>
            <a:lvl1pPr algn="ctr">
              <a:defRPr sz="5400">
                <a:solidFill>
                  <a:schemeClr val="tx1">
                    <a:lumMod val="65000"/>
                    <a:lumOff val="35000"/>
                  </a:schemeClr>
                </a:solidFill>
              </a:defRPr>
            </a:lvl1pPr>
          </a:lstStyle>
          <a:p>
            <a:pPr rtl="0"/>
            <a:r>
              <a:rPr lang="fr-FR" noProof="0"/>
              <a:t>Cliquez pour ajouter un titre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èle commerci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18" name="Espace réservé d’image 15">
            <a:extLst>
              <a:ext uri="{FF2B5EF4-FFF2-40B4-BE49-F238E27FC236}">
                <a16:creationId xmlns:a16="http://schemas.microsoft.com/office/drawing/2014/main" id="{43CBE128-6D8D-4605-B225-5A34FFB1F25B}"/>
              </a:ext>
            </a:extLst>
          </p:cNvPr>
          <p:cNvSpPr>
            <a:spLocks noGrp="1"/>
          </p:cNvSpPr>
          <p:nvPr>
            <p:ph type="pic" sz="quarter" idx="42" hasCustomPrompt="1"/>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dirty="0"/>
              <a:t>Cliquez sur l’icône pour ajouter une image</a:t>
            </a:r>
          </a:p>
        </p:txBody>
      </p:sp>
      <p:sp>
        <p:nvSpPr>
          <p:cNvPr id="9" name="Espace réservé du texte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2</a:t>
            </a:r>
          </a:p>
        </p:txBody>
      </p:sp>
      <p:sp>
        <p:nvSpPr>
          <p:cNvPr id="10" name="Espace réservé du texte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19" name="Espace réservé d’image 15">
            <a:extLst>
              <a:ext uri="{FF2B5EF4-FFF2-40B4-BE49-F238E27FC236}">
                <a16:creationId xmlns:a16="http://schemas.microsoft.com/office/drawing/2014/main" id="{E63C0874-8701-4CED-B60A-61A655FB5A5F}"/>
              </a:ext>
            </a:extLst>
          </p:cNvPr>
          <p:cNvSpPr>
            <a:spLocks noGrp="1"/>
          </p:cNvSpPr>
          <p:nvPr>
            <p:ph type="pic" sz="quarter" idx="43" hasCustomPrompt="1"/>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dirty="0"/>
              <a:t>Cliquez sur l’icône pour ajouter une image</a:t>
            </a:r>
          </a:p>
        </p:txBody>
      </p:sp>
      <p:sp>
        <p:nvSpPr>
          <p:cNvPr id="11" name="Espace réservé du texte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3</a:t>
            </a:r>
          </a:p>
        </p:txBody>
      </p:sp>
      <p:sp>
        <p:nvSpPr>
          <p:cNvPr id="12" name="Espace réservé du texte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20" name="Espace réservé d’image 15">
            <a:extLst>
              <a:ext uri="{FF2B5EF4-FFF2-40B4-BE49-F238E27FC236}">
                <a16:creationId xmlns:a16="http://schemas.microsoft.com/office/drawing/2014/main" id="{F223D9C7-A9C3-4D38-B4D8-9CAB3A19CF51}"/>
              </a:ext>
            </a:extLst>
          </p:cNvPr>
          <p:cNvSpPr>
            <a:spLocks noGrp="1"/>
          </p:cNvSpPr>
          <p:nvPr>
            <p:ph type="pic" sz="quarter" idx="44" hasCustomPrompt="1"/>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dirty="0"/>
              <a:t>Cliquez sur l’icône pour ajouter une image</a:t>
            </a:r>
          </a:p>
        </p:txBody>
      </p:sp>
      <p:sp>
        <p:nvSpPr>
          <p:cNvPr id="13" name="Espace réservé du texte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4</a:t>
            </a:r>
          </a:p>
        </p:txBody>
      </p:sp>
      <p:sp>
        <p:nvSpPr>
          <p:cNvPr id="14" name="Espace réservé du texte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15" name="Espace réservé de la date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rtlCol="0"/>
          <a:lstStyle/>
          <a:p>
            <a:pPr rtl="0"/>
            <a:r>
              <a:rPr lang="fr-FR" noProof="0" dirty="0"/>
              <a:t>20XX</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dirty="0"/>
              <a:t>Titre du pitch deck</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dirty="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urre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rtlCol="0"/>
          <a:lstStyle>
            <a:lvl1pPr algn="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162073" y="1853548"/>
            <a:ext cx="4572000" cy="640080"/>
          </a:xfrm>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162073"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94485" y="1853548"/>
            <a:ext cx="4572000" cy="640080"/>
          </a:xfrm>
          <a:noFill/>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94485"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image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rtlCol="0"/>
          <a:lstStyle/>
          <a:p>
            <a:pPr rtl="0"/>
            <a:r>
              <a:rPr lang="fr-FR" noProof="0" dirty="0"/>
              <a:t>Cliquez sur l'icône pour ajouter une image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dirty="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dirty="0"/>
              <a:t>Titre du pitch deck</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dirty="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pPr rtl="0"/>
            <a:r>
              <a:rPr lang="fr-FR" noProof="0" dirty="0"/>
              <a:t>20XX</a:t>
            </a:r>
          </a:p>
        </p:txBody>
      </p:sp>
      <p:sp>
        <p:nvSpPr>
          <p:cNvPr id="5" name="Espace réservé du pied de page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pPr rtl="0"/>
            <a:r>
              <a:rPr lang="fr-FR" noProof="0" dirty="0"/>
              <a:t>Titre du pitch deck</a:t>
            </a:r>
          </a:p>
        </p:txBody>
      </p:sp>
      <p:sp>
        <p:nvSpPr>
          <p:cNvPr id="6" name="Espace réservé du numéro de diapositive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rtl="0"/>
            <a:fld id="{B5CEABB6-07DC-46E8-9B57-56EC44A396E5}" type="slidenum">
              <a:rPr lang="fr-FR" noProof="0" smtClean="0"/>
              <a:pPr rtl="0"/>
              <a:t>‹N°›</a:t>
            </a:fld>
            <a:endParaRPr lang="fr-FR" noProof="0"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Photo de quatre cactus dans des pots">
            <a:extLst>
              <a:ext uri="{FF2B5EF4-FFF2-40B4-BE49-F238E27FC236}">
                <a16:creationId xmlns:a16="http://schemas.microsoft.com/office/drawing/2014/main" id="{BF9CB5A5-086A-4BC4-A3F9-0BFA2C0AEED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58724" y="457199"/>
            <a:ext cx="11274552" cy="5943600"/>
          </a:xfrm>
        </p:spPr>
      </p:pic>
      <p:sp>
        <p:nvSpPr>
          <p:cNvPr id="2" name="Titre 1">
            <a:extLst>
              <a:ext uri="{FF2B5EF4-FFF2-40B4-BE49-F238E27FC236}">
                <a16:creationId xmlns:a16="http://schemas.microsoft.com/office/drawing/2014/main" id="{216815C6-3AD0-46E6-A74A-1967BD91AF50}"/>
              </a:ext>
            </a:extLst>
          </p:cNvPr>
          <p:cNvSpPr>
            <a:spLocks noGrp="1"/>
          </p:cNvSpPr>
          <p:nvPr>
            <p:ph type="ctrTitle"/>
          </p:nvPr>
        </p:nvSpPr>
        <p:spPr>
          <a:xfrm>
            <a:off x="6145966" y="1008063"/>
            <a:ext cx="5120640" cy="2054388"/>
          </a:xfrm>
        </p:spPr>
        <p:txBody>
          <a:bodyPr rtlCol="0">
            <a:normAutofit/>
          </a:bodyPr>
          <a:lstStyle/>
          <a:p>
            <a:pPr rtl="0"/>
            <a:r>
              <a:rPr lang="fr-FR" dirty="0"/>
              <a:t>Les métiers de l’horticulture</a:t>
            </a:r>
          </a:p>
        </p:txBody>
      </p:sp>
      <p:sp>
        <p:nvSpPr>
          <p:cNvPr id="3" name="Sous-titre 2">
            <a:extLst>
              <a:ext uri="{FF2B5EF4-FFF2-40B4-BE49-F238E27FC236}">
                <a16:creationId xmlns:a16="http://schemas.microsoft.com/office/drawing/2014/main" id="{1901B20D-4C28-4DA3-ABBD-718C22A5E58B}"/>
              </a:ext>
            </a:extLst>
          </p:cNvPr>
          <p:cNvSpPr>
            <a:spLocks noGrp="1"/>
          </p:cNvSpPr>
          <p:nvPr>
            <p:ph type="subTitle" idx="1"/>
          </p:nvPr>
        </p:nvSpPr>
        <p:spPr>
          <a:xfrm>
            <a:off x="8098970" y="3147877"/>
            <a:ext cx="3167636" cy="647673"/>
          </a:xfrm>
        </p:spPr>
        <p:txBody>
          <a:bodyPr rtlCol="0">
            <a:noAutofit/>
          </a:bodyPr>
          <a:lstStyle/>
          <a:p>
            <a:pPr rtl="0"/>
            <a:r>
              <a:rPr lang="fr-FR" b="1" dirty="0"/>
              <a:t>Alain Desrochers</a:t>
            </a:r>
          </a:p>
          <a:p>
            <a:pPr rtl="0"/>
            <a:r>
              <a:rPr lang="fr-FR" b="1" dirty="0"/>
              <a:t>Centre Frère-Moffet 2024</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Espace réservé d’image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3" cstate="screen">
            <a:extLst>
              <a:ext uri="{28A0092B-C50C-407E-A947-70E740481C1C}">
                <a14:useLocalDpi xmlns:a14="http://schemas.microsoft.com/office/drawing/2010/main" val="0"/>
              </a:ext>
            </a:extLst>
          </a:blip>
          <a:srcRect t="1237" b="1237"/>
          <a:stretch/>
        </p:blipFill>
        <p:spPr>
          <a:xfrm>
            <a:off x="1588" y="4572000"/>
            <a:ext cx="12188825" cy="2286000"/>
          </a:xfrm>
        </p:spPr>
      </p:pic>
      <p:sp>
        <p:nvSpPr>
          <p:cNvPr id="2" name="Titre 1">
            <a:extLst>
              <a:ext uri="{FF2B5EF4-FFF2-40B4-BE49-F238E27FC236}">
                <a16:creationId xmlns:a16="http://schemas.microsoft.com/office/drawing/2014/main" id="{5CE54ABB-4929-4810-950B-2DAEA0A5BAB4}"/>
              </a:ext>
            </a:extLst>
          </p:cNvPr>
          <p:cNvSpPr>
            <a:spLocks noGrp="1"/>
          </p:cNvSpPr>
          <p:nvPr>
            <p:ph type="title"/>
          </p:nvPr>
        </p:nvSpPr>
        <p:spPr>
          <a:xfrm>
            <a:off x="838200" y="365125"/>
            <a:ext cx="10515600" cy="1325563"/>
          </a:xfrm>
        </p:spPr>
        <p:txBody>
          <a:bodyPr rtlCol="0"/>
          <a:lstStyle/>
          <a:p>
            <a:pPr rtl="0"/>
            <a:r>
              <a:rPr lang="fr-FR" dirty="0"/>
              <a:t>Les étapes</a:t>
            </a:r>
          </a:p>
        </p:txBody>
      </p:sp>
      <p:sp>
        <p:nvSpPr>
          <p:cNvPr id="4" name="Espace réservé du texte 3">
            <a:extLst>
              <a:ext uri="{FF2B5EF4-FFF2-40B4-BE49-F238E27FC236}">
                <a16:creationId xmlns:a16="http://schemas.microsoft.com/office/drawing/2014/main" id="{A112B089-A8F9-45B1-BE6E-EAC10163F082}"/>
              </a:ext>
            </a:extLst>
          </p:cNvPr>
          <p:cNvSpPr>
            <a:spLocks noGrp="1"/>
          </p:cNvSpPr>
          <p:nvPr>
            <p:ph type="body" sz="quarter" idx="13"/>
          </p:nvPr>
        </p:nvSpPr>
        <p:spPr>
          <a:xfrm>
            <a:off x="858305" y="1696389"/>
            <a:ext cx="3210331" cy="3647605"/>
          </a:xfrm>
        </p:spPr>
        <p:txBody>
          <a:bodyPr rtlCol="0">
            <a:normAutofit/>
          </a:bodyPr>
          <a:lstStyle/>
          <a:p>
            <a:pPr rtl="0"/>
            <a:r>
              <a:rPr lang="fr-FR" dirty="0"/>
              <a:t>Plan d’affaire</a:t>
            </a:r>
          </a:p>
        </p:txBody>
      </p:sp>
      <p:sp>
        <p:nvSpPr>
          <p:cNvPr id="6" name="Espace réservé du texte 5">
            <a:extLst>
              <a:ext uri="{FF2B5EF4-FFF2-40B4-BE49-F238E27FC236}">
                <a16:creationId xmlns:a16="http://schemas.microsoft.com/office/drawing/2014/main" id="{0FE22F9B-4BF8-41DC-8F1C-836B546E59AD}"/>
              </a:ext>
            </a:extLst>
          </p:cNvPr>
          <p:cNvSpPr>
            <a:spLocks noGrp="1"/>
          </p:cNvSpPr>
          <p:nvPr>
            <p:ph type="body" sz="quarter" idx="15"/>
          </p:nvPr>
        </p:nvSpPr>
        <p:spPr>
          <a:xfrm>
            <a:off x="1095593" y="2750695"/>
            <a:ext cx="2743200" cy="2465883"/>
          </a:xfrm>
        </p:spPr>
        <p:txBody>
          <a:bodyPr rtlCol="0">
            <a:normAutofit/>
          </a:bodyPr>
          <a:lstStyle/>
          <a:p>
            <a:r>
              <a:rPr lang="fr-FR" dirty="0"/>
              <a:t>Étude de marché</a:t>
            </a:r>
          </a:p>
          <a:p>
            <a:pPr rtl="0"/>
            <a:r>
              <a:rPr lang="fr-FR" dirty="0"/>
              <a:t>Définir son projet</a:t>
            </a:r>
          </a:p>
          <a:p>
            <a:pPr rtl="0"/>
            <a:r>
              <a:rPr lang="fr-FR" dirty="0"/>
              <a:t>Connaître ses valeurs, ses goûts</a:t>
            </a:r>
          </a:p>
          <a:p>
            <a:pPr rtl="0"/>
            <a:r>
              <a:rPr lang="fr-FR" dirty="0"/>
              <a:t>Projet existant ou nouveau ?</a:t>
            </a:r>
          </a:p>
          <a:p>
            <a:pPr rtl="0"/>
            <a:r>
              <a:rPr lang="fr-FR" dirty="0"/>
              <a:t>Programme de culture</a:t>
            </a:r>
          </a:p>
          <a:p>
            <a:pPr rtl="0"/>
            <a:endParaRPr lang="fr-FR" dirty="0"/>
          </a:p>
          <a:p>
            <a:pPr rtl="0"/>
            <a:endParaRPr lang="fr-FR" dirty="0"/>
          </a:p>
          <a:p>
            <a:pPr rtl="0"/>
            <a:endParaRPr lang="fr-FR" dirty="0"/>
          </a:p>
        </p:txBody>
      </p:sp>
      <p:sp>
        <p:nvSpPr>
          <p:cNvPr id="42" name="Espace réservé de la date 41">
            <a:extLst>
              <a:ext uri="{FF2B5EF4-FFF2-40B4-BE49-F238E27FC236}">
                <a16:creationId xmlns:a16="http://schemas.microsoft.com/office/drawing/2014/main" id="{916DDA26-131E-46AD-ADAE-F0E710EAF3DE}"/>
              </a:ext>
            </a:extLst>
          </p:cNvPr>
          <p:cNvSpPr>
            <a:spLocks noGrp="1"/>
          </p:cNvSpPr>
          <p:nvPr>
            <p:ph type="dt" sz="half" idx="20"/>
          </p:nvPr>
        </p:nvSpPr>
        <p:spPr>
          <a:xfrm>
            <a:off x="838200" y="6356350"/>
            <a:ext cx="2743200" cy="365125"/>
          </a:xfrm>
        </p:spPr>
        <p:txBody>
          <a:bodyPr rtlCol="0"/>
          <a:lstStyle/>
          <a:p>
            <a:pPr rtl="0"/>
            <a:r>
              <a:rPr lang="fr-FR" dirty="0"/>
              <a:t>2022</a:t>
            </a:r>
          </a:p>
        </p:txBody>
      </p:sp>
      <p:sp>
        <p:nvSpPr>
          <p:cNvPr id="114" name="Espace réservé du texte 113">
            <a:extLst>
              <a:ext uri="{FF2B5EF4-FFF2-40B4-BE49-F238E27FC236}">
                <a16:creationId xmlns:a16="http://schemas.microsoft.com/office/drawing/2014/main" id="{B51B89C9-6212-44BC-8654-817139EF8D59}"/>
              </a:ext>
            </a:extLst>
          </p:cNvPr>
          <p:cNvSpPr>
            <a:spLocks noGrp="1"/>
          </p:cNvSpPr>
          <p:nvPr>
            <p:ph type="body" sz="quarter" idx="24"/>
          </p:nvPr>
        </p:nvSpPr>
        <p:spPr>
          <a:xfrm>
            <a:off x="4516628" y="1696389"/>
            <a:ext cx="3209544" cy="3648456"/>
          </a:xfrm>
        </p:spPr>
        <p:txBody>
          <a:bodyPr rtlCol="0"/>
          <a:lstStyle/>
          <a:p>
            <a:pPr rtl="0"/>
            <a:r>
              <a:rPr lang="fr-FR" dirty="0"/>
              <a:t>Financement</a:t>
            </a:r>
          </a:p>
        </p:txBody>
      </p:sp>
      <p:sp>
        <p:nvSpPr>
          <p:cNvPr id="7" name="Espace réservé du contenu 6">
            <a:extLst>
              <a:ext uri="{FF2B5EF4-FFF2-40B4-BE49-F238E27FC236}">
                <a16:creationId xmlns:a16="http://schemas.microsoft.com/office/drawing/2014/main" id="{6B35F89A-6CDF-41F7-BD87-18B45BD7330B}"/>
              </a:ext>
            </a:extLst>
          </p:cNvPr>
          <p:cNvSpPr>
            <a:spLocks noGrp="1"/>
          </p:cNvSpPr>
          <p:nvPr>
            <p:ph type="body" sz="quarter" idx="25"/>
          </p:nvPr>
        </p:nvSpPr>
        <p:spPr>
          <a:xfrm>
            <a:off x="4765548" y="2750695"/>
            <a:ext cx="2743200" cy="2465883"/>
          </a:xfrm>
        </p:spPr>
        <p:txBody>
          <a:bodyPr vert="horz" lIns="91440" tIns="45720" rIns="91440" bIns="45720" rtlCol="0" anchor="t">
            <a:normAutofit/>
          </a:bodyPr>
          <a:lstStyle/>
          <a:p>
            <a:pPr rtl="0"/>
            <a:r>
              <a:rPr lang="fr-FR" dirty="0"/>
              <a:t>Détailler les budgets</a:t>
            </a:r>
          </a:p>
          <a:p>
            <a:pPr rtl="0"/>
            <a:r>
              <a:rPr lang="fr-FR" noProof="1"/>
              <a:t>Être apprové pour du financement</a:t>
            </a:r>
          </a:p>
          <a:p>
            <a:pPr rtl="0"/>
            <a:r>
              <a:rPr lang="fr-FR" noProof="1"/>
              <a:t>Programmes de subvention</a:t>
            </a:r>
          </a:p>
          <a:p>
            <a:r>
              <a:rPr lang="fr-FR" dirty="0"/>
              <a:t>Investissements (terres, serre etc.)</a:t>
            </a:r>
          </a:p>
          <a:p>
            <a:pPr rtl="0"/>
            <a:endParaRPr lang="fr-FR" noProof="1"/>
          </a:p>
          <a:p>
            <a:pPr rtl="0"/>
            <a:endParaRPr lang="fr-FR" noProof="1"/>
          </a:p>
          <a:p>
            <a:pPr rtl="0"/>
            <a:endParaRPr lang="fr-FR" noProof="1"/>
          </a:p>
        </p:txBody>
      </p:sp>
      <p:sp>
        <p:nvSpPr>
          <p:cNvPr id="43" name="Espace réservé du pied de page 42">
            <a:extLst>
              <a:ext uri="{FF2B5EF4-FFF2-40B4-BE49-F238E27FC236}">
                <a16:creationId xmlns:a16="http://schemas.microsoft.com/office/drawing/2014/main" id="{3F77F960-EB31-4698-AB82-5583AF66D391}"/>
              </a:ext>
            </a:extLst>
          </p:cNvPr>
          <p:cNvSpPr>
            <a:spLocks noGrp="1"/>
          </p:cNvSpPr>
          <p:nvPr>
            <p:ph type="ftr" sz="quarter" idx="21"/>
          </p:nvPr>
        </p:nvSpPr>
        <p:spPr>
          <a:xfrm>
            <a:off x="4038600" y="6356350"/>
            <a:ext cx="4114800" cy="365125"/>
          </a:xfrm>
        </p:spPr>
        <p:txBody>
          <a:bodyPr rtlCol="0"/>
          <a:lstStyle/>
          <a:p>
            <a:pPr rtl="0"/>
            <a:r>
              <a:rPr lang="fr-FR" dirty="0"/>
              <a:t>9</a:t>
            </a:r>
          </a:p>
          <a:p>
            <a:pPr rtl="0"/>
            <a:endParaRPr lang="fr-FR" dirty="0"/>
          </a:p>
        </p:txBody>
      </p:sp>
      <p:sp>
        <p:nvSpPr>
          <p:cNvPr id="3" name="Espace réservé du texte 2">
            <a:extLst>
              <a:ext uri="{FF2B5EF4-FFF2-40B4-BE49-F238E27FC236}">
                <a16:creationId xmlns:a16="http://schemas.microsoft.com/office/drawing/2014/main" id="{D5E1C399-8F48-44F5-9461-3C89866D4CE1}"/>
              </a:ext>
            </a:extLst>
          </p:cNvPr>
          <p:cNvSpPr>
            <a:spLocks noGrp="1"/>
          </p:cNvSpPr>
          <p:nvPr>
            <p:ph type="body" sz="quarter" idx="26"/>
          </p:nvPr>
        </p:nvSpPr>
        <p:spPr>
          <a:xfrm>
            <a:off x="8148764" y="1696389"/>
            <a:ext cx="3209544" cy="3648456"/>
          </a:xfrm>
        </p:spPr>
        <p:txBody>
          <a:bodyPr rtlCol="0"/>
          <a:lstStyle/>
          <a:p>
            <a:pPr rtl="0"/>
            <a:r>
              <a:rPr lang="fr-FR" dirty="0"/>
              <a:t>Démarrage</a:t>
            </a:r>
          </a:p>
        </p:txBody>
      </p:sp>
      <p:sp>
        <p:nvSpPr>
          <p:cNvPr id="8" name="Espace réservé du texte 7">
            <a:extLst>
              <a:ext uri="{FF2B5EF4-FFF2-40B4-BE49-F238E27FC236}">
                <a16:creationId xmlns:a16="http://schemas.microsoft.com/office/drawing/2014/main" id="{E92B9716-8D44-4864-8986-720957B34362}"/>
              </a:ext>
            </a:extLst>
          </p:cNvPr>
          <p:cNvSpPr>
            <a:spLocks noGrp="1"/>
          </p:cNvSpPr>
          <p:nvPr>
            <p:ph type="body" sz="quarter" idx="27"/>
          </p:nvPr>
        </p:nvSpPr>
        <p:spPr>
          <a:xfrm>
            <a:off x="8377130" y="2750695"/>
            <a:ext cx="2743200" cy="2465883"/>
          </a:xfrm>
        </p:spPr>
        <p:txBody>
          <a:bodyPr rtlCol="0"/>
          <a:lstStyle/>
          <a:p>
            <a:pPr rtl="0"/>
            <a:r>
              <a:rPr lang="fr-FR" dirty="0"/>
              <a:t>Achats (semences, intrants, machineries, aménagements, bâtiments etc.)</a:t>
            </a:r>
          </a:p>
          <a:p>
            <a:pPr rtl="0"/>
            <a:r>
              <a:rPr lang="fr-FR" dirty="0"/>
              <a:t>Production </a:t>
            </a:r>
          </a:p>
          <a:p>
            <a:pPr rtl="0"/>
            <a:r>
              <a:rPr lang="fr-FR" dirty="0"/>
              <a:t>Marketing</a:t>
            </a:r>
          </a:p>
          <a:p>
            <a:pPr rtl="0"/>
            <a:r>
              <a:rPr lang="fr-FR" dirty="0"/>
              <a:t>Combiner le savoir technique et de gestion pour assurer le succès de nos projets d’entreprise</a:t>
            </a:r>
          </a:p>
        </p:txBody>
      </p:sp>
      <p:sp>
        <p:nvSpPr>
          <p:cNvPr id="44" name="Espace réservé du numéro de diapositive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rtlCol="0"/>
          <a:lstStyle/>
          <a:p>
            <a:pPr rtl="0"/>
            <a:fld id="{B5CEABB6-07DC-46E8-9B57-56EC44A396E5}" type="slidenum">
              <a:rPr lang="fr-FR" smtClean="0"/>
              <a:pPr rtl="0"/>
              <a:t>10</a:t>
            </a:fld>
            <a:endParaRPr lang="fr-FR" dirty="0"/>
          </a:p>
        </p:txBody>
      </p:sp>
    </p:spTree>
    <p:extLst>
      <p:ext uri="{BB962C8B-B14F-4D97-AF65-F5344CB8AC3E}">
        <p14:creationId xmlns:p14="http://schemas.microsoft.com/office/powerpoint/2010/main" val="341423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personne, extérieur, herbe, luxuriant&#10;&#10;Description générée automatiquement">
            <a:extLst>
              <a:ext uri="{FF2B5EF4-FFF2-40B4-BE49-F238E27FC236}">
                <a16:creationId xmlns:a16="http://schemas.microsoft.com/office/drawing/2014/main" id="{132AB7DC-C25C-418A-9E74-00A8BB11D48C}"/>
              </a:ext>
            </a:extLst>
          </p:cNvPr>
          <p:cNvPicPr>
            <a:picLocks noGrp="1" noChangeAspect="1"/>
          </p:cNvPicPr>
          <p:nvPr>
            <p:ph type="pic" sz="quarter" idx="13"/>
          </p:nvPr>
        </p:nvPicPr>
        <p:blipFill rotWithShape="1">
          <a:blip r:embed="rId2"/>
          <a:srcRect r="-1" b="6694"/>
          <a:stretch/>
        </p:blipFill>
        <p:spPr>
          <a:xfrm>
            <a:off x="458724" y="457200"/>
            <a:ext cx="11274552" cy="5943600"/>
          </a:xfrm>
          <a:noFill/>
        </p:spPr>
      </p:pic>
      <p:sp>
        <p:nvSpPr>
          <p:cNvPr id="3" name="Titre 2">
            <a:extLst>
              <a:ext uri="{FF2B5EF4-FFF2-40B4-BE49-F238E27FC236}">
                <a16:creationId xmlns:a16="http://schemas.microsoft.com/office/drawing/2014/main" id="{4D1A75C0-849C-4D7C-93C8-0B9F2A1B9320}"/>
              </a:ext>
            </a:extLst>
          </p:cNvPr>
          <p:cNvSpPr>
            <a:spLocks noGrp="1"/>
          </p:cNvSpPr>
          <p:nvPr>
            <p:ph type="title"/>
          </p:nvPr>
        </p:nvSpPr>
        <p:spPr>
          <a:xfrm>
            <a:off x="3051112" y="3513220"/>
            <a:ext cx="8682164" cy="1828799"/>
          </a:xfrm>
        </p:spPr>
        <p:txBody>
          <a:bodyPr anchor="ctr">
            <a:normAutofit/>
          </a:bodyPr>
          <a:lstStyle/>
          <a:p>
            <a:r>
              <a:rPr lang="fr-CA" sz="1800" dirty="0">
                <a:effectLst/>
              </a:rPr>
              <a:t>Selon les données du dernier recensement agricole de 2021 le secteur de la production agricole réunit 29 380 (16% augmentation</a:t>
            </a:r>
            <a:r>
              <a:rPr lang="fr-CA" sz="1800" dirty="0"/>
              <a:t> en 5 ans)</a:t>
            </a:r>
            <a:r>
              <a:rPr lang="fr-CA" sz="1800" dirty="0">
                <a:effectLst/>
              </a:rPr>
              <a:t>, exploitations agricoles, majoritairement familiales, réparties un peu partout sur l’ensemble du territoire habité du Québec. Nous transformons 66 %  de notre production (contrairement à 33 % au Canada –UPA)</a:t>
            </a:r>
            <a:br>
              <a:rPr lang="fr-CA" sz="1800" dirty="0">
                <a:effectLst/>
              </a:rPr>
            </a:br>
            <a:endParaRPr lang="fr-CA" sz="1800" dirty="0"/>
          </a:p>
        </p:txBody>
      </p:sp>
    </p:spTree>
    <p:extLst>
      <p:ext uri="{BB962C8B-B14F-4D97-AF65-F5344CB8AC3E}">
        <p14:creationId xmlns:p14="http://schemas.microsoft.com/office/powerpoint/2010/main" val="65945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descr="Une image contenant extérieur, arbre, herbe, personne&#10;&#10;Description générée automatiquement">
            <a:extLst>
              <a:ext uri="{FF2B5EF4-FFF2-40B4-BE49-F238E27FC236}">
                <a16:creationId xmlns:a16="http://schemas.microsoft.com/office/drawing/2014/main" id="{BB423AE1-3E5C-4DE6-9B48-278066857892}"/>
              </a:ext>
            </a:extLst>
          </p:cNvPr>
          <p:cNvPicPr>
            <a:picLocks noGrp="1" noChangeAspect="1"/>
          </p:cNvPicPr>
          <p:nvPr>
            <p:ph type="pic" sz="quarter" idx="13"/>
          </p:nvPr>
        </p:nvPicPr>
        <p:blipFill rotWithShape="1">
          <a:blip r:embed="rId3"/>
          <a:srcRect t="4221" r="-1" b="31704"/>
          <a:stretch/>
        </p:blipFill>
        <p:spPr>
          <a:xfrm>
            <a:off x="458724" y="390524"/>
            <a:ext cx="11274552" cy="4171951"/>
          </a:xfrm>
          <a:noFill/>
        </p:spPr>
      </p:pic>
      <p:sp>
        <p:nvSpPr>
          <p:cNvPr id="29" name="Date Placeholder 4">
            <a:extLst>
              <a:ext uri="{FF2B5EF4-FFF2-40B4-BE49-F238E27FC236}">
                <a16:creationId xmlns:a16="http://schemas.microsoft.com/office/drawing/2014/main" id="{4709DC6F-D584-4247-838D-F9B67EDF6BE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fr-FR" kern="1200" dirty="0">
                <a:latin typeface="+mn-lt"/>
                <a:ea typeface="+mn-ea"/>
                <a:cs typeface="+mn-cs"/>
              </a:rPr>
              <a:t>2022</a:t>
            </a:r>
          </a:p>
        </p:txBody>
      </p:sp>
      <p:sp>
        <p:nvSpPr>
          <p:cNvPr id="33" name="Slide Number Placeholder 6">
            <a:extLst>
              <a:ext uri="{FF2B5EF4-FFF2-40B4-BE49-F238E27FC236}">
                <a16:creationId xmlns:a16="http://schemas.microsoft.com/office/drawing/2014/main" id="{0C911421-D773-4D6D-900E-0A407B4412B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fr-FR" smtClean="0"/>
              <a:pPr>
                <a:spcAft>
                  <a:spcPts val="600"/>
                </a:spcAft>
              </a:pPr>
              <a:t>12</a:t>
            </a:fld>
            <a:endParaRPr lang="fr-FR" dirty="0"/>
          </a:p>
        </p:txBody>
      </p:sp>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719425" y="4689888"/>
            <a:ext cx="5029200" cy="1371600"/>
          </a:xfrm>
        </p:spPr>
        <p:txBody>
          <a:bodyPr vert="horz" lIns="91440" tIns="45720" rIns="91440" bIns="45720" rtlCol="0" anchor="ctr" anchorCtr="0">
            <a:normAutofit/>
          </a:bodyPr>
          <a:lstStyle/>
          <a:p>
            <a:r>
              <a:rPr lang="fr-FR" kern="1200" dirty="0">
                <a:latin typeface="+mj-lt"/>
                <a:ea typeface="+mj-ea"/>
                <a:cs typeface="+mj-cs"/>
              </a:rPr>
              <a:t>La relève agricole </a:t>
            </a:r>
          </a:p>
        </p:txBody>
      </p:sp>
      <p:sp>
        <p:nvSpPr>
          <p:cNvPr id="7" name="ZoneTexte 6">
            <a:extLst>
              <a:ext uri="{FF2B5EF4-FFF2-40B4-BE49-F238E27FC236}">
                <a16:creationId xmlns:a16="http://schemas.microsoft.com/office/drawing/2014/main" id="{5363CC65-CAF9-4DD8-96F3-75CDFC0A1D49}"/>
              </a:ext>
            </a:extLst>
          </p:cNvPr>
          <p:cNvSpPr txBox="1"/>
          <p:nvPr/>
        </p:nvSpPr>
        <p:spPr>
          <a:xfrm>
            <a:off x="6460759" y="4687863"/>
            <a:ext cx="5029200" cy="1463040"/>
          </a:xfrm>
          <a:prstGeom prst="rect">
            <a:avLst/>
          </a:prstGeom>
        </p:spPr>
        <p:txBody>
          <a:bodyPr vert="horz" lIns="91440" tIns="45720" rIns="91440" bIns="45720" rtlCol="0" anchor="ctr" anchorCtr="0">
            <a:normAutofit/>
          </a:bodyPr>
          <a:lstStyle/>
          <a:p>
            <a:pPr>
              <a:lnSpc>
                <a:spcPts val="1800"/>
              </a:lnSpc>
              <a:spcAft>
                <a:spcPts val="600"/>
              </a:spcAft>
            </a:pPr>
            <a:r>
              <a:rPr lang="fr-FR" sz="1500" dirty="0">
                <a:solidFill>
                  <a:schemeClr val="tx1">
                    <a:lumMod val="65000"/>
                    <a:lumOff val="35000"/>
                  </a:schemeClr>
                </a:solidFill>
                <a:effectLst/>
              </a:rPr>
              <a:t>Le nombre d’exploitants agricoles dénombrés est de 42 265, dont l’âge moyen se situe à 52,9 ans, faisant du Québec la province ayant la plus basse moyenne du Canada. Les producteurs se préparent pour l’avenir, avec 9,2 % des exploitations agricoles ayant un plan de relève écrit.</a:t>
            </a:r>
          </a:p>
          <a:p>
            <a:pPr>
              <a:lnSpc>
                <a:spcPts val="1800"/>
              </a:lnSpc>
              <a:spcAft>
                <a:spcPts val="600"/>
              </a:spcAft>
            </a:pPr>
            <a:endParaRPr lang="fr-FR" sz="1500" b="0" i="0" dirty="0">
              <a:solidFill>
                <a:schemeClr val="tx1">
                  <a:lumMod val="65000"/>
                  <a:lumOff val="35000"/>
                </a:schemeClr>
              </a:solidFill>
              <a:effectLst/>
            </a:endParaRPr>
          </a:p>
        </p:txBody>
      </p:sp>
    </p:spTree>
    <p:extLst>
      <p:ext uri="{BB962C8B-B14F-4D97-AF65-F5344CB8AC3E}">
        <p14:creationId xmlns:p14="http://schemas.microsoft.com/office/powerpoint/2010/main" val="337794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re 113">
            <a:extLst>
              <a:ext uri="{FF2B5EF4-FFF2-40B4-BE49-F238E27FC236}">
                <a16:creationId xmlns:a16="http://schemas.microsoft.com/office/drawing/2014/main" id="{6995B2A1-4F72-48EE-BA20-8B2BA762B9C2}"/>
              </a:ext>
            </a:extLst>
          </p:cNvPr>
          <p:cNvSpPr>
            <a:spLocks noGrp="1"/>
          </p:cNvSpPr>
          <p:nvPr>
            <p:ph type="title"/>
          </p:nvPr>
        </p:nvSpPr>
        <p:spPr>
          <a:xfrm>
            <a:off x="838200" y="365125"/>
            <a:ext cx="10515600" cy="1325563"/>
          </a:xfrm>
        </p:spPr>
        <p:txBody>
          <a:bodyPr rtlCol="0"/>
          <a:lstStyle/>
          <a:p>
            <a:pPr rtl="0"/>
            <a:r>
              <a:rPr lang="fr-FR" dirty="0"/>
              <a:t>Comme employés</a:t>
            </a:r>
          </a:p>
        </p:txBody>
      </p:sp>
      <p:sp>
        <p:nvSpPr>
          <p:cNvPr id="37" name="Espace réservé du texte 36">
            <a:extLst>
              <a:ext uri="{FF2B5EF4-FFF2-40B4-BE49-F238E27FC236}">
                <a16:creationId xmlns:a16="http://schemas.microsoft.com/office/drawing/2014/main" id="{DE5575D4-5623-4536-A1FD-88DC9E69B70B}"/>
              </a:ext>
            </a:extLst>
          </p:cNvPr>
          <p:cNvSpPr>
            <a:spLocks noGrp="1"/>
          </p:cNvSpPr>
          <p:nvPr>
            <p:ph type="body" sz="quarter" idx="30"/>
          </p:nvPr>
        </p:nvSpPr>
        <p:spPr>
          <a:xfrm>
            <a:off x="2466593" y="2207455"/>
            <a:ext cx="1351811" cy="1097280"/>
          </a:xfrm>
        </p:spPr>
        <p:txBody>
          <a:bodyPr rtlCol="0">
            <a:normAutofit/>
          </a:bodyPr>
          <a:lstStyle/>
          <a:p>
            <a:pPr rtl="0"/>
            <a:endParaRPr lang="fr-FR" sz="2800" dirty="0"/>
          </a:p>
        </p:txBody>
      </p:sp>
      <p:pic>
        <p:nvPicPr>
          <p:cNvPr id="18" name="Espace réservé d’image 17" descr="photo de succulentes dans des pots blancs&#10;">
            <a:extLst>
              <a:ext uri="{FF2B5EF4-FFF2-40B4-BE49-F238E27FC236}">
                <a16:creationId xmlns:a16="http://schemas.microsoft.com/office/drawing/2014/main" id="{02723B88-7DAA-44B0-BC66-1F112DBA6E5D}"/>
              </a:ext>
            </a:extLst>
          </p:cNvPr>
          <p:cNvPicPr>
            <a:picLocks noGrp="1" noChangeAspect="1"/>
          </p:cNvPicPr>
          <p:nvPr>
            <p:ph type="pic" sz="quarter" idx="36"/>
          </p:nvPr>
        </p:nvPicPr>
        <p:blipFill rotWithShape="1">
          <a:blip r:embed="rId3" cstate="screen">
            <a:extLst>
              <a:ext uri="{28A0092B-C50C-407E-A947-70E740481C1C}">
                <a14:useLocalDpi xmlns:a14="http://schemas.microsoft.com/office/drawing/2010/main" val="0"/>
              </a:ext>
            </a:extLst>
          </a:blip>
          <a:srcRect/>
          <a:stretch/>
        </p:blipFill>
        <p:spPr>
          <a:xfrm>
            <a:off x="1371600" y="2202883"/>
            <a:ext cx="1106424" cy="1106424"/>
          </a:xfrm>
        </p:spPr>
      </p:pic>
      <p:sp>
        <p:nvSpPr>
          <p:cNvPr id="2" name="Espace réservé du texte 1">
            <a:extLst>
              <a:ext uri="{FF2B5EF4-FFF2-40B4-BE49-F238E27FC236}">
                <a16:creationId xmlns:a16="http://schemas.microsoft.com/office/drawing/2014/main" id="{777BB92B-9C2F-4032-B64E-458859DF6B47}"/>
              </a:ext>
            </a:extLst>
          </p:cNvPr>
          <p:cNvSpPr>
            <a:spLocks noGrp="1"/>
          </p:cNvSpPr>
          <p:nvPr>
            <p:ph type="body" sz="quarter" idx="28"/>
          </p:nvPr>
        </p:nvSpPr>
        <p:spPr>
          <a:xfrm>
            <a:off x="3813048" y="2207455"/>
            <a:ext cx="3657600" cy="1097280"/>
          </a:xfrm>
          <a:ln>
            <a:noFill/>
          </a:ln>
        </p:spPr>
        <p:txBody>
          <a:bodyPr rtlCol="0"/>
          <a:lstStyle/>
          <a:p>
            <a:pPr rtl="0"/>
            <a:r>
              <a:rPr lang="fr-FR" dirty="0"/>
              <a:t>Entretien horticole</a:t>
            </a:r>
          </a:p>
        </p:txBody>
      </p:sp>
      <p:sp>
        <p:nvSpPr>
          <p:cNvPr id="7" name="Espace réservé du contenu 6">
            <a:extLst>
              <a:ext uri="{FF2B5EF4-FFF2-40B4-BE49-F238E27FC236}">
                <a16:creationId xmlns:a16="http://schemas.microsoft.com/office/drawing/2014/main" id="{4C713243-B120-4978-9267-A70B93886AF3}"/>
              </a:ext>
            </a:extLst>
          </p:cNvPr>
          <p:cNvSpPr>
            <a:spLocks noGrp="1"/>
          </p:cNvSpPr>
          <p:nvPr>
            <p:ph sz="half" idx="2"/>
          </p:nvPr>
        </p:nvSpPr>
        <p:spPr>
          <a:xfrm>
            <a:off x="7470648" y="2207455"/>
            <a:ext cx="3657600" cy="1097280"/>
          </a:xfrm>
        </p:spPr>
        <p:txBody>
          <a:bodyPr rtlCol="0">
            <a:normAutofit/>
          </a:bodyPr>
          <a:lstStyle/>
          <a:p>
            <a:pPr rtl="0"/>
            <a:r>
              <a:rPr lang="fr-FR" noProof="1"/>
              <a:t>Plus payant à son compte ou dans l’institutionnel. Travail saisonier.</a:t>
            </a:r>
          </a:p>
        </p:txBody>
      </p:sp>
      <p:sp>
        <p:nvSpPr>
          <p:cNvPr id="38" name="Espace réservé du texte 37">
            <a:extLst>
              <a:ext uri="{FF2B5EF4-FFF2-40B4-BE49-F238E27FC236}">
                <a16:creationId xmlns:a16="http://schemas.microsoft.com/office/drawing/2014/main" id="{9AB7232E-DE0F-4109-BB7B-0865DD7888EE}"/>
              </a:ext>
            </a:extLst>
          </p:cNvPr>
          <p:cNvSpPr>
            <a:spLocks noGrp="1"/>
          </p:cNvSpPr>
          <p:nvPr>
            <p:ph type="body" sz="quarter" idx="34"/>
          </p:nvPr>
        </p:nvSpPr>
        <p:spPr>
          <a:xfrm>
            <a:off x="2466592" y="3559605"/>
            <a:ext cx="1353313" cy="1097280"/>
          </a:xfrm>
        </p:spPr>
        <p:txBody>
          <a:bodyPr rtlCol="0">
            <a:normAutofit/>
          </a:bodyPr>
          <a:lstStyle/>
          <a:p>
            <a:pPr rtl="0"/>
            <a:endParaRPr lang="fr-FR" sz="2800" dirty="0"/>
          </a:p>
        </p:txBody>
      </p:sp>
      <p:pic>
        <p:nvPicPr>
          <p:cNvPr id="20" name="Espace réservé d’image 19" descr="photo vue de dessus de différentes succulentes">
            <a:extLst>
              <a:ext uri="{FF2B5EF4-FFF2-40B4-BE49-F238E27FC236}">
                <a16:creationId xmlns:a16="http://schemas.microsoft.com/office/drawing/2014/main" id="{117F462D-33B3-4F83-A197-62750015DDDF}"/>
              </a:ext>
            </a:extLst>
          </p:cNvPr>
          <p:cNvPicPr>
            <a:picLocks noGrp="1" noChangeAspect="1"/>
          </p:cNvPicPr>
          <p:nvPr>
            <p:ph type="pic" sz="quarter" idx="39"/>
          </p:nvPr>
        </p:nvPicPr>
        <p:blipFill rotWithShape="1">
          <a:blip r:embed="rId4" cstate="screen">
            <a:extLst>
              <a:ext uri="{28A0092B-C50C-407E-A947-70E740481C1C}">
                <a14:useLocalDpi xmlns:a14="http://schemas.microsoft.com/office/drawing/2010/main" val="0"/>
              </a:ext>
            </a:extLst>
          </a:blip>
          <a:srcRect/>
          <a:stretch/>
        </p:blipFill>
        <p:spPr>
          <a:xfrm>
            <a:off x="1371600" y="3555033"/>
            <a:ext cx="1106424" cy="1106424"/>
          </a:xfrm>
        </p:spPr>
      </p:pic>
      <p:sp>
        <p:nvSpPr>
          <p:cNvPr id="11" name="Espace réservé du texte 10">
            <a:extLst>
              <a:ext uri="{FF2B5EF4-FFF2-40B4-BE49-F238E27FC236}">
                <a16:creationId xmlns:a16="http://schemas.microsoft.com/office/drawing/2014/main" id="{5F193562-19B1-4623-A459-077D94AB0310}"/>
              </a:ext>
            </a:extLst>
          </p:cNvPr>
          <p:cNvSpPr>
            <a:spLocks noGrp="1"/>
          </p:cNvSpPr>
          <p:nvPr>
            <p:ph type="body" sz="quarter" idx="37"/>
          </p:nvPr>
        </p:nvSpPr>
        <p:spPr>
          <a:xfrm>
            <a:off x="3813048" y="3559605"/>
            <a:ext cx="3657600" cy="1097280"/>
          </a:xfrm>
        </p:spPr>
        <p:txBody>
          <a:bodyPr rtlCol="0"/>
          <a:lstStyle/>
          <a:p>
            <a:pPr rtl="0"/>
            <a:r>
              <a:rPr lang="fr-FR" dirty="0"/>
              <a:t>Horticulture et jardinerie</a:t>
            </a:r>
          </a:p>
        </p:txBody>
      </p:sp>
      <p:sp>
        <p:nvSpPr>
          <p:cNvPr id="12" name="Espace réservé du contenu 11">
            <a:extLst>
              <a:ext uri="{FF2B5EF4-FFF2-40B4-BE49-F238E27FC236}">
                <a16:creationId xmlns:a16="http://schemas.microsoft.com/office/drawing/2014/main" id="{B04251DE-984F-4F96-B658-96234EEBAA6C}"/>
              </a:ext>
            </a:extLst>
          </p:cNvPr>
          <p:cNvSpPr>
            <a:spLocks noGrp="1"/>
          </p:cNvSpPr>
          <p:nvPr>
            <p:ph sz="half" idx="38"/>
          </p:nvPr>
        </p:nvSpPr>
        <p:spPr>
          <a:xfrm>
            <a:off x="7470648" y="3559605"/>
            <a:ext cx="3657600" cy="1097280"/>
          </a:xfrm>
        </p:spPr>
        <p:txBody>
          <a:bodyPr rtlCol="0">
            <a:normAutofit fontScale="92500" lnSpcReduction="20000"/>
          </a:bodyPr>
          <a:lstStyle/>
          <a:p>
            <a:pPr algn="l" rtl="0"/>
            <a:r>
              <a:rPr lang="fr-FR" dirty="0"/>
              <a:t>Salaire peu élevé en serre, centre jardin et pépinière. Meilleur salaire à des postes de supervision. Meilleure salaire si spécialité (ex: taille, technicien horticole… )</a:t>
            </a:r>
          </a:p>
        </p:txBody>
      </p:sp>
      <p:sp>
        <p:nvSpPr>
          <p:cNvPr id="39" name="Espace réservé du texte 38">
            <a:extLst>
              <a:ext uri="{FF2B5EF4-FFF2-40B4-BE49-F238E27FC236}">
                <a16:creationId xmlns:a16="http://schemas.microsoft.com/office/drawing/2014/main" id="{971325E6-8BA7-4684-9CAF-F9CC24E884DA}"/>
              </a:ext>
            </a:extLst>
          </p:cNvPr>
          <p:cNvSpPr>
            <a:spLocks noGrp="1"/>
          </p:cNvSpPr>
          <p:nvPr>
            <p:ph type="body" sz="quarter" idx="35"/>
          </p:nvPr>
        </p:nvSpPr>
        <p:spPr>
          <a:xfrm>
            <a:off x="2466592" y="4905756"/>
            <a:ext cx="1353314" cy="1097280"/>
          </a:xfrm>
        </p:spPr>
        <p:txBody>
          <a:bodyPr rtlCol="0">
            <a:normAutofit/>
          </a:bodyPr>
          <a:lstStyle/>
          <a:p>
            <a:pPr rtl="0"/>
            <a:endParaRPr lang="fr-FR" sz="2800" dirty="0"/>
          </a:p>
        </p:txBody>
      </p:sp>
      <p:pic>
        <p:nvPicPr>
          <p:cNvPr id="22" name="Espace réservé d’image 21" descr="Photo de pots &#10;en céramique empilés">
            <a:extLst>
              <a:ext uri="{FF2B5EF4-FFF2-40B4-BE49-F238E27FC236}">
                <a16:creationId xmlns:a16="http://schemas.microsoft.com/office/drawing/2014/main" id="{9741A0BC-A474-40EB-8401-F1E47E57D13E}"/>
              </a:ext>
            </a:extLst>
          </p:cNvPr>
          <p:cNvPicPr>
            <a:picLocks noGrp="1" noChangeAspect="1"/>
          </p:cNvPicPr>
          <p:nvPr>
            <p:ph type="pic" sz="quarter" idx="42"/>
          </p:nvPr>
        </p:nvPicPr>
        <p:blipFill rotWithShape="1">
          <a:blip r:embed="rId5" cstate="screen">
            <a:extLst>
              <a:ext uri="{28A0092B-C50C-407E-A947-70E740481C1C}">
                <a14:useLocalDpi xmlns:a14="http://schemas.microsoft.com/office/drawing/2010/main" val="0"/>
              </a:ext>
            </a:extLst>
          </a:blip>
          <a:srcRect/>
          <a:stretch/>
        </p:blipFill>
        <p:spPr>
          <a:xfrm>
            <a:off x="1371600" y="4901184"/>
            <a:ext cx="1106424" cy="1106424"/>
          </a:xfrm>
        </p:spPr>
      </p:pic>
      <p:sp>
        <p:nvSpPr>
          <p:cNvPr id="14" name="Espace réservé du texte 13">
            <a:extLst>
              <a:ext uri="{FF2B5EF4-FFF2-40B4-BE49-F238E27FC236}">
                <a16:creationId xmlns:a16="http://schemas.microsoft.com/office/drawing/2014/main" id="{180CE0EB-9AF8-4582-8833-ADF066F1F699}"/>
              </a:ext>
            </a:extLst>
          </p:cNvPr>
          <p:cNvSpPr>
            <a:spLocks noGrp="1"/>
          </p:cNvSpPr>
          <p:nvPr>
            <p:ph type="body" sz="quarter" idx="40"/>
          </p:nvPr>
        </p:nvSpPr>
        <p:spPr>
          <a:xfrm>
            <a:off x="3813048" y="4905756"/>
            <a:ext cx="3657600" cy="1097280"/>
          </a:xfrm>
        </p:spPr>
        <p:txBody>
          <a:bodyPr rtlCol="0"/>
          <a:lstStyle/>
          <a:p>
            <a:pPr rtl="0"/>
            <a:r>
              <a:rPr lang="fr-FR" dirty="0"/>
              <a:t>Production et agriculture </a:t>
            </a:r>
          </a:p>
        </p:txBody>
      </p:sp>
      <p:sp>
        <p:nvSpPr>
          <p:cNvPr id="15" name="Espace réservé du contenu 14">
            <a:extLst>
              <a:ext uri="{FF2B5EF4-FFF2-40B4-BE49-F238E27FC236}">
                <a16:creationId xmlns:a16="http://schemas.microsoft.com/office/drawing/2014/main" id="{E7443081-2C62-412D-A062-499CDB206E47}"/>
              </a:ext>
            </a:extLst>
          </p:cNvPr>
          <p:cNvSpPr>
            <a:spLocks noGrp="1"/>
          </p:cNvSpPr>
          <p:nvPr>
            <p:ph sz="half" idx="41"/>
          </p:nvPr>
        </p:nvSpPr>
        <p:spPr>
          <a:xfrm>
            <a:off x="7470648" y="4905756"/>
            <a:ext cx="3657600" cy="1097280"/>
          </a:xfrm>
        </p:spPr>
        <p:txBody>
          <a:bodyPr rtlCol="0">
            <a:normAutofit fontScale="92500" lnSpcReduction="10000"/>
          </a:bodyPr>
          <a:lstStyle/>
          <a:p>
            <a:pPr rtl="0"/>
            <a:r>
              <a:rPr lang="fr-FR" dirty="0"/>
              <a:t>Conditions difficiles/ Saisonnier / Salaire souvent peu élevé ou au rendement</a:t>
            </a:r>
          </a:p>
          <a:p>
            <a:pPr rtl="0"/>
            <a:r>
              <a:rPr lang="fr-FR" dirty="0"/>
              <a:t>Beaucoup de travailleurs étrangers</a:t>
            </a:r>
          </a:p>
        </p:txBody>
      </p:sp>
      <p:sp>
        <p:nvSpPr>
          <p:cNvPr id="3" name="Espace réservé de la date 2">
            <a:extLst>
              <a:ext uri="{FF2B5EF4-FFF2-40B4-BE49-F238E27FC236}">
                <a16:creationId xmlns:a16="http://schemas.microsoft.com/office/drawing/2014/main" id="{873B7B03-D1D1-4992-B605-84EC6CA56062}"/>
              </a:ext>
            </a:extLst>
          </p:cNvPr>
          <p:cNvSpPr>
            <a:spLocks noGrp="1"/>
          </p:cNvSpPr>
          <p:nvPr>
            <p:ph type="dt" sz="half" idx="43"/>
          </p:nvPr>
        </p:nvSpPr>
        <p:spPr>
          <a:xfrm>
            <a:off x="838200" y="6356350"/>
            <a:ext cx="2743200" cy="365125"/>
          </a:xfrm>
        </p:spPr>
        <p:txBody>
          <a:bodyPr rtlCol="0"/>
          <a:lstStyle/>
          <a:p>
            <a:pPr rtl="0"/>
            <a:r>
              <a:rPr lang="fr-FR" dirty="0"/>
              <a:t>2022</a:t>
            </a:r>
          </a:p>
        </p:txBody>
      </p:sp>
      <p:sp>
        <p:nvSpPr>
          <p:cNvPr id="4" name="Espace réservé du pied de page 3">
            <a:extLst>
              <a:ext uri="{FF2B5EF4-FFF2-40B4-BE49-F238E27FC236}">
                <a16:creationId xmlns:a16="http://schemas.microsoft.com/office/drawing/2014/main" id="{AD1AE1DB-13CC-42B4-8C75-FA8B6C4C0944}"/>
              </a:ext>
            </a:extLst>
          </p:cNvPr>
          <p:cNvSpPr>
            <a:spLocks noGrp="1"/>
          </p:cNvSpPr>
          <p:nvPr>
            <p:ph type="ftr" sz="quarter" idx="10"/>
          </p:nvPr>
        </p:nvSpPr>
        <p:spPr>
          <a:xfrm>
            <a:off x="4038600" y="6356350"/>
            <a:ext cx="4114800" cy="365125"/>
          </a:xfrm>
        </p:spPr>
        <p:txBody>
          <a:bodyPr rtlCol="0"/>
          <a:lstStyle/>
          <a:p>
            <a:pPr rtl="0"/>
            <a:r>
              <a:rPr lang="fr-FR" dirty="0"/>
              <a:t>12</a:t>
            </a:r>
          </a:p>
        </p:txBody>
      </p:sp>
    </p:spTree>
    <p:extLst>
      <p:ext uri="{BB962C8B-B14F-4D97-AF65-F5344CB8AC3E}">
        <p14:creationId xmlns:p14="http://schemas.microsoft.com/office/powerpoint/2010/main" val="738410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a:extLst>
              <a:ext uri="{FF2B5EF4-FFF2-40B4-BE49-F238E27FC236}">
                <a16:creationId xmlns:a16="http://schemas.microsoft.com/office/drawing/2014/main" id="{9F078FA7-F852-4AB2-8FE5-742ECCDB90E7}"/>
              </a:ext>
            </a:extLst>
          </p:cNvPr>
          <p:cNvPicPr>
            <a:picLocks noGrp="1" noChangeAspect="1"/>
          </p:cNvPicPr>
          <p:nvPr>
            <p:ph type="pic" sz="quarter" idx="13"/>
          </p:nvPr>
        </p:nvPicPr>
        <p:blipFill rotWithShape="1">
          <a:blip r:embed="rId2"/>
          <a:srcRect t="15593" r="-1" b="18623"/>
          <a:stretch/>
        </p:blipFill>
        <p:spPr>
          <a:xfrm>
            <a:off x="458724" y="390524"/>
            <a:ext cx="11274552" cy="4171951"/>
          </a:xfrm>
          <a:noFill/>
        </p:spPr>
      </p:pic>
      <p:sp>
        <p:nvSpPr>
          <p:cNvPr id="5" name="Espace réservé de la date 4">
            <a:extLst>
              <a:ext uri="{FF2B5EF4-FFF2-40B4-BE49-F238E27FC236}">
                <a16:creationId xmlns:a16="http://schemas.microsoft.com/office/drawing/2014/main" id="{DAF32821-CE9B-433E-B1E1-EA0518A751E1}"/>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dirty="0"/>
              <a:t>2022</a:t>
            </a:r>
          </a:p>
        </p:txBody>
      </p:sp>
      <p:sp>
        <p:nvSpPr>
          <p:cNvPr id="7" name="Espace réservé du numéro de diapositive 6">
            <a:extLst>
              <a:ext uri="{FF2B5EF4-FFF2-40B4-BE49-F238E27FC236}">
                <a16:creationId xmlns:a16="http://schemas.microsoft.com/office/drawing/2014/main" id="{3DA1326D-8615-4062-A924-91E4FEA424DD}"/>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14</a:t>
            </a:fld>
            <a:endParaRPr lang="fr-FR" noProof="0" dirty="0"/>
          </a:p>
        </p:txBody>
      </p:sp>
      <p:sp>
        <p:nvSpPr>
          <p:cNvPr id="2" name="Titre 1">
            <a:extLst>
              <a:ext uri="{FF2B5EF4-FFF2-40B4-BE49-F238E27FC236}">
                <a16:creationId xmlns:a16="http://schemas.microsoft.com/office/drawing/2014/main" id="{F9DA06FF-955A-451E-B600-AAA256E6F8AC}"/>
              </a:ext>
            </a:extLst>
          </p:cNvPr>
          <p:cNvSpPr>
            <a:spLocks noGrp="1"/>
          </p:cNvSpPr>
          <p:nvPr>
            <p:ph type="title"/>
          </p:nvPr>
        </p:nvSpPr>
        <p:spPr>
          <a:xfrm>
            <a:off x="719424" y="4689888"/>
            <a:ext cx="9574503" cy="1371600"/>
          </a:xfrm>
        </p:spPr>
        <p:txBody>
          <a:bodyPr anchor="ctr">
            <a:normAutofit/>
          </a:bodyPr>
          <a:lstStyle/>
          <a:p>
            <a:r>
              <a:rPr lang="fr-CA" dirty="0"/>
              <a:t>Entretien ou production horticole ?</a:t>
            </a:r>
          </a:p>
        </p:txBody>
      </p:sp>
    </p:spTree>
    <p:extLst>
      <p:ext uri="{BB962C8B-B14F-4D97-AF65-F5344CB8AC3E}">
        <p14:creationId xmlns:p14="http://schemas.microsoft.com/office/powerpoint/2010/main" val="1028894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fr-FR" kern="1200" dirty="0">
                <a:latin typeface="+mj-lt"/>
                <a:ea typeface="+mj-ea"/>
                <a:cs typeface="+mj-cs"/>
              </a:rPr>
              <a:t>Le secteur de la production ornementale</a:t>
            </a:r>
          </a:p>
        </p:txBody>
      </p:sp>
      <p:sp>
        <p:nvSpPr>
          <p:cNvPr id="7" name="ZoneTexte 6">
            <a:extLst>
              <a:ext uri="{FF2B5EF4-FFF2-40B4-BE49-F238E27FC236}">
                <a16:creationId xmlns:a16="http://schemas.microsoft.com/office/drawing/2014/main" id="{5363CC65-CAF9-4DD8-96F3-75CDFC0A1D49}"/>
              </a:ext>
            </a:extLst>
          </p:cNvPr>
          <p:cNvSpPr txBox="1"/>
          <p:nvPr/>
        </p:nvSpPr>
        <p:spPr>
          <a:xfrm>
            <a:off x="838200" y="1825625"/>
            <a:ext cx="5181600"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fr-FR" sz="2000" b="1" i="0" u="sng" dirty="0">
                <a:solidFill>
                  <a:schemeClr val="tx1">
                    <a:lumMod val="65000"/>
                    <a:lumOff val="35000"/>
                  </a:schemeClr>
                </a:solidFill>
                <a:effectLst/>
              </a:rPr>
              <a:t>Production en horticulture ornementale</a:t>
            </a:r>
          </a:p>
          <a:p>
            <a:pPr indent="-228600">
              <a:lnSpc>
                <a:spcPct val="90000"/>
              </a:lnSpc>
              <a:spcAft>
                <a:spcPts val="600"/>
              </a:spcAft>
              <a:buFont typeface="Arial" panose="020B0604020202020204" pitchFamily="34" charset="0"/>
              <a:buChar char="•"/>
            </a:pPr>
            <a:endParaRPr lang="fr-FR" sz="2000" b="1" i="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fr-FR" sz="2000" b="0" i="0" dirty="0">
                <a:solidFill>
                  <a:schemeClr val="tx1">
                    <a:lumMod val="65000"/>
                    <a:lumOff val="35000"/>
                  </a:schemeClr>
                </a:solidFill>
                <a:effectLst/>
              </a:rPr>
              <a:t>Ce secteur compte plus de 1 000 entreprises. </a:t>
            </a:r>
          </a:p>
          <a:p>
            <a:pPr indent="-228600">
              <a:lnSpc>
                <a:spcPct val="90000"/>
              </a:lnSpc>
              <a:spcAft>
                <a:spcPts val="600"/>
              </a:spcAft>
              <a:buFont typeface="Arial" panose="020B0604020202020204" pitchFamily="34" charset="0"/>
              <a:buChar char="•"/>
            </a:pPr>
            <a:endParaRPr lang="fr-FR" sz="2000" b="0" i="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fr-FR" sz="2000" b="0" i="0" dirty="0">
                <a:solidFill>
                  <a:schemeClr val="tx1">
                    <a:lumMod val="65000"/>
                    <a:lumOff val="35000"/>
                  </a:schemeClr>
                </a:solidFill>
                <a:effectLst/>
              </a:rPr>
              <a:t>La production est répartie de la façon suivante:</a:t>
            </a:r>
          </a:p>
          <a:p>
            <a:pPr indent="-228600">
              <a:lnSpc>
                <a:spcPct val="90000"/>
              </a:lnSpc>
              <a:spcAft>
                <a:spcPts val="600"/>
              </a:spcAft>
              <a:buFont typeface="Arial" panose="020B0604020202020204" pitchFamily="34" charset="0"/>
              <a:buChar char="•"/>
            </a:pPr>
            <a:endParaRPr lang="fr-FR" sz="2000" b="0" i="0" dirty="0">
              <a:solidFill>
                <a:schemeClr val="tx1">
                  <a:lumMod val="65000"/>
                  <a:lumOff val="35000"/>
                </a:schemeClr>
              </a:solidFill>
              <a:effectLst/>
            </a:endParaRPr>
          </a:p>
          <a:p>
            <a:pPr indent="-228600">
              <a:lnSpc>
                <a:spcPct val="90000"/>
              </a:lnSpc>
              <a:spcAft>
                <a:spcPts val="600"/>
              </a:spcAft>
              <a:buFont typeface="Arial" panose="020B0604020202020204" pitchFamily="34" charset="0"/>
              <a:buChar char="•"/>
            </a:pPr>
            <a:r>
              <a:rPr lang="fr-FR" sz="2000" b="0" i="0" dirty="0">
                <a:solidFill>
                  <a:schemeClr val="tx1">
                    <a:lumMod val="65000"/>
                    <a:lumOff val="35000"/>
                  </a:schemeClr>
                </a:solidFill>
                <a:effectLst/>
              </a:rPr>
              <a:t>Production en serre: 669 entreprises, 152 millions $</a:t>
            </a:r>
          </a:p>
          <a:p>
            <a:pPr indent="-228600">
              <a:lnSpc>
                <a:spcPct val="90000"/>
              </a:lnSpc>
              <a:spcAft>
                <a:spcPts val="600"/>
              </a:spcAft>
              <a:buFont typeface="Arial" panose="020B0604020202020204" pitchFamily="34" charset="0"/>
              <a:buChar char="•"/>
            </a:pPr>
            <a:r>
              <a:rPr lang="fr-FR" sz="2000" b="0" i="0" dirty="0">
                <a:solidFill>
                  <a:schemeClr val="tx1">
                    <a:lumMod val="65000"/>
                    <a:lumOff val="35000"/>
                  </a:schemeClr>
                </a:solidFill>
                <a:effectLst/>
              </a:rPr>
              <a:t>Production en pépinière: 509 entreprises, 59 millions $</a:t>
            </a:r>
          </a:p>
          <a:p>
            <a:pPr indent="-228600">
              <a:lnSpc>
                <a:spcPct val="90000"/>
              </a:lnSpc>
              <a:spcAft>
                <a:spcPts val="600"/>
              </a:spcAft>
              <a:buFont typeface="Arial" panose="020B0604020202020204" pitchFamily="34" charset="0"/>
              <a:buChar char="•"/>
            </a:pPr>
            <a:r>
              <a:rPr lang="fr-FR" sz="2000" b="0" i="0" dirty="0">
                <a:solidFill>
                  <a:schemeClr val="tx1">
                    <a:lumMod val="65000"/>
                    <a:lumOff val="35000"/>
                  </a:schemeClr>
                </a:solidFill>
                <a:effectLst/>
              </a:rPr>
              <a:t>Production de gazon: 63 entreprises, 27 millions $</a:t>
            </a:r>
          </a:p>
        </p:txBody>
      </p:sp>
      <p:pic>
        <p:nvPicPr>
          <p:cNvPr id="8" name="Espace réservé pour une image  7" descr="Une image contenant extérieur, personne&#10;&#10;Description générée automatiquement">
            <a:extLst>
              <a:ext uri="{FF2B5EF4-FFF2-40B4-BE49-F238E27FC236}">
                <a16:creationId xmlns:a16="http://schemas.microsoft.com/office/drawing/2014/main" id="{8F40DEEB-D944-49CD-98DC-FBC22453DA60}"/>
              </a:ext>
            </a:extLst>
          </p:cNvPr>
          <p:cNvPicPr>
            <a:picLocks noGrp="1" noChangeAspect="1"/>
          </p:cNvPicPr>
          <p:nvPr>
            <p:ph sz="half" idx="2"/>
          </p:nvPr>
        </p:nvPicPr>
        <p:blipFill rotWithShape="1">
          <a:blip r:embed="rId3"/>
          <a:srcRect l="20514" r="-1" b="-1"/>
          <a:stretch/>
        </p:blipFill>
        <p:spPr>
          <a:xfrm>
            <a:off x="6172200" y="1825625"/>
            <a:ext cx="5181600" cy="4351338"/>
          </a:xfrm>
          <a:noFill/>
        </p:spPr>
      </p:pic>
      <p:sp>
        <p:nvSpPr>
          <p:cNvPr id="29" name="Date Placeholder 4">
            <a:extLst>
              <a:ext uri="{FF2B5EF4-FFF2-40B4-BE49-F238E27FC236}">
                <a16:creationId xmlns:a16="http://schemas.microsoft.com/office/drawing/2014/main" id="{4709DC6F-D584-4247-838D-F9B67EDF6BE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fr-FR" kern="1200" dirty="0">
                <a:latin typeface="+mn-lt"/>
                <a:ea typeface="+mn-ea"/>
                <a:cs typeface="+mn-cs"/>
              </a:rPr>
              <a:t>2022</a:t>
            </a:r>
          </a:p>
        </p:txBody>
      </p:sp>
      <p:sp>
        <p:nvSpPr>
          <p:cNvPr id="33" name="Slide Number Placeholder 6">
            <a:extLst>
              <a:ext uri="{FF2B5EF4-FFF2-40B4-BE49-F238E27FC236}">
                <a16:creationId xmlns:a16="http://schemas.microsoft.com/office/drawing/2014/main" id="{0C911421-D773-4D6D-900E-0A407B4412B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fr-FR" smtClean="0"/>
              <a:pPr>
                <a:spcAft>
                  <a:spcPts val="600"/>
                </a:spcAft>
              </a:pPr>
              <a:t>15</a:t>
            </a:fld>
            <a:endParaRPr lang="fr-FR" dirty="0"/>
          </a:p>
        </p:txBody>
      </p:sp>
    </p:spTree>
    <p:extLst>
      <p:ext uri="{BB962C8B-B14F-4D97-AF65-F5344CB8AC3E}">
        <p14:creationId xmlns:p14="http://schemas.microsoft.com/office/powerpoint/2010/main" val="587206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solidFill>
                  <a:schemeClr val="tx1"/>
                </a:solidFill>
              </a:rPr>
              <a:t>Les services  horticoles</a:t>
            </a:r>
          </a:p>
        </p:txBody>
      </p:sp>
      <p:pic>
        <p:nvPicPr>
          <p:cNvPr id="12" name="Image 11" descr="Une image contenant herbe, arbre, extérieur, golf&#10;&#10;Description générée automatiquement">
            <a:extLst>
              <a:ext uri="{FF2B5EF4-FFF2-40B4-BE49-F238E27FC236}">
                <a16:creationId xmlns:a16="http://schemas.microsoft.com/office/drawing/2014/main" id="{13A36C59-D0EF-4EBE-B047-4696F7D56AE7}"/>
              </a:ext>
            </a:extLst>
          </p:cNvPr>
          <p:cNvPicPr>
            <a:picLocks noChangeAspect="1"/>
          </p:cNvPicPr>
          <p:nvPr/>
        </p:nvPicPr>
        <p:blipFill rotWithShape="1">
          <a:blip r:embed="rId3"/>
          <a:srcRect b="846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ZoneTexte 6">
            <a:extLst>
              <a:ext uri="{FF2B5EF4-FFF2-40B4-BE49-F238E27FC236}">
                <a16:creationId xmlns:a16="http://schemas.microsoft.com/office/drawing/2014/main" id="{5363CC65-CAF9-4DD8-96F3-75CDFC0A1D49}"/>
              </a:ext>
            </a:extLst>
          </p:cNvPr>
          <p:cNvSpPr txBox="1"/>
          <p:nvPr/>
        </p:nvSpPr>
        <p:spPr>
          <a:xfrm>
            <a:off x="3351146" y="4239491"/>
            <a:ext cx="7485413" cy="1642196"/>
          </a:xfrm>
          <a:prstGeom prst="rect">
            <a:avLst/>
          </a:prstGeom>
        </p:spPr>
        <p:txBody>
          <a:bodyPr vert="horz" lIns="91440" tIns="45720" rIns="91440" bIns="45720" rtlCol="0" anchor="ctr">
            <a:noAutofit/>
          </a:bodyPr>
          <a:lstStyle/>
          <a:p>
            <a:pPr indent="-228600">
              <a:lnSpc>
                <a:spcPct val="90000"/>
              </a:lnSpc>
              <a:spcBef>
                <a:spcPts val="1000"/>
              </a:spcBef>
              <a:buFont typeface="Arial" panose="020B0604020202020204" pitchFamily="34" charset="0"/>
              <a:buChar char="•"/>
            </a:pPr>
            <a:r>
              <a:rPr lang="en-US" sz="2400" b="1" i="0" dirty="0">
                <a:effectLst/>
                <a:latin typeface="Aldhabi" panose="020B0604020202020204" pitchFamily="2" charset="-78"/>
                <a:cs typeface="Aldhabi" panose="020B0604020202020204" pitchFamily="2" charset="-78"/>
              </a:rPr>
              <a:t>Ce secteur est celui qui a </a:t>
            </a:r>
            <a:r>
              <a:rPr lang="fr-CA" sz="2400" b="1" i="0" dirty="0">
                <a:effectLst/>
                <a:latin typeface="Aldhabi" panose="020B0604020202020204" pitchFamily="2" charset="-78"/>
                <a:cs typeface="Aldhabi" panose="020B0604020202020204" pitchFamily="2" charset="-78"/>
              </a:rPr>
              <a:t>connu</a:t>
            </a:r>
            <a:r>
              <a:rPr lang="en-US" sz="2400" b="1" i="0" dirty="0">
                <a:effectLst/>
                <a:latin typeface="Aldhabi" panose="020B0604020202020204" pitchFamily="2" charset="-78"/>
                <a:cs typeface="Aldhabi" panose="020B0604020202020204" pitchFamily="2" charset="-78"/>
              </a:rPr>
              <a:t> la plus </a:t>
            </a:r>
            <a:r>
              <a:rPr lang="fr-CA" sz="2400" b="1" i="0" dirty="0">
                <a:effectLst/>
                <a:latin typeface="Aldhabi" panose="020B0604020202020204" pitchFamily="2" charset="-78"/>
                <a:cs typeface="Aldhabi" panose="020B0604020202020204" pitchFamily="2" charset="-78"/>
              </a:rPr>
              <a:t>grande</a:t>
            </a:r>
            <a:r>
              <a:rPr lang="en-US" sz="2400" b="1" i="0" dirty="0">
                <a:effectLst/>
                <a:latin typeface="Aldhabi" panose="020B0604020202020204" pitchFamily="2" charset="-78"/>
                <a:cs typeface="Aldhabi" panose="020B0604020202020204" pitchFamily="2" charset="-78"/>
              </a:rPr>
              <a:t> </a:t>
            </a:r>
            <a:r>
              <a:rPr lang="fr-CA" sz="2400" b="1" i="0" dirty="0">
                <a:effectLst/>
                <a:latin typeface="Aldhabi" panose="020B0604020202020204" pitchFamily="2" charset="-78"/>
                <a:cs typeface="Aldhabi" panose="020B0604020202020204" pitchFamily="2" charset="-78"/>
              </a:rPr>
              <a:t>croissance</a:t>
            </a:r>
            <a:r>
              <a:rPr lang="en-US" sz="2400" b="1" i="0" dirty="0">
                <a:effectLst/>
                <a:latin typeface="Aldhabi" panose="020B0604020202020204" pitchFamily="2" charset="-78"/>
                <a:cs typeface="Aldhabi" panose="020B0604020202020204" pitchFamily="2" charset="-78"/>
              </a:rPr>
              <a:t> </a:t>
            </a:r>
            <a:r>
              <a:rPr lang="fr-CA" sz="2400" b="1" i="0" dirty="0">
                <a:effectLst/>
                <a:latin typeface="Aldhabi" panose="020B0604020202020204" pitchFamily="2" charset="-78"/>
                <a:cs typeface="Aldhabi" panose="020B0604020202020204" pitchFamily="2" charset="-78"/>
              </a:rPr>
              <a:t>ces</a:t>
            </a:r>
            <a:r>
              <a:rPr lang="en-US" sz="2400" b="1" i="0" dirty="0">
                <a:effectLst/>
                <a:latin typeface="Aldhabi" panose="020B0604020202020204" pitchFamily="2" charset="-78"/>
                <a:cs typeface="Aldhabi" panose="020B0604020202020204" pitchFamily="2" charset="-78"/>
              </a:rPr>
              <a:t> </a:t>
            </a:r>
            <a:r>
              <a:rPr lang="fr-CA" sz="2400" b="1" i="0" dirty="0">
                <a:effectLst/>
                <a:latin typeface="Aldhabi" panose="020B0604020202020204" pitchFamily="2" charset="-78"/>
                <a:cs typeface="Aldhabi" panose="020B0604020202020204" pitchFamily="2" charset="-78"/>
              </a:rPr>
              <a:t>dernières</a:t>
            </a:r>
            <a:r>
              <a:rPr lang="en-US" sz="2400" b="1" i="0" dirty="0">
                <a:effectLst/>
                <a:latin typeface="Aldhabi" panose="020B0604020202020204" pitchFamily="2" charset="-78"/>
                <a:cs typeface="Aldhabi" panose="020B0604020202020204" pitchFamily="2" charset="-78"/>
              </a:rPr>
              <a:t> années.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Aménagement paysager : 1 100 entreprises, 375 millions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Architecture du paysage : 80 entreprises, 179 millions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Services d’entretien des espaces verts : 500 entreprises, +100 millions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Arboriculture : 150 entreprises, 35 millions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Professionnel de l’irrigation : près de 200 entreprises, plus de 15 millions $</a:t>
            </a:r>
          </a:p>
          <a:p>
            <a:pPr indent="-228600">
              <a:lnSpc>
                <a:spcPct val="90000"/>
              </a:lnSpc>
              <a:spcBef>
                <a:spcPts val="1000"/>
              </a:spcBef>
              <a:buFont typeface="Arial" panose="020B0604020202020204" pitchFamily="34" charset="0"/>
              <a:buChar char="•"/>
            </a:pPr>
            <a:r>
              <a:rPr lang="en-US" sz="2400" b="0" i="0" dirty="0">
                <a:effectLst/>
                <a:latin typeface="Aldhabi" panose="020B0604020202020204" pitchFamily="2" charset="-78"/>
                <a:cs typeface="Aldhabi" panose="020B0604020202020204" pitchFamily="2" charset="-78"/>
              </a:rPr>
              <a:t>Surintendance de golf : 365 entreprises (chiffre d’affaires non connu)</a:t>
            </a:r>
          </a:p>
        </p:txBody>
      </p:sp>
      <p:sp>
        <p:nvSpPr>
          <p:cNvPr id="29" name="Date Placeholder 4">
            <a:extLst>
              <a:ext uri="{FF2B5EF4-FFF2-40B4-BE49-F238E27FC236}">
                <a16:creationId xmlns:a16="http://schemas.microsoft.com/office/drawing/2014/main" id="{4709DC6F-D584-4247-838D-F9B67EDF6BE3}"/>
              </a:ext>
            </a:extLst>
          </p:cNvPr>
          <p:cNvSpPr>
            <a:spLocks noGrp="1"/>
          </p:cNvSpPr>
          <p:nvPr>
            <p:ph type="dt" sz="half" idx="10"/>
          </p:nvPr>
        </p:nvSpPr>
        <p:spPr>
          <a:xfrm>
            <a:off x="481013" y="6356350"/>
            <a:ext cx="2743200" cy="365125"/>
          </a:xfrm>
        </p:spPr>
        <p:txBody>
          <a:bodyPr vert="horz" lIns="91440" tIns="45720" rIns="91440" bIns="45720" rtlCol="0" anchor="ctr">
            <a:normAutofit/>
          </a:bodyPr>
          <a:lstStyle/>
          <a:p>
            <a:pPr>
              <a:spcAft>
                <a:spcPts val="600"/>
              </a:spcAft>
              <a:defRPr/>
            </a:pPr>
            <a:r>
              <a:rPr lang="en-US" dirty="0">
                <a:solidFill>
                  <a:schemeClr val="tx1">
                    <a:lumMod val="75000"/>
                    <a:lumOff val="25000"/>
                  </a:schemeClr>
                </a:solidFill>
                <a:latin typeface="Calibri" panose="020F0502020204030204"/>
              </a:rPr>
              <a:t>2022</a:t>
            </a:r>
          </a:p>
        </p:txBody>
      </p:sp>
      <p:sp>
        <p:nvSpPr>
          <p:cNvPr id="33" name="Slide Number Placeholder 6">
            <a:extLst>
              <a:ext uri="{FF2B5EF4-FFF2-40B4-BE49-F238E27FC236}">
                <a16:creationId xmlns:a16="http://schemas.microsoft.com/office/drawing/2014/main" id="{0C911421-D773-4D6D-900E-0A407B4412BD}"/>
              </a:ext>
            </a:extLst>
          </p:cNvPr>
          <p:cNvSpPr>
            <a:spLocks noGrp="1"/>
          </p:cNvSpPr>
          <p:nvPr>
            <p:ph type="sldNum" sz="quarter" idx="12"/>
          </p:nvPr>
        </p:nvSpPr>
        <p:spPr>
          <a:xfrm>
            <a:off x="8864600" y="6356350"/>
            <a:ext cx="2743200" cy="365125"/>
          </a:xfrm>
        </p:spPr>
        <p:txBody>
          <a:bodyPr vert="horz" lIns="91440" tIns="45720" rIns="91440" bIns="45720" rtlCol="0" anchor="ctr">
            <a:normAutofit/>
          </a:bodyPr>
          <a:lstStyle/>
          <a:p>
            <a:pPr>
              <a:spcAft>
                <a:spcPts val="600"/>
              </a:spcAft>
              <a:defRPr/>
            </a:pPr>
            <a:fld id="{B5CEABB6-07DC-46E8-9B57-56EC44A396E5}" type="slidenum">
              <a:rPr lang="en-US">
                <a:solidFill>
                  <a:schemeClr val="tx1">
                    <a:lumMod val="75000"/>
                    <a:lumOff val="25000"/>
                  </a:schemeClr>
                </a:solidFill>
                <a:latin typeface="Calibri" panose="020F0502020204030204"/>
              </a:rPr>
              <a:pPr>
                <a:spcAft>
                  <a:spcPts val="600"/>
                </a:spcAft>
                <a:defRPr/>
              </a:pPr>
              <a:t>16</a:t>
            </a:fld>
            <a:endParaRPr lang="en-US" dirty="0">
              <a:solidFill>
                <a:schemeClr val="tx1">
                  <a:lumMod val="75000"/>
                  <a:lumOff val="25000"/>
                </a:schemeClr>
              </a:solidFill>
              <a:latin typeface="Calibri" panose="020F0502020204030204"/>
            </a:endParaRPr>
          </a:p>
        </p:txBody>
      </p:sp>
    </p:spTree>
    <p:extLst>
      <p:ext uri="{BB962C8B-B14F-4D97-AF65-F5344CB8AC3E}">
        <p14:creationId xmlns:p14="http://schemas.microsoft.com/office/powerpoint/2010/main" val="162471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6348334" y="1062164"/>
            <a:ext cx="5005466" cy="1325563"/>
          </a:xfrm>
        </p:spPr>
        <p:txBody>
          <a:bodyPr vert="horz" lIns="91440" tIns="45720" rIns="91440" bIns="45720" rtlCol="0" anchor="ctr">
            <a:normAutofit/>
          </a:bodyPr>
          <a:lstStyle/>
          <a:p>
            <a:r>
              <a:rPr lang="fr-FR" sz="4100" kern="1200" dirty="0">
                <a:latin typeface="+mj-lt"/>
                <a:ea typeface="+mj-ea"/>
                <a:cs typeface="+mj-cs"/>
              </a:rPr>
              <a:t>La main d’œuvre agricole</a:t>
            </a:r>
          </a:p>
        </p:txBody>
      </p:sp>
      <p:sp>
        <p:nvSpPr>
          <p:cNvPr id="7" name="ZoneTexte 6">
            <a:extLst>
              <a:ext uri="{FF2B5EF4-FFF2-40B4-BE49-F238E27FC236}">
                <a16:creationId xmlns:a16="http://schemas.microsoft.com/office/drawing/2014/main" id="{5363CC65-CAF9-4DD8-96F3-75CDFC0A1D49}"/>
              </a:ext>
            </a:extLst>
          </p:cNvPr>
          <p:cNvSpPr txBox="1"/>
          <p:nvPr/>
        </p:nvSpPr>
        <p:spPr>
          <a:xfrm>
            <a:off x="6376988" y="2387727"/>
            <a:ext cx="5218664" cy="3408109"/>
          </a:xfrm>
          <a:prstGeom prst="rect">
            <a:avLst/>
          </a:prstGeom>
        </p:spPr>
        <p:txBody>
          <a:bodyPr vert="horz" lIns="91440" tIns="45720" rIns="91440" bIns="45720" rtlCol="0">
            <a:normAutofit/>
          </a:bodyPr>
          <a:lstStyle/>
          <a:p>
            <a:pPr marL="0" marR="0">
              <a:lnSpc>
                <a:spcPct val="140000"/>
              </a:lnSpc>
              <a:spcAft>
                <a:spcPts val="600"/>
              </a:spcAft>
            </a:pPr>
            <a:r>
              <a:rPr lang="fr-FR" sz="1700" i="1" dirty="0">
                <a:solidFill>
                  <a:schemeClr val="accent4"/>
                </a:solidFill>
                <a:effectLst/>
                <a:latin typeface="+mj-lt"/>
              </a:rPr>
              <a:t>Au chapitre de sa main-d’œuvre, sur les 29 000 fermes répertoriées par Statistique Canada en 2021, près de </a:t>
            </a:r>
            <a:r>
              <a:rPr lang="fr-FR" sz="1700" i="1" dirty="0">
                <a:solidFill>
                  <a:schemeClr val="accent4"/>
                </a:solidFill>
                <a:latin typeface="+mj-lt"/>
              </a:rPr>
              <a:t>66 424</a:t>
            </a:r>
            <a:r>
              <a:rPr lang="fr-FR" sz="1700" i="1" dirty="0">
                <a:solidFill>
                  <a:schemeClr val="accent4"/>
                </a:solidFill>
                <a:effectLst/>
                <a:latin typeface="+mj-lt"/>
              </a:rPr>
              <a:t> personnes travaillent dans le secteur agricole, incluant les exploitants, les salariés à temps plein, saisonniers et les travailleurs étrangers temporaires (TET).</a:t>
            </a:r>
          </a:p>
          <a:p>
            <a:pPr marL="0" marR="0">
              <a:lnSpc>
                <a:spcPct val="140000"/>
              </a:lnSpc>
              <a:spcAft>
                <a:spcPts val="600"/>
              </a:spcAft>
            </a:pPr>
            <a:r>
              <a:rPr lang="fr-FR" sz="1700" i="1" dirty="0">
                <a:solidFill>
                  <a:schemeClr val="accent4"/>
                </a:solidFill>
                <a:effectLst/>
                <a:latin typeface="+mj-lt"/>
              </a:rPr>
              <a:t>Plus de 70 % des entreprises agricoles recrutent entre un et quatre employés	 </a:t>
            </a:r>
            <a:r>
              <a:rPr lang="fr-FR" sz="1700" dirty="0">
                <a:solidFill>
                  <a:schemeClr val="accent4"/>
                </a:solidFill>
                <a:effectLst/>
                <a:latin typeface="+mj-lt"/>
              </a:rPr>
              <a:t>–Statistique Canada</a:t>
            </a:r>
          </a:p>
        </p:txBody>
      </p:sp>
      <p:sp>
        <p:nvSpPr>
          <p:cNvPr id="29" name="Date Placeholder 4">
            <a:extLst>
              <a:ext uri="{FF2B5EF4-FFF2-40B4-BE49-F238E27FC236}">
                <a16:creationId xmlns:a16="http://schemas.microsoft.com/office/drawing/2014/main" id="{4709DC6F-D584-4247-838D-F9B67EDF6BE3}"/>
              </a:ext>
            </a:extLst>
          </p:cNvPr>
          <p:cNvSpPr>
            <a:spLocks noGrp="1"/>
          </p:cNvSpPr>
          <p:nvPr>
            <p:ph type="dt" sz="half" idx="10"/>
          </p:nvPr>
        </p:nvSpPr>
        <p:spPr>
          <a:xfrm>
            <a:off x="838200" y="6356350"/>
            <a:ext cx="2743200" cy="365125"/>
          </a:xfrm>
        </p:spPr>
        <p:txBody>
          <a:bodyPr/>
          <a:lstStyle/>
          <a:p>
            <a:pPr rtl="0">
              <a:spcAft>
                <a:spcPts val="600"/>
              </a:spcAft>
            </a:pPr>
            <a:r>
              <a:rPr lang="fr-FR" noProof="0" dirty="0"/>
              <a:t>2022</a:t>
            </a:r>
          </a:p>
        </p:txBody>
      </p:sp>
      <p:sp>
        <p:nvSpPr>
          <p:cNvPr id="33" name="Slide Number Placeholder 6">
            <a:extLst>
              <a:ext uri="{FF2B5EF4-FFF2-40B4-BE49-F238E27FC236}">
                <a16:creationId xmlns:a16="http://schemas.microsoft.com/office/drawing/2014/main" id="{0C911421-D773-4D6D-900E-0A407B4412BD}"/>
              </a:ext>
            </a:extLst>
          </p:cNvPr>
          <p:cNvSpPr>
            <a:spLocks noGrp="1"/>
          </p:cNvSpPr>
          <p:nvPr>
            <p:ph type="sldNum" sz="quarter" idx="12"/>
          </p:nvPr>
        </p:nvSpPr>
        <p:spPr>
          <a:xfrm>
            <a:off x="8610600" y="6356350"/>
            <a:ext cx="2743200" cy="365125"/>
          </a:xfrm>
        </p:spPr>
        <p:txBody>
          <a:bodyPr/>
          <a:lstStyle/>
          <a:p>
            <a:pPr rtl="0">
              <a:spcAft>
                <a:spcPts val="600"/>
              </a:spcAft>
            </a:pPr>
            <a:fld id="{B5CEABB6-07DC-46E8-9B57-56EC44A396E5}" type="slidenum">
              <a:rPr lang="fr-FR" noProof="0" smtClean="0"/>
              <a:pPr rtl="0">
                <a:spcAft>
                  <a:spcPts val="600"/>
                </a:spcAft>
              </a:pPr>
              <a:t>17</a:t>
            </a:fld>
            <a:endParaRPr lang="fr-FR" noProof="0" dirty="0"/>
          </a:p>
        </p:txBody>
      </p:sp>
      <p:pic>
        <p:nvPicPr>
          <p:cNvPr id="5" name="Espace réservé pour une image  4" descr="Une image contenant herbe, ciel, extérieur, thé&#10;&#10;Description générée automatiquement">
            <a:extLst>
              <a:ext uri="{FF2B5EF4-FFF2-40B4-BE49-F238E27FC236}">
                <a16:creationId xmlns:a16="http://schemas.microsoft.com/office/drawing/2014/main" id="{0C4DBB14-6B2A-4650-B477-147D38100DB1}"/>
              </a:ext>
            </a:extLst>
          </p:cNvPr>
          <p:cNvPicPr>
            <a:picLocks noGrp="1" noChangeAspect="1"/>
          </p:cNvPicPr>
          <p:nvPr>
            <p:ph type="pic" sz="quarter" idx="13"/>
          </p:nvPr>
        </p:nvPicPr>
        <p:blipFill>
          <a:blip r:embed="rId3"/>
          <a:srcRect l="13817" r="13817"/>
          <a:stretch>
            <a:fillRect/>
          </a:stretch>
        </p:blipFill>
        <p:spPr/>
      </p:pic>
    </p:spTree>
    <p:extLst>
      <p:ext uri="{BB962C8B-B14F-4D97-AF65-F5344CB8AC3E}">
        <p14:creationId xmlns:p14="http://schemas.microsoft.com/office/powerpoint/2010/main" val="2363300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ciel, extérieur, herbe, légume&#10;&#10;Description générée automatiquement">
            <a:extLst>
              <a:ext uri="{FF2B5EF4-FFF2-40B4-BE49-F238E27FC236}">
                <a16:creationId xmlns:a16="http://schemas.microsoft.com/office/drawing/2014/main" id="{A0D2E4FD-478A-4802-AD6F-F2D6599DB904}"/>
              </a:ext>
            </a:extLst>
          </p:cNvPr>
          <p:cNvPicPr>
            <a:picLocks noChangeAspect="1"/>
          </p:cNvPicPr>
          <p:nvPr/>
        </p:nvPicPr>
        <p:blipFill rotWithShape="1">
          <a:blip r:embed="rId2"/>
          <a:srcRect t="6674" r="-1" b="37682"/>
          <a:stretch/>
        </p:blipFill>
        <p:spPr>
          <a:xfrm>
            <a:off x="458724" y="390524"/>
            <a:ext cx="10895076" cy="4031533"/>
          </a:xfrm>
          <a:prstGeom prst="rect">
            <a:avLst/>
          </a:prstGeom>
          <a:noFill/>
        </p:spPr>
      </p:pic>
      <p:sp>
        <p:nvSpPr>
          <p:cNvPr id="4" name="Espace réservé de la date 3">
            <a:extLst>
              <a:ext uri="{FF2B5EF4-FFF2-40B4-BE49-F238E27FC236}">
                <a16:creationId xmlns:a16="http://schemas.microsoft.com/office/drawing/2014/main" id="{08165B85-7656-43FF-B8E1-D22EBB3A9AE8}"/>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dirty="0"/>
              <a:t>20XX</a:t>
            </a:r>
          </a:p>
        </p:txBody>
      </p:sp>
      <p:sp>
        <p:nvSpPr>
          <p:cNvPr id="5" name="Espace réservé du pied de page 4">
            <a:extLst>
              <a:ext uri="{FF2B5EF4-FFF2-40B4-BE49-F238E27FC236}">
                <a16:creationId xmlns:a16="http://schemas.microsoft.com/office/drawing/2014/main" id="{6399C3EE-A72D-479C-B68C-E7C931FE8B19}"/>
              </a:ext>
            </a:extLst>
          </p:cNvPr>
          <p:cNvSpPr>
            <a:spLocks noGrp="1"/>
          </p:cNvSpPr>
          <p:nvPr>
            <p:ph type="ftr" sz="quarter" idx="11"/>
          </p:nvPr>
        </p:nvSpPr>
        <p:spPr>
          <a:xfrm>
            <a:off x="4038600" y="6356350"/>
            <a:ext cx="4114800" cy="365125"/>
          </a:xfrm>
        </p:spPr>
        <p:txBody>
          <a:bodyPr anchor="ctr">
            <a:normAutofit/>
          </a:bodyPr>
          <a:lstStyle/>
          <a:p>
            <a:pPr rtl="0">
              <a:spcAft>
                <a:spcPts val="600"/>
              </a:spcAft>
            </a:pPr>
            <a:r>
              <a:rPr lang="fr-FR" noProof="0" dirty="0"/>
              <a:t>12</a:t>
            </a:r>
          </a:p>
        </p:txBody>
      </p:sp>
      <p:sp>
        <p:nvSpPr>
          <p:cNvPr id="6" name="Espace réservé du numéro de diapositive 5">
            <a:extLst>
              <a:ext uri="{FF2B5EF4-FFF2-40B4-BE49-F238E27FC236}">
                <a16:creationId xmlns:a16="http://schemas.microsoft.com/office/drawing/2014/main" id="{8BB3A476-9DB0-4E8D-B757-788CFF8A68D4}"/>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18</a:t>
            </a:fld>
            <a:endParaRPr lang="fr-FR" noProof="0" dirty="0"/>
          </a:p>
        </p:txBody>
      </p:sp>
      <p:sp>
        <p:nvSpPr>
          <p:cNvPr id="13" name="Title 5">
            <a:extLst>
              <a:ext uri="{FF2B5EF4-FFF2-40B4-BE49-F238E27FC236}">
                <a16:creationId xmlns:a16="http://schemas.microsoft.com/office/drawing/2014/main" id="{81C2D421-EB04-48D2-AEA2-95BAB42B7F1E}"/>
              </a:ext>
            </a:extLst>
          </p:cNvPr>
          <p:cNvSpPr>
            <a:spLocks noGrp="1"/>
          </p:cNvSpPr>
          <p:nvPr>
            <p:ph type="title"/>
          </p:nvPr>
        </p:nvSpPr>
        <p:spPr>
          <a:xfrm>
            <a:off x="0" y="4712845"/>
            <a:ext cx="5029200" cy="1371600"/>
          </a:xfrm>
        </p:spPr>
        <p:txBody>
          <a:bodyPr/>
          <a:lstStyle/>
          <a:p>
            <a:r>
              <a:rPr lang="fr-CA" dirty="0"/>
              <a:t>Travailleurs</a:t>
            </a:r>
            <a:r>
              <a:rPr lang="en-US" dirty="0"/>
              <a:t> </a:t>
            </a:r>
            <a:r>
              <a:rPr lang="fr-CA" dirty="0"/>
              <a:t>d’ailleurs</a:t>
            </a:r>
            <a:r>
              <a:rPr lang="en-US" dirty="0"/>
              <a:t> </a:t>
            </a:r>
          </a:p>
        </p:txBody>
      </p:sp>
      <p:sp>
        <p:nvSpPr>
          <p:cNvPr id="2" name="Espace réservé du contenu 1">
            <a:extLst>
              <a:ext uri="{FF2B5EF4-FFF2-40B4-BE49-F238E27FC236}">
                <a16:creationId xmlns:a16="http://schemas.microsoft.com/office/drawing/2014/main" id="{8A9362BF-D42E-456B-920E-8F866C1DF9CB}"/>
              </a:ext>
            </a:extLst>
          </p:cNvPr>
          <p:cNvSpPr>
            <a:spLocks noGrp="1"/>
          </p:cNvSpPr>
          <p:nvPr>
            <p:ph type="body" sz="quarter" idx="14"/>
          </p:nvPr>
        </p:nvSpPr>
        <p:spPr>
          <a:xfrm>
            <a:off x="4497325" y="4403176"/>
            <a:ext cx="6856475" cy="1953174"/>
          </a:xfrm>
        </p:spPr>
        <p:txBody>
          <a:bodyPr anchor="ctr">
            <a:noAutofit/>
          </a:bodyPr>
          <a:lstStyle/>
          <a:p>
            <a:pPr algn="just"/>
            <a:r>
              <a:rPr lang="fr-CA" sz="2000" i="1" dirty="0">
                <a:effectLst/>
              </a:rPr>
              <a:t>La production horticole nécessite surtout des postes de manœuvres et de préposés aux récoltes. La disponibilité et l’engagement des travailleurs à l’égard de travaux exigeants, en particulier sur le plan physique, constituent un réel défi pour pourvoir à ces postes saisonniers et occasionnels, d’où la présence accrue de TET avec les années. 		–</a:t>
            </a:r>
            <a:r>
              <a:rPr lang="fr-CA" sz="2000" dirty="0">
                <a:effectLst/>
              </a:rPr>
              <a:t>Statistique Canada</a:t>
            </a:r>
            <a:endParaRPr lang="fr-CA" sz="2000" dirty="0"/>
          </a:p>
        </p:txBody>
      </p:sp>
    </p:spTree>
    <p:extLst>
      <p:ext uri="{BB962C8B-B14F-4D97-AF65-F5344CB8AC3E}">
        <p14:creationId xmlns:p14="http://schemas.microsoft.com/office/powerpoint/2010/main" val="4222198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D661CFE-8236-47D8-81F7-80294984788D}"/>
              </a:ext>
            </a:extLst>
          </p:cNvPr>
          <p:cNvSpPr>
            <a:spLocks noGrp="1"/>
          </p:cNvSpPr>
          <p:nvPr>
            <p:ph type="title"/>
          </p:nvPr>
        </p:nvSpPr>
        <p:spPr>
          <a:xfrm>
            <a:off x="6348334" y="1062164"/>
            <a:ext cx="5005466" cy="1325563"/>
          </a:xfrm>
        </p:spPr>
        <p:txBody>
          <a:bodyPr anchor="ctr">
            <a:normAutofit/>
          </a:bodyPr>
          <a:lstStyle/>
          <a:p>
            <a:r>
              <a:rPr lang="fr-CA" dirty="0"/>
              <a:t>Postes de gestion et spécialisés</a:t>
            </a:r>
          </a:p>
        </p:txBody>
      </p:sp>
      <p:pic>
        <p:nvPicPr>
          <p:cNvPr id="8" name="Image 7" descr="Une image contenant arbre, extérieur, personne, plante&#10;&#10;Description générée automatiquement">
            <a:extLst>
              <a:ext uri="{FF2B5EF4-FFF2-40B4-BE49-F238E27FC236}">
                <a16:creationId xmlns:a16="http://schemas.microsoft.com/office/drawing/2014/main" id="{8E1D2D10-1AD7-46FF-8E17-AC1868042597}"/>
              </a:ext>
            </a:extLst>
          </p:cNvPr>
          <p:cNvPicPr>
            <a:picLocks noChangeAspect="1"/>
          </p:cNvPicPr>
          <p:nvPr/>
        </p:nvPicPr>
        <p:blipFill rotWithShape="1">
          <a:blip r:embed="rId2"/>
          <a:srcRect l="11272" r="21019"/>
          <a:stretch/>
        </p:blipFill>
        <p:spPr>
          <a:xfrm>
            <a:off x="861935" y="1143000"/>
            <a:ext cx="4953000" cy="4572000"/>
          </a:xfrm>
          <a:prstGeom prst="rect">
            <a:avLst/>
          </a:prstGeom>
          <a:noFill/>
        </p:spPr>
      </p:pic>
      <p:sp>
        <p:nvSpPr>
          <p:cNvPr id="2" name="Espace réservé du contenu 1">
            <a:extLst>
              <a:ext uri="{FF2B5EF4-FFF2-40B4-BE49-F238E27FC236}">
                <a16:creationId xmlns:a16="http://schemas.microsoft.com/office/drawing/2014/main" id="{874FCEAC-CBFF-4BCB-A868-9EA8E20BE3F7}"/>
              </a:ext>
            </a:extLst>
          </p:cNvPr>
          <p:cNvSpPr>
            <a:spLocks noGrp="1"/>
          </p:cNvSpPr>
          <p:nvPr>
            <p:ph type="body" sz="quarter" idx="14"/>
          </p:nvPr>
        </p:nvSpPr>
        <p:spPr>
          <a:xfrm>
            <a:off x="6376988" y="2555875"/>
            <a:ext cx="4953000" cy="3159125"/>
          </a:xfrm>
        </p:spPr>
        <p:txBody>
          <a:bodyPr>
            <a:normAutofit/>
          </a:bodyPr>
          <a:lstStyle/>
          <a:p>
            <a:pPr>
              <a:spcAft>
                <a:spcPts val="600"/>
              </a:spcAft>
            </a:pPr>
            <a:r>
              <a:rPr lang="fr-CA" i="1" dirty="0">
                <a:effectLst/>
              </a:rPr>
              <a:t>Le défi pour les prochaines années est de pouvoir compter sur de la main-d’œuvre non apparentée, stable et de qualité, en particulier pour combler des postes de gestion et d’ouvriers spécialisés.</a:t>
            </a:r>
            <a:r>
              <a:rPr lang="fr-CA" i="1" dirty="0"/>
              <a:t>	-</a:t>
            </a:r>
            <a:r>
              <a:rPr lang="fr-CA" dirty="0"/>
              <a:t>Statistique Canada</a:t>
            </a:r>
          </a:p>
        </p:txBody>
      </p:sp>
      <p:sp>
        <p:nvSpPr>
          <p:cNvPr id="4" name="Espace réservé de la date 3">
            <a:extLst>
              <a:ext uri="{FF2B5EF4-FFF2-40B4-BE49-F238E27FC236}">
                <a16:creationId xmlns:a16="http://schemas.microsoft.com/office/drawing/2014/main" id="{88A69668-B635-467A-8DA0-34B5F5A05672}"/>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dirty="0"/>
              <a:t>20XX</a:t>
            </a:r>
          </a:p>
        </p:txBody>
      </p:sp>
      <p:sp>
        <p:nvSpPr>
          <p:cNvPr id="6" name="Espace réservé du numéro de diapositive 5">
            <a:extLst>
              <a:ext uri="{FF2B5EF4-FFF2-40B4-BE49-F238E27FC236}">
                <a16:creationId xmlns:a16="http://schemas.microsoft.com/office/drawing/2014/main" id="{88A3C434-2DD0-4C60-87D8-3C86600C6AAF}"/>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a:pPr rtl="0">
                <a:spcAft>
                  <a:spcPts val="600"/>
                </a:spcAft>
              </a:pPr>
              <a:t>19</a:t>
            </a:fld>
            <a:endParaRPr lang="fr-FR" noProof="0" dirty="0"/>
          </a:p>
        </p:txBody>
      </p:sp>
    </p:spTree>
    <p:extLst>
      <p:ext uri="{BB962C8B-B14F-4D97-AF65-F5344CB8AC3E}">
        <p14:creationId xmlns:p14="http://schemas.microsoft.com/office/powerpoint/2010/main" val="1757510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9F29B-F233-48AF-8261-F33A4E079E3E}"/>
              </a:ext>
            </a:extLst>
          </p:cNvPr>
          <p:cNvSpPr>
            <a:spLocks noGrp="1"/>
          </p:cNvSpPr>
          <p:nvPr>
            <p:ph type="title"/>
          </p:nvPr>
        </p:nvSpPr>
        <p:spPr>
          <a:xfrm>
            <a:off x="3581400" y="365125"/>
            <a:ext cx="7287768" cy="1325563"/>
          </a:xfrm>
        </p:spPr>
        <p:txBody>
          <a:bodyPr rtlCol="0"/>
          <a:lstStyle/>
          <a:p>
            <a:pPr rtl="0"/>
            <a:r>
              <a:rPr lang="fr-FR" dirty="0"/>
              <a:t>Les plantes nos amies ! </a:t>
            </a:r>
          </a:p>
        </p:txBody>
      </p:sp>
      <p:pic>
        <p:nvPicPr>
          <p:cNvPr id="10" name="Espace réservé d’image 9" descr="photo de trois plantes succulentes dans des pots blancs&#10;">
            <a:extLst>
              <a:ext uri="{FF2B5EF4-FFF2-40B4-BE49-F238E27FC236}">
                <a16:creationId xmlns:a16="http://schemas.microsoft.com/office/drawing/2014/main" id="{950F1AD8-D083-461E-A758-E3AA785CE79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1524000" y="1941230"/>
            <a:ext cx="9144000" cy="2286000"/>
          </a:xfrm>
        </p:spPr>
      </p:pic>
      <p:sp>
        <p:nvSpPr>
          <p:cNvPr id="3" name="Sous-titre 2">
            <a:extLst>
              <a:ext uri="{FF2B5EF4-FFF2-40B4-BE49-F238E27FC236}">
                <a16:creationId xmlns:a16="http://schemas.microsoft.com/office/drawing/2014/main" id="{35E3EA69-4E0E-41BD-8095-A124225A2647}"/>
              </a:ext>
            </a:extLst>
          </p:cNvPr>
          <p:cNvSpPr>
            <a:spLocks noGrp="1"/>
          </p:cNvSpPr>
          <p:nvPr>
            <p:ph type="body" sz="quarter" idx="14"/>
          </p:nvPr>
        </p:nvSpPr>
        <p:spPr>
          <a:xfrm>
            <a:off x="3458817" y="4407408"/>
            <a:ext cx="7413399" cy="1859828"/>
          </a:xfrm>
        </p:spPr>
        <p:txBody>
          <a:bodyPr rtlCol="0">
            <a:normAutofit/>
          </a:bodyPr>
          <a:lstStyle/>
          <a:p>
            <a:pPr rtl="0"/>
            <a:r>
              <a:rPr lang="fr-FR" sz="1800" dirty="0"/>
              <a:t>Il existe des centaines de métiers liés au monde végétal.  Les grands domaines sont : la biologie, la botanique, l’écologie, l’agronomie , l’agriculture, l’horticulture, la foresterie, l’architecture  du paysage, le design végétal, la fleuristerie, les médecines à base de plantes, la cuisine et la nutrition. </a:t>
            </a:r>
          </a:p>
        </p:txBody>
      </p:sp>
      <p:sp>
        <p:nvSpPr>
          <p:cNvPr id="11" name="Espace réservé de la date 10">
            <a:extLst>
              <a:ext uri="{FF2B5EF4-FFF2-40B4-BE49-F238E27FC236}">
                <a16:creationId xmlns:a16="http://schemas.microsoft.com/office/drawing/2014/main" id="{AD240522-762B-4A1C-BAE4-2E57FC01F7BF}"/>
              </a:ext>
            </a:extLst>
          </p:cNvPr>
          <p:cNvSpPr>
            <a:spLocks noGrp="1"/>
          </p:cNvSpPr>
          <p:nvPr>
            <p:ph type="dt" sz="half" idx="10"/>
          </p:nvPr>
        </p:nvSpPr>
        <p:spPr>
          <a:xfrm>
            <a:off x="838200" y="6356350"/>
            <a:ext cx="2743200" cy="365125"/>
          </a:xfrm>
        </p:spPr>
        <p:txBody>
          <a:bodyPr rtlCol="0"/>
          <a:lstStyle/>
          <a:p>
            <a:pPr rtl="0"/>
            <a:r>
              <a:rPr lang="fr-FR" dirty="0"/>
              <a:t>2022</a:t>
            </a:r>
          </a:p>
        </p:txBody>
      </p:sp>
      <p:sp>
        <p:nvSpPr>
          <p:cNvPr id="5" name="Espace réservé du pied de page 4">
            <a:extLst>
              <a:ext uri="{FF2B5EF4-FFF2-40B4-BE49-F238E27FC236}">
                <a16:creationId xmlns:a16="http://schemas.microsoft.com/office/drawing/2014/main" id="{AF29EA23-F34E-486A-B8B2-0C3019266975}"/>
              </a:ext>
            </a:extLst>
          </p:cNvPr>
          <p:cNvSpPr>
            <a:spLocks noGrp="1"/>
          </p:cNvSpPr>
          <p:nvPr>
            <p:ph type="ftr" sz="quarter" idx="11"/>
          </p:nvPr>
        </p:nvSpPr>
        <p:spPr>
          <a:xfrm>
            <a:off x="4038600" y="6356350"/>
            <a:ext cx="4114800" cy="365125"/>
          </a:xfrm>
        </p:spPr>
        <p:txBody>
          <a:bodyPr rtlCol="0"/>
          <a:lstStyle/>
          <a:p>
            <a:pPr rtl="0"/>
            <a:r>
              <a:rPr lang="fr-FR" dirty="0"/>
              <a:t>2</a:t>
            </a:r>
          </a:p>
        </p:txBody>
      </p:sp>
      <p:sp>
        <p:nvSpPr>
          <p:cNvPr id="4" name="Espace réservé du numéro de diapositive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fr-FR" smtClean="0"/>
              <a:pPr/>
              <a:t>2</a:t>
            </a:fld>
            <a:endParaRPr lang="fr-FR" dirty="0"/>
          </a:p>
        </p:txBody>
      </p:sp>
    </p:spTree>
    <p:extLst>
      <p:ext uri="{BB962C8B-B14F-4D97-AF65-F5344CB8AC3E}">
        <p14:creationId xmlns:p14="http://schemas.microsoft.com/office/powerpoint/2010/main" val="146339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AD2AE59-5630-4D5C-83A9-4CDEF4D7DCFB}"/>
              </a:ext>
            </a:extLst>
          </p:cNvPr>
          <p:cNvSpPr>
            <a:spLocks noGrp="1"/>
          </p:cNvSpPr>
          <p:nvPr>
            <p:ph type="title"/>
          </p:nvPr>
        </p:nvSpPr>
        <p:spPr>
          <a:xfrm>
            <a:off x="1162072" y="365125"/>
            <a:ext cx="10193315" cy="1325563"/>
          </a:xfrm>
        </p:spPr>
        <p:txBody>
          <a:bodyPr rtlCol="0"/>
          <a:lstStyle/>
          <a:p>
            <a:pPr rtl="0"/>
            <a:r>
              <a:rPr lang="fr-FR" dirty="0"/>
              <a:t>Ce que ça prend !</a:t>
            </a:r>
          </a:p>
        </p:txBody>
      </p:sp>
      <p:sp>
        <p:nvSpPr>
          <p:cNvPr id="5" name="Espace réservé du texte 4">
            <a:extLst>
              <a:ext uri="{FF2B5EF4-FFF2-40B4-BE49-F238E27FC236}">
                <a16:creationId xmlns:a16="http://schemas.microsoft.com/office/drawing/2014/main" id="{F8657664-A458-4DDD-ACC2-1D87FCD6FCA9}"/>
              </a:ext>
            </a:extLst>
          </p:cNvPr>
          <p:cNvSpPr>
            <a:spLocks noGrp="1"/>
          </p:cNvSpPr>
          <p:nvPr>
            <p:ph type="body" idx="1"/>
          </p:nvPr>
        </p:nvSpPr>
        <p:spPr>
          <a:xfrm>
            <a:off x="1162073" y="1853548"/>
            <a:ext cx="4572000" cy="640080"/>
          </a:xfrm>
        </p:spPr>
        <p:txBody>
          <a:bodyPr rtlCol="0"/>
          <a:lstStyle/>
          <a:p>
            <a:pPr rtl="0"/>
            <a:r>
              <a:rPr lang="fr-FR" dirty="0"/>
              <a:t>Qualité requise</a:t>
            </a:r>
          </a:p>
        </p:txBody>
      </p:sp>
      <p:sp>
        <p:nvSpPr>
          <p:cNvPr id="6" name="Espace réservé du contenu 5">
            <a:extLst>
              <a:ext uri="{FF2B5EF4-FFF2-40B4-BE49-F238E27FC236}">
                <a16:creationId xmlns:a16="http://schemas.microsoft.com/office/drawing/2014/main" id="{5A6B31B0-7B84-475D-961F-09C0191F91A2}"/>
              </a:ext>
            </a:extLst>
          </p:cNvPr>
          <p:cNvSpPr>
            <a:spLocks noGrp="1"/>
          </p:cNvSpPr>
          <p:nvPr>
            <p:ph sz="half" idx="2"/>
          </p:nvPr>
        </p:nvSpPr>
        <p:spPr>
          <a:xfrm>
            <a:off x="1162073" y="2505075"/>
            <a:ext cx="4572000" cy="3200400"/>
          </a:xfrm>
        </p:spPr>
        <p:txBody>
          <a:bodyPr vert="horz" lIns="91440" tIns="45720" rIns="91440" bIns="45720" rtlCol="0" anchor="t">
            <a:normAutofit/>
          </a:bodyPr>
          <a:lstStyle/>
          <a:p>
            <a:pPr rtl="0"/>
            <a:r>
              <a:rPr lang="fr-FR" noProof="1"/>
              <a:t>Aimer travailler dehors à toutes les météos (ou en serre en condition chaude et humide)</a:t>
            </a:r>
          </a:p>
          <a:p>
            <a:pPr rtl="0"/>
            <a:r>
              <a:rPr lang="fr-FR" noProof="1"/>
              <a:t>Endurance et forme physique pour faire de longues journées</a:t>
            </a:r>
          </a:p>
          <a:p>
            <a:pPr rtl="0"/>
            <a:r>
              <a:rPr lang="fr-FR" noProof="1"/>
              <a:t>Capacité de rester concentré et faire un travail minutieux et répétitif</a:t>
            </a:r>
          </a:p>
          <a:p>
            <a:pPr rtl="0"/>
            <a:endParaRPr lang="fr-FR" noProof="1"/>
          </a:p>
          <a:p>
            <a:pPr rtl="0"/>
            <a:endParaRPr lang="fr-FR" noProof="1"/>
          </a:p>
        </p:txBody>
      </p:sp>
      <p:sp>
        <p:nvSpPr>
          <p:cNvPr id="7" name="Espace réservé du texte 6">
            <a:extLst>
              <a:ext uri="{FF2B5EF4-FFF2-40B4-BE49-F238E27FC236}">
                <a16:creationId xmlns:a16="http://schemas.microsoft.com/office/drawing/2014/main" id="{578017FE-712E-4E95-B483-B700F1AA4B2A}"/>
              </a:ext>
            </a:extLst>
          </p:cNvPr>
          <p:cNvSpPr>
            <a:spLocks noGrp="1"/>
          </p:cNvSpPr>
          <p:nvPr>
            <p:ph type="body" sz="quarter" idx="3"/>
          </p:nvPr>
        </p:nvSpPr>
        <p:spPr>
          <a:xfrm>
            <a:off x="6494485" y="1853548"/>
            <a:ext cx="4572000" cy="640080"/>
          </a:xfrm>
        </p:spPr>
        <p:txBody>
          <a:bodyPr rtlCol="0"/>
          <a:lstStyle/>
          <a:p>
            <a:pPr rtl="0"/>
            <a:r>
              <a:rPr lang="fr-FR" dirty="0"/>
              <a:t>Particularités</a:t>
            </a:r>
          </a:p>
        </p:txBody>
      </p:sp>
      <p:sp>
        <p:nvSpPr>
          <p:cNvPr id="15" name="Espace réservé du contenu 14">
            <a:extLst>
              <a:ext uri="{FF2B5EF4-FFF2-40B4-BE49-F238E27FC236}">
                <a16:creationId xmlns:a16="http://schemas.microsoft.com/office/drawing/2014/main" id="{6EDB25FB-2007-49B3-B10C-DDDE76E45F72}"/>
              </a:ext>
            </a:extLst>
          </p:cNvPr>
          <p:cNvSpPr>
            <a:spLocks noGrp="1"/>
          </p:cNvSpPr>
          <p:nvPr>
            <p:ph sz="quarter" idx="4"/>
          </p:nvPr>
        </p:nvSpPr>
        <p:spPr>
          <a:xfrm>
            <a:off x="6494485" y="2505075"/>
            <a:ext cx="4572000" cy="3200400"/>
          </a:xfrm>
        </p:spPr>
        <p:txBody>
          <a:bodyPr rtlCol="0"/>
          <a:lstStyle/>
          <a:p>
            <a:pPr rtl="0"/>
            <a:r>
              <a:rPr lang="fr-FR" dirty="0"/>
              <a:t>Travail souvent saisonnier </a:t>
            </a:r>
          </a:p>
          <a:p>
            <a:pPr rtl="0"/>
            <a:r>
              <a:rPr lang="fr-FR" dirty="0"/>
              <a:t>Doit aimer les plantes</a:t>
            </a:r>
          </a:p>
          <a:p>
            <a:pPr rtl="0"/>
            <a:r>
              <a:rPr lang="fr-FR" dirty="0"/>
              <a:t>Nécessite des savoir-faire</a:t>
            </a:r>
          </a:p>
          <a:p>
            <a:pPr rtl="0"/>
            <a:endParaRPr lang="fr-FR" dirty="0"/>
          </a:p>
          <a:p>
            <a:pPr rtl="0"/>
            <a:endParaRPr lang="fr-FR" dirty="0"/>
          </a:p>
          <a:p>
            <a:pPr rtl="0"/>
            <a:endParaRPr lang="fr-FR" dirty="0"/>
          </a:p>
        </p:txBody>
      </p:sp>
      <p:pic>
        <p:nvPicPr>
          <p:cNvPr id="24" name="Espace réservé d’image 23" descr="photo de différentes succulentes">
            <a:extLst>
              <a:ext uri="{FF2B5EF4-FFF2-40B4-BE49-F238E27FC236}">
                <a16:creationId xmlns:a16="http://schemas.microsoft.com/office/drawing/2014/main" id="{147E9A8B-CB18-4B11-85BF-ECE4A7B2F04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524" y="5996608"/>
            <a:ext cx="12188952" cy="914400"/>
          </a:xfrm>
        </p:spPr>
      </p:pic>
      <p:sp>
        <p:nvSpPr>
          <p:cNvPr id="48" name="Espace réservé de la date 47">
            <a:extLst>
              <a:ext uri="{FF2B5EF4-FFF2-40B4-BE49-F238E27FC236}">
                <a16:creationId xmlns:a16="http://schemas.microsoft.com/office/drawing/2014/main" id="{72260A6F-9731-47E2-94BA-7030273BACB0}"/>
              </a:ext>
            </a:extLst>
          </p:cNvPr>
          <p:cNvSpPr>
            <a:spLocks noGrp="1"/>
          </p:cNvSpPr>
          <p:nvPr>
            <p:ph type="dt" sz="half" idx="10"/>
          </p:nvPr>
        </p:nvSpPr>
        <p:spPr>
          <a:xfrm>
            <a:off x="838200" y="6356350"/>
            <a:ext cx="2743200" cy="365125"/>
          </a:xfrm>
        </p:spPr>
        <p:txBody>
          <a:bodyPr rtlCol="0"/>
          <a:lstStyle/>
          <a:p>
            <a:pPr rtl="0"/>
            <a:r>
              <a:rPr lang="fr-FR" dirty="0"/>
              <a:t>2022</a:t>
            </a:r>
          </a:p>
        </p:txBody>
      </p:sp>
      <p:sp>
        <p:nvSpPr>
          <p:cNvPr id="50" name="Espace réservé du numéro de diapositive 49">
            <a:extLst>
              <a:ext uri="{FF2B5EF4-FFF2-40B4-BE49-F238E27FC236}">
                <a16:creationId xmlns:a16="http://schemas.microsoft.com/office/drawing/2014/main" id="{E7A3E10B-48DC-43B8-A29D-5258A6BC272F}"/>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20</a:t>
            </a:fld>
            <a:endParaRPr lang="fr-FR" dirty="0"/>
          </a:p>
        </p:txBody>
      </p:sp>
    </p:spTree>
    <p:extLst>
      <p:ext uri="{BB962C8B-B14F-4D97-AF65-F5344CB8AC3E}">
        <p14:creationId xmlns:p14="http://schemas.microsoft.com/office/powerpoint/2010/main" val="415169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605AF1-623C-4E09-AB5D-8DD0571489F6}"/>
              </a:ext>
            </a:extLst>
          </p:cNvPr>
          <p:cNvSpPr>
            <a:spLocks noGrp="1"/>
          </p:cNvSpPr>
          <p:nvPr>
            <p:ph type="title"/>
          </p:nvPr>
        </p:nvSpPr>
        <p:spPr>
          <a:xfrm>
            <a:off x="838200" y="365125"/>
            <a:ext cx="10515600" cy="1059924"/>
          </a:xfrm>
        </p:spPr>
        <p:txBody>
          <a:bodyPr rtlCol="0"/>
          <a:lstStyle/>
          <a:p>
            <a:pPr rtl="0"/>
            <a:r>
              <a:rPr lang="fr-FR" dirty="0"/>
              <a:t>Ça commence quand ?</a:t>
            </a:r>
          </a:p>
        </p:txBody>
      </p:sp>
      <p:sp>
        <p:nvSpPr>
          <p:cNvPr id="3" name="Espace réservé du contenu 2">
            <a:extLst>
              <a:ext uri="{FF2B5EF4-FFF2-40B4-BE49-F238E27FC236}">
                <a16:creationId xmlns:a16="http://schemas.microsoft.com/office/drawing/2014/main" id="{9B1DDDEF-20C4-4F65-BAC9-0A763DF7E02B}"/>
              </a:ext>
            </a:extLst>
          </p:cNvPr>
          <p:cNvSpPr>
            <a:spLocks noGrp="1"/>
          </p:cNvSpPr>
          <p:nvPr>
            <p:ph type="body" sz="quarter" idx="13"/>
          </p:nvPr>
        </p:nvSpPr>
        <p:spPr>
          <a:xfrm>
            <a:off x="1097280" y="2458260"/>
            <a:ext cx="3200400" cy="731520"/>
          </a:xfrm>
          <a:solidFill>
            <a:schemeClr val="accent2">
              <a:alpha val="50000"/>
            </a:schemeClr>
          </a:solidFill>
          <a:ln>
            <a:solidFill>
              <a:schemeClr val="accent2"/>
            </a:solidFill>
          </a:ln>
        </p:spPr>
        <p:txBody>
          <a:bodyPr vert="horz" lIns="91440" tIns="45720" rIns="91440" bIns="45720" rtlCol="0" anchor="ctr" anchorCtr="1">
            <a:normAutofit/>
          </a:bodyPr>
          <a:lstStyle/>
          <a:p>
            <a:pPr rtl="0"/>
            <a:r>
              <a:rPr lang="fr-FR" dirty="0"/>
              <a:t>Fév-Mars</a:t>
            </a:r>
          </a:p>
        </p:txBody>
      </p:sp>
      <p:sp>
        <p:nvSpPr>
          <p:cNvPr id="12" name="Espace réservé du texte 11">
            <a:extLst>
              <a:ext uri="{FF2B5EF4-FFF2-40B4-BE49-F238E27FC236}">
                <a16:creationId xmlns:a16="http://schemas.microsoft.com/office/drawing/2014/main" id="{EDF55437-A2E9-41B0-8902-7FB8BCD86363}"/>
              </a:ext>
            </a:extLst>
          </p:cNvPr>
          <p:cNvSpPr>
            <a:spLocks noGrp="1"/>
          </p:cNvSpPr>
          <p:nvPr>
            <p:ph type="body" sz="quarter" idx="15"/>
          </p:nvPr>
        </p:nvSpPr>
        <p:spPr>
          <a:xfrm>
            <a:off x="1095593" y="3191256"/>
            <a:ext cx="3200400" cy="2465883"/>
          </a:xfrm>
          <a:noFill/>
          <a:ln>
            <a:solidFill>
              <a:schemeClr val="accent2"/>
            </a:solidFill>
          </a:ln>
        </p:spPr>
        <p:txBody>
          <a:bodyPr lIns="182880" tIns="182880" rIns="182880" rtlCol="0" anchor="t" anchorCtr="0">
            <a:normAutofit/>
          </a:bodyPr>
          <a:lstStyle/>
          <a:p>
            <a:pPr rtl="0"/>
            <a:r>
              <a:rPr lang="fr-FR" dirty="0"/>
              <a:t>Commencent la plupart des emplois saisonniers en serre et pépinière</a:t>
            </a:r>
          </a:p>
        </p:txBody>
      </p:sp>
      <p:sp>
        <p:nvSpPr>
          <p:cNvPr id="21" name="Espace réservé du texte 20">
            <a:extLst>
              <a:ext uri="{FF2B5EF4-FFF2-40B4-BE49-F238E27FC236}">
                <a16:creationId xmlns:a16="http://schemas.microsoft.com/office/drawing/2014/main" id="{9F96FB0A-2A02-4DFB-8C70-412D8DF11C0B}"/>
              </a:ext>
            </a:extLst>
          </p:cNvPr>
          <p:cNvSpPr>
            <a:spLocks noGrp="1"/>
          </p:cNvSpPr>
          <p:nvPr>
            <p:ph type="body" sz="quarter" idx="24"/>
          </p:nvPr>
        </p:nvSpPr>
        <p:spPr>
          <a:xfrm>
            <a:off x="4625274" y="2458260"/>
            <a:ext cx="3200400" cy="731520"/>
          </a:xfrm>
          <a:solidFill>
            <a:schemeClr val="accent2">
              <a:alpha val="50000"/>
            </a:schemeClr>
          </a:solidFill>
          <a:ln>
            <a:solidFill>
              <a:schemeClr val="accent2"/>
            </a:solidFill>
          </a:ln>
        </p:spPr>
        <p:txBody>
          <a:bodyPr rtlCol="0"/>
          <a:lstStyle/>
          <a:p>
            <a:pPr rtl="0"/>
            <a:r>
              <a:rPr lang="fr-FR" dirty="0"/>
              <a:t>Avril-Mai</a:t>
            </a:r>
          </a:p>
        </p:txBody>
      </p:sp>
      <p:sp>
        <p:nvSpPr>
          <p:cNvPr id="22" name="Espace réservé du texte 21">
            <a:extLst>
              <a:ext uri="{FF2B5EF4-FFF2-40B4-BE49-F238E27FC236}">
                <a16:creationId xmlns:a16="http://schemas.microsoft.com/office/drawing/2014/main" id="{CB78CA3E-425A-49FC-8D99-4000609FEDB9}"/>
              </a:ext>
            </a:extLst>
          </p:cNvPr>
          <p:cNvSpPr>
            <a:spLocks noGrp="1"/>
          </p:cNvSpPr>
          <p:nvPr>
            <p:ph type="body" sz="quarter" idx="25"/>
          </p:nvPr>
        </p:nvSpPr>
        <p:spPr>
          <a:xfrm>
            <a:off x="4626864" y="3191256"/>
            <a:ext cx="3200400" cy="2465883"/>
          </a:xfrm>
          <a:noFill/>
          <a:ln>
            <a:solidFill>
              <a:schemeClr val="accent2"/>
            </a:solidFill>
          </a:ln>
        </p:spPr>
        <p:txBody>
          <a:bodyPr rtlCol="0" anchor="t" anchorCtr="1">
            <a:normAutofit/>
          </a:bodyPr>
          <a:lstStyle/>
          <a:p>
            <a:pPr rtl="0"/>
            <a:r>
              <a:rPr lang="fr-FR" dirty="0"/>
              <a:t>Commencent la plupart des emplois horticoles extérieurs saisonniers</a:t>
            </a:r>
          </a:p>
        </p:txBody>
      </p:sp>
      <p:sp>
        <p:nvSpPr>
          <p:cNvPr id="23" name="Espace réservé du texte 22">
            <a:extLst>
              <a:ext uri="{FF2B5EF4-FFF2-40B4-BE49-F238E27FC236}">
                <a16:creationId xmlns:a16="http://schemas.microsoft.com/office/drawing/2014/main" id="{75D2ED3F-4593-4DAA-83A4-953C35F622C9}"/>
              </a:ext>
            </a:extLst>
          </p:cNvPr>
          <p:cNvSpPr>
            <a:spLocks noGrp="1"/>
          </p:cNvSpPr>
          <p:nvPr>
            <p:ph type="body" sz="quarter" idx="26"/>
          </p:nvPr>
        </p:nvSpPr>
        <p:spPr>
          <a:xfrm>
            <a:off x="8153269" y="2458260"/>
            <a:ext cx="3200400" cy="731520"/>
          </a:xfrm>
          <a:solidFill>
            <a:schemeClr val="accent2">
              <a:alpha val="50000"/>
            </a:schemeClr>
          </a:solidFill>
          <a:ln>
            <a:solidFill>
              <a:schemeClr val="accent2"/>
            </a:solidFill>
          </a:ln>
        </p:spPr>
        <p:txBody>
          <a:bodyPr rtlCol="0"/>
          <a:lstStyle/>
          <a:p>
            <a:pPr rtl="0"/>
            <a:r>
              <a:rPr lang="fr-FR" dirty="0"/>
              <a:t>Mai-Juin</a:t>
            </a:r>
          </a:p>
        </p:txBody>
      </p:sp>
      <p:sp>
        <p:nvSpPr>
          <p:cNvPr id="24" name="Espace réservé du texte 23">
            <a:extLst>
              <a:ext uri="{FF2B5EF4-FFF2-40B4-BE49-F238E27FC236}">
                <a16:creationId xmlns:a16="http://schemas.microsoft.com/office/drawing/2014/main" id="{0A0B0A1D-F3E2-4CA5-BB2D-285AB09BB4B3}"/>
              </a:ext>
            </a:extLst>
          </p:cNvPr>
          <p:cNvSpPr>
            <a:spLocks noGrp="1"/>
          </p:cNvSpPr>
          <p:nvPr>
            <p:ph type="body" sz="quarter" idx="27"/>
          </p:nvPr>
        </p:nvSpPr>
        <p:spPr>
          <a:xfrm>
            <a:off x="8156448" y="3191256"/>
            <a:ext cx="3200400" cy="2465883"/>
          </a:xfrm>
          <a:noFill/>
          <a:ln>
            <a:solidFill>
              <a:schemeClr val="accent2"/>
            </a:solidFill>
          </a:ln>
        </p:spPr>
        <p:txBody>
          <a:bodyPr rtlCol="0" anchor="t" anchorCtr="1"/>
          <a:lstStyle/>
          <a:p>
            <a:pPr rtl="0"/>
            <a:r>
              <a:rPr lang="fr-FR" dirty="0"/>
              <a:t>Commencent les récoltes extérieures</a:t>
            </a:r>
          </a:p>
          <a:p>
            <a:pPr rtl="0"/>
            <a:endParaRPr lang="fr-FR" dirty="0"/>
          </a:p>
        </p:txBody>
      </p:sp>
      <p:sp>
        <p:nvSpPr>
          <p:cNvPr id="98" name="Espace réservé de la date 97">
            <a:extLst>
              <a:ext uri="{FF2B5EF4-FFF2-40B4-BE49-F238E27FC236}">
                <a16:creationId xmlns:a16="http://schemas.microsoft.com/office/drawing/2014/main" id="{13DFDE46-4275-492C-825A-C6E412B28241}"/>
              </a:ext>
            </a:extLst>
          </p:cNvPr>
          <p:cNvSpPr>
            <a:spLocks noGrp="1"/>
          </p:cNvSpPr>
          <p:nvPr>
            <p:ph type="dt" sz="half" idx="20"/>
          </p:nvPr>
        </p:nvSpPr>
        <p:spPr>
          <a:xfrm>
            <a:off x="838200" y="6356350"/>
            <a:ext cx="2743200" cy="365125"/>
          </a:xfrm>
        </p:spPr>
        <p:txBody>
          <a:bodyPr rtlCol="0"/>
          <a:lstStyle/>
          <a:p>
            <a:pPr rtl="0"/>
            <a:r>
              <a:rPr lang="fr-FR" dirty="0"/>
              <a:t>2022</a:t>
            </a:r>
          </a:p>
        </p:txBody>
      </p:sp>
      <p:sp>
        <p:nvSpPr>
          <p:cNvPr id="100" name="Espace réservé du numéro de diapositive 99">
            <a:extLst>
              <a:ext uri="{FF2B5EF4-FFF2-40B4-BE49-F238E27FC236}">
                <a16:creationId xmlns:a16="http://schemas.microsoft.com/office/drawing/2014/main" id="{D7EF088D-A6D8-4DA5-AD4D-5221E33569A0}"/>
              </a:ext>
            </a:extLst>
          </p:cNvPr>
          <p:cNvSpPr>
            <a:spLocks noGrp="1"/>
          </p:cNvSpPr>
          <p:nvPr>
            <p:ph type="sldNum" sz="quarter" idx="22"/>
          </p:nvPr>
        </p:nvSpPr>
        <p:spPr>
          <a:xfrm>
            <a:off x="8610600" y="6356350"/>
            <a:ext cx="2743200" cy="365125"/>
          </a:xfrm>
        </p:spPr>
        <p:txBody>
          <a:bodyPr rtlCol="0"/>
          <a:lstStyle/>
          <a:p>
            <a:pPr rtl="0"/>
            <a:fld id="{B5CEABB6-07DC-46E8-9B57-56EC44A396E5}" type="slidenum">
              <a:rPr lang="fr-FR" smtClean="0"/>
              <a:pPr rtl="0"/>
              <a:t>21</a:t>
            </a:fld>
            <a:endParaRPr lang="fr-FR" dirty="0"/>
          </a:p>
        </p:txBody>
      </p:sp>
    </p:spTree>
    <p:extLst>
      <p:ext uri="{BB962C8B-B14F-4D97-AF65-F5344CB8AC3E}">
        <p14:creationId xmlns:p14="http://schemas.microsoft.com/office/powerpoint/2010/main" val="311807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Vidéo 22">
            <a:extLst>
              <a:ext uri="{FF2B5EF4-FFF2-40B4-BE49-F238E27FC236}">
                <a16:creationId xmlns:a16="http://schemas.microsoft.com/office/drawing/2014/main" id="{93E6732D-9411-4939-B763-84BC4F34B08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4434" b="9969"/>
          <a:stretch/>
        </p:blipFill>
        <p:spPr>
          <a:xfrm>
            <a:off x="458724" y="390524"/>
            <a:ext cx="11274552" cy="4171951"/>
          </a:xfrm>
          <a:prstGeom prst="rect">
            <a:avLst/>
          </a:prstGeom>
          <a:noFill/>
        </p:spPr>
      </p:pic>
      <p:sp>
        <p:nvSpPr>
          <p:cNvPr id="7" name="Espace réservé de la date 6">
            <a:extLst>
              <a:ext uri="{FF2B5EF4-FFF2-40B4-BE49-F238E27FC236}">
                <a16:creationId xmlns:a16="http://schemas.microsoft.com/office/drawing/2014/main" id="{F77E2C42-2042-418E-9662-C5F50D84B52C}"/>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fr-FR" dirty="0"/>
              <a:t>2022</a:t>
            </a:r>
          </a:p>
        </p:txBody>
      </p:sp>
      <p:sp>
        <p:nvSpPr>
          <p:cNvPr id="9" name="Espace réservé du numéro de diapositive 8">
            <a:extLst>
              <a:ext uri="{FF2B5EF4-FFF2-40B4-BE49-F238E27FC236}">
                <a16:creationId xmlns:a16="http://schemas.microsoft.com/office/drawing/2014/main" id="{A31EA141-3C56-48C9-B1FB-183C363CC09E}"/>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B5CEABB6-07DC-46E8-9B57-56EC44A396E5}" type="slidenum">
              <a:rPr lang="fr-FR" smtClean="0"/>
              <a:pPr rtl="0">
                <a:spcAft>
                  <a:spcPts val="600"/>
                </a:spcAft>
              </a:pPr>
              <a:t>22</a:t>
            </a:fld>
            <a:endParaRPr lang="fr-FR" dirty="0"/>
          </a:p>
        </p:txBody>
      </p:sp>
      <p:sp>
        <p:nvSpPr>
          <p:cNvPr id="2" name="Titre 1">
            <a:extLst>
              <a:ext uri="{FF2B5EF4-FFF2-40B4-BE49-F238E27FC236}">
                <a16:creationId xmlns:a16="http://schemas.microsoft.com/office/drawing/2014/main" id="{38FFA191-5CCC-43CB-BD83-4F80ED362608}"/>
              </a:ext>
            </a:extLst>
          </p:cNvPr>
          <p:cNvSpPr>
            <a:spLocks noGrp="1"/>
          </p:cNvSpPr>
          <p:nvPr>
            <p:ph type="title"/>
          </p:nvPr>
        </p:nvSpPr>
        <p:spPr>
          <a:xfrm>
            <a:off x="719425" y="4689888"/>
            <a:ext cx="5029200" cy="1371600"/>
          </a:xfrm>
        </p:spPr>
        <p:txBody>
          <a:bodyPr rtlCol="0" anchor="ctr">
            <a:normAutofit/>
          </a:bodyPr>
          <a:lstStyle/>
          <a:p>
            <a:pPr rtl="0"/>
            <a:r>
              <a:rPr lang="fr-FR" dirty="0"/>
              <a:t>Le plus beau métier du monde !</a:t>
            </a:r>
          </a:p>
        </p:txBody>
      </p:sp>
      <p:sp>
        <p:nvSpPr>
          <p:cNvPr id="3" name="Espace réservé du contenu 2">
            <a:extLst>
              <a:ext uri="{FF2B5EF4-FFF2-40B4-BE49-F238E27FC236}">
                <a16:creationId xmlns:a16="http://schemas.microsoft.com/office/drawing/2014/main" id="{E14BBEAF-B516-45F4-9EF6-A9F65111580F}"/>
              </a:ext>
            </a:extLst>
          </p:cNvPr>
          <p:cNvSpPr>
            <a:spLocks noGrp="1"/>
          </p:cNvSpPr>
          <p:nvPr>
            <p:ph type="body" sz="quarter" idx="14"/>
          </p:nvPr>
        </p:nvSpPr>
        <p:spPr>
          <a:xfrm>
            <a:off x="6460759" y="4687863"/>
            <a:ext cx="5029200" cy="1463040"/>
          </a:xfrm>
        </p:spPr>
        <p:txBody>
          <a:bodyPr vert="horz" lIns="91440" tIns="45720" rIns="91440" bIns="45720" rtlCol="0" anchor="ctr">
            <a:normAutofit/>
          </a:bodyPr>
          <a:lstStyle/>
          <a:p>
            <a:pPr rtl="0">
              <a:spcAft>
                <a:spcPts val="600"/>
              </a:spcAft>
            </a:pPr>
            <a:r>
              <a:rPr lang="fr-FR" dirty="0"/>
              <a:t>Travailler en agriculture et en horticulture est vraiment une chance incroyable selon moi.  On bouge, on est dehors et on participe à la beauté et l’alimentation de notre entourage !  Il suffit de trouver la branche du domaine qui nous ressemble et dans laquelle on pourra s’épanouir.</a:t>
            </a:r>
          </a:p>
        </p:txBody>
      </p:sp>
    </p:spTree>
    <p:extLst>
      <p:ext uri="{BB962C8B-B14F-4D97-AF65-F5344CB8AC3E}">
        <p14:creationId xmlns:p14="http://schemas.microsoft.com/office/powerpoint/2010/main" val="92017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100000">
                <p:cTn id="12" repeatCount="indefinite" fill="hold" display="0">
                  <p:stCondLst>
                    <p:cond delay="indefinite"/>
                  </p:stCondLst>
                </p:cTn>
                <p:tgtEl>
                  <p:spTgt spid="2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CAEE93-8585-46D4-A7EC-F184E317CB2E}"/>
              </a:ext>
            </a:extLst>
          </p:cNvPr>
          <p:cNvSpPr>
            <a:spLocks noGrp="1"/>
          </p:cNvSpPr>
          <p:nvPr>
            <p:ph type="title"/>
          </p:nvPr>
        </p:nvSpPr>
        <p:spPr>
          <a:xfrm>
            <a:off x="719425" y="4689888"/>
            <a:ext cx="5029200" cy="1371600"/>
          </a:xfrm>
        </p:spPr>
        <p:txBody>
          <a:bodyPr rtlCol="0"/>
          <a:lstStyle/>
          <a:p>
            <a:pPr rtl="0"/>
            <a:r>
              <a:rPr lang="fr-FR" dirty="0"/>
              <a:t>Merci</a:t>
            </a:r>
          </a:p>
        </p:txBody>
      </p:sp>
      <p:pic>
        <p:nvPicPr>
          <p:cNvPr id="30" name="Espace réservé d’image 29" descr="photo d’une personne portant une chemise rayée et tenant une petite tasse contenant une plante&#10;">
            <a:extLst>
              <a:ext uri="{FF2B5EF4-FFF2-40B4-BE49-F238E27FC236}">
                <a16:creationId xmlns:a16="http://schemas.microsoft.com/office/drawing/2014/main" id="{0A59A12A-37A4-421F-9DA9-D4E61AB738B4}"/>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68" r="68"/>
          <a:stretch/>
        </p:blipFill>
        <p:spPr>
          <a:xfrm>
            <a:off x="458724" y="390524"/>
            <a:ext cx="5637276" cy="4114800"/>
          </a:xfrm>
        </p:spPr>
      </p:pic>
      <p:pic>
        <p:nvPicPr>
          <p:cNvPr id="6" name="Espace réservé d’image 5" descr="photo d’un homme mettant en place une pancarte annonçant l’ouverture prochaine dans la vitrine du magasin">
            <a:extLst>
              <a:ext uri="{FF2B5EF4-FFF2-40B4-BE49-F238E27FC236}">
                <a16:creationId xmlns:a16="http://schemas.microsoft.com/office/drawing/2014/main" id="{691AD6B7-0ED8-43AE-BD4D-3006299F9EF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l="68" r="68"/>
          <a:stretch/>
        </p:blipFill>
        <p:spPr>
          <a:xfrm>
            <a:off x="6096000" y="390524"/>
            <a:ext cx="5637276" cy="4114800"/>
          </a:xfrm>
        </p:spPr>
      </p:pic>
      <p:sp>
        <p:nvSpPr>
          <p:cNvPr id="11" name="Espace réservé de la date 10">
            <a:extLst>
              <a:ext uri="{FF2B5EF4-FFF2-40B4-BE49-F238E27FC236}">
                <a16:creationId xmlns:a16="http://schemas.microsoft.com/office/drawing/2014/main" id="{FDC804E2-80CF-4E0D-9B64-83E149C45049}"/>
              </a:ext>
            </a:extLst>
          </p:cNvPr>
          <p:cNvSpPr>
            <a:spLocks noGrp="1"/>
          </p:cNvSpPr>
          <p:nvPr>
            <p:ph type="dt" sz="half" idx="10"/>
          </p:nvPr>
        </p:nvSpPr>
        <p:spPr>
          <a:xfrm>
            <a:off x="838200" y="6356350"/>
            <a:ext cx="2743200" cy="365125"/>
          </a:xfrm>
        </p:spPr>
        <p:txBody>
          <a:bodyPr rtlCol="0"/>
          <a:lstStyle/>
          <a:p>
            <a:pPr rtl="0"/>
            <a:r>
              <a:rPr lang="fr-FR" dirty="0"/>
              <a:t>2022</a:t>
            </a:r>
          </a:p>
        </p:txBody>
      </p:sp>
      <p:sp>
        <p:nvSpPr>
          <p:cNvPr id="13" name="Espace réservé du numéro de diapositive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23</a:t>
            </a:fld>
            <a:endParaRPr lang="fr-FR" dirty="0"/>
          </a:p>
        </p:txBody>
      </p:sp>
    </p:spTree>
    <p:extLst>
      <p:ext uri="{BB962C8B-B14F-4D97-AF65-F5344CB8AC3E}">
        <p14:creationId xmlns:p14="http://schemas.microsoft.com/office/powerpoint/2010/main" val="2436493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843670" cy="1325563"/>
          </a:xfrm>
        </p:spPr>
        <p:txBody>
          <a:bodyPr rtlCol="0">
            <a:normAutofit/>
          </a:bodyPr>
          <a:lstStyle/>
          <a:p>
            <a:pPr rtl="0"/>
            <a:br>
              <a:rPr lang="fr-FR" sz="4000" dirty="0"/>
            </a:br>
            <a:r>
              <a:rPr lang="fr-FR" sz="4000" dirty="0"/>
              <a:t>Production horticole</a:t>
            </a:r>
          </a:p>
        </p:txBody>
      </p:sp>
      <p:sp>
        <p:nvSpPr>
          <p:cNvPr id="3" name="Espace réservé du contenu 2">
            <a:extLst>
              <a:ext uri="{FF2B5EF4-FFF2-40B4-BE49-F238E27FC236}">
                <a16:creationId xmlns:a16="http://schemas.microsoft.com/office/drawing/2014/main" id="{D4A2EB3F-4D60-451F-8F45-7D6654D2FCD9}"/>
              </a:ext>
            </a:extLst>
          </p:cNvPr>
          <p:cNvSpPr>
            <a:spLocks noGrp="1"/>
          </p:cNvSpPr>
          <p:nvPr>
            <p:ph type="body" sz="quarter" idx="3"/>
          </p:nvPr>
        </p:nvSpPr>
        <p:spPr>
          <a:xfrm>
            <a:off x="6855350" y="2043450"/>
            <a:ext cx="3931920" cy="338328"/>
          </a:xfrm>
        </p:spPr>
        <p:txBody>
          <a:bodyPr vert="horz" lIns="91440" tIns="45720" rIns="91440" bIns="45720" rtlCol="0" anchor="t">
            <a:noAutofit/>
          </a:bodyPr>
          <a:lstStyle/>
          <a:p>
            <a:pPr rtl="0"/>
            <a:r>
              <a:rPr lang="fr-FR" dirty="0"/>
              <a:t>Agriculture - champs - </a:t>
            </a:r>
          </a:p>
        </p:txBody>
      </p:sp>
      <p:sp>
        <p:nvSpPr>
          <p:cNvPr id="7" name="Espace réservé du texte 6">
            <a:extLst>
              <a:ext uri="{FF2B5EF4-FFF2-40B4-BE49-F238E27FC236}">
                <a16:creationId xmlns:a16="http://schemas.microsoft.com/office/drawing/2014/main" id="{BB1D29FD-175B-4836-A202-052373FB432C}"/>
              </a:ext>
            </a:extLst>
          </p:cNvPr>
          <p:cNvSpPr>
            <a:spLocks noGrp="1"/>
          </p:cNvSpPr>
          <p:nvPr>
            <p:ph type="body" sz="quarter" idx="15"/>
          </p:nvPr>
        </p:nvSpPr>
        <p:spPr>
          <a:xfrm>
            <a:off x="6855350" y="2499092"/>
            <a:ext cx="4572000" cy="1325563"/>
          </a:xfrm>
        </p:spPr>
        <p:txBody>
          <a:bodyPr rtlCol="0"/>
          <a:lstStyle/>
          <a:p>
            <a:pPr algn="just" rtl="0"/>
            <a:r>
              <a:rPr lang="fr-CA" b="0" i="0" dirty="0">
                <a:solidFill>
                  <a:srgbClr val="666666"/>
                </a:solidFill>
                <a:effectLst/>
                <a:latin typeface="Roboto" panose="02000000000000000000" pitchFamily="2" charset="0"/>
              </a:rPr>
              <a:t>Ensemble des savoir-faire et activités ayant pour objet la culture des sols </a:t>
            </a:r>
            <a:r>
              <a:rPr lang="fr-CA" dirty="0">
                <a:solidFill>
                  <a:srgbClr val="666666"/>
                </a:solidFill>
                <a:latin typeface="Roboto" panose="02000000000000000000" pitchFamily="2" charset="0"/>
              </a:rPr>
              <a:t>et </a:t>
            </a:r>
            <a:r>
              <a:rPr lang="fr-CA" b="0" i="0" dirty="0">
                <a:solidFill>
                  <a:srgbClr val="666666"/>
                </a:solidFill>
                <a:effectLst/>
                <a:latin typeface="Roboto" panose="02000000000000000000" pitchFamily="2" charset="0"/>
              </a:rPr>
              <a:t>qui ont pour but de produire des aliments et d'autres ressources utiles à leurs sociétés. Vient du latin </a:t>
            </a:r>
            <a:r>
              <a:rPr lang="fr-CA" b="0" i="1" dirty="0">
                <a:solidFill>
                  <a:srgbClr val="666666"/>
                </a:solidFill>
                <a:effectLst/>
                <a:latin typeface="Roboto" panose="02000000000000000000" pitchFamily="2" charset="0"/>
              </a:rPr>
              <a:t>agricultura, </a:t>
            </a:r>
            <a:r>
              <a:rPr lang="fr-CA" b="0" i="0" dirty="0">
                <a:solidFill>
                  <a:srgbClr val="666666"/>
                </a:solidFill>
                <a:effectLst/>
                <a:latin typeface="Roboto" panose="02000000000000000000" pitchFamily="2" charset="0"/>
              </a:rPr>
              <a:t>composé à partir de </a:t>
            </a:r>
            <a:r>
              <a:rPr lang="fr-CA" b="0" i="1" dirty="0">
                <a:solidFill>
                  <a:srgbClr val="666666"/>
                </a:solidFill>
                <a:effectLst/>
                <a:latin typeface="Roboto" panose="02000000000000000000" pitchFamily="2" charset="0"/>
              </a:rPr>
              <a:t>ager</a:t>
            </a:r>
            <a:r>
              <a:rPr lang="fr-CA" b="0" i="0" dirty="0">
                <a:solidFill>
                  <a:srgbClr val="666666"/>
                </a:solidFill>
                <a:effectLst/>
                <a:latin typeface="Roboto" panose="02000000000000000000" pitchFamily="2" charset="0"/>
              </a:rPr>
              <a:t> (champ) et de </a:t>
            </a:r>
            <a:r>
              <a:rPr lang="fr-CA" b="0" i="1" dirty="0">
                <a:solidFill>
                  <a:srgbClr val="666666"/>
                </a:solidFill>
                <a:effectLst/>
                <a:latin typeface="Roboto" panose="02000000000000000000" pitchFamily="2" charset="0"/>
              </a:rPr>
              <a:t>cultura</a:t>
            </a:r>
            <a:r>
              <a:rPr lang="fr-CA" b="0" i="0" dirty="0">
                <a:solidFill>
                  <a:srgbClr val="666666"/>
                </a:solidFill>
                <a:effectLst/>
                <a:latin typeface="Roboto" panose="02000000000000000000" pitchFamily="2" charset="0"/>
              </a:rPr>
              <a:t> (culture)</a:t>
            </a:r>
            <a:endParaRPr lang="fr-FR" dirty="0"/>
          </a:p>
        </p:txBody>
      </p:sp>
      <p:sp>
        <p:nvSpPr>
          <p:cNvPr id="6" name="Espace réservé du texte 5">
            <a:extLst>
              <a:ext uri="{FF2B5EF4-FFF2-40B4-BE49-F238E27FC236}">
                <a16:creationId xmlns:a16="http://schemas.microsoft.com/office/drawing/2014/main" id="{A8475560-1314-4F6F-B967-DD1987F8FD0D}"/>
              </a:ext>
            </a:extLst>
          </p:cNvPr>
          <p:cNvSpPr>
            <a:spLocks noGrp="1"/>
          </p:cNvSpPr>
          <p:nvPr>
            <p:ph type="body" sz="quarter" idx="17"/>
          </p:nvPr>
        </p:nvSpPr>
        <p:spPr>
          <a:xfrm>
            <a:off x="6855350" y="4193607"/>
            <a:ext cx="3931920" cy="338328"/>
          </a:xfrm>
        </p:spPr>
        <p:txBody>
          <a:bodyPr rtlCol="0">
            <a:noAutofit/>
          </a:bodyPr>
          <a:lstStyle/>
          <a:p>
            <a:pPr rtl="0"/>
            <a:r>
              <a:rPr lang="fr-FR" dirty="0"/>
              <a:t>Horticulture - jardins</a:t>
            </a:r>
          </a:p>
        </p:txBody>
      </p:sp>
      <p:sp>
        <p:nvSpPr>
          <p:cNvPr id="11" name="Espace réservé du texte 10">
            <a:extLst>
              <a:ext uri="{FF2B5EF4-FFF2-40B4-BE49-F238E27FC236}">
                <a16:creationId xmlns:a16="http://schemas.microsoft.com/office/drawing/2014/main" id="{5EBD5053-EA58-46CE-BE67-4A2A342417F6}"/>
              </a:ext>
            </a:extLst>
          </p:cNvPr>
          <p:cNvSpPr>
            <a:spLocks noGrp="1"/>
          </p:cNvSpPr>
          <p:nvPr>
            <p:ph type="body" sz="quarter" idx="19"/>
          </p:nvPr>
        </p:nvSpPr>
        <p:spPr>
          <a:xfrm>
            <a:off x="6855350" y="4649249"/>
            <a:ext cx="4572000" cy="1589787"/>
          </a:xfrm>
        </p:spPr>
        <p:txBody>
          <a:bodyPr rtlCol="0"/>
          <a:lstStyle/>
          <a:p>
            <a:pPr algn="just" rtl="0"/>
            <a:r>
              <a:rPr lang="fr-CA" b="0" i="0" dirty="0">
                <a:solidFill>
                  <a:srgbClr val="666666"/>
                </a:solidFill>
                <a:effectLst/>
                <a:latin typeface="Roboto" panose="02000000000000000000" pitchFamily="2" charset="0"/>
              </a:rPr>
              <a:t>L'horticulture est l'art de cultiver les jardins, de pratiquer la culture des légumes, des fruits, des fleurs, des arbres ou des arbustes fruitiers et d'ornement. Le terme se compose du latin </a:t>
            </a:r>
            <a:r>
              <a:rPr lang="fr-CA" b="0" i="1" dirty="0">
                <a:solidFill>
                  <a:srgbClr val="666666"/>
                </a:solidFill>
                <a:effectLst/>
                <a:latin typeface="Roboto" panose="02000000000000000000" pitchFamily="2" charset="0"/>
              </a:rPr>
              <a:t>hortus</a:t>
            </a:r>
            <a:r>
              <a:rPr lang="fr-CA" b="0" i="0" dirty="0">
                <a:solidFill>
                  <a:srgbClr val="666666"/>
                </a:solidFill>
                <a:effectLst/>
                <a:latin typeface="Roboto" panose="02000000000000000000" pitchFamily="2" charset="0"/>
              </a:rPr>
              <a:t> « jardin » et du mot culture.</a:t>
            </a:r>
            <a:endParaRPr lang="fr-FR" dirty="0"/>
          </a:p>
        </p:txBody>
      </p:sp>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dirty="0"/>
              <a:t>20XX</a:t>
            </a:r>
          </a:p>
        </p:txBody>
      </p:sp>
      <p:sp>
        <p:nvSpPr>
          <p:cNvPr id="35" name="Espace réservé du pied de page 34">
            <a:extLst>
              <a:ext uri="{FF2B5EF4-FFF2-40B4-BE49-F238E27FC236}">
                <a16:creationId xmlns:a16="http://schemas.microsoft.com/office/drawing/2014/main" id="{2E431F58-579E-4114-AE23-07948460CFBD}"/>
              </a:ext>
            </a:extLst>
          </p:cNvPr>
          <p:cNvSpPr>
            <a:spLocks noGrp="1"/>
          </p:cNvSpPr>
          <p:nvPr>
            <p:ph type="ftr" sz="quarter" idx="11"/>
          </p:nvPr>
        </p:nvSpPr>
        <p:spPr>
          <a:xfrm>
            <a:off x="6858000" y="6356350"/>
            <a:ext cx="3448050" cy="365125"/>
          </a:xfrm>
        </p:spPr>
        <p:txBody>
          <a:bodyPr rtlCol="0"/>
          <a:lstStyle/>
          <a:p>
            <a:pPr rtl="0"/>
            <a:r>
              <a:rPr lang="fr-FR" dirty="0"/>
              <a:t>3</a:t>
            </a:r>
          </a:p>
          <a:p>
            <a:pPr rtl="0"/>
            <a:endParaRPr lang="fr-FR" dirty="0"/>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a:t>
            </a:fld>
            <a:endParaRPr lang="fr-FR" dirty="0"/>
          </a:p>
        </p:txBody>
      </p:sp>
      <p:pic>
        <p:nvPicPr>
          <p:cNvPr id="16" name="Espace réservé pour une image  15" descr="Une image contenant personne, légume&#10;&#10;Description générée automatiquement">
            <a:extLst>
              <a:ext uri="{FF2B5EF4-FFF2-40B4-BE49-F238E27FC236}">
                <a16:creationId xmlns:a16="http://schemas.microsoft.com/office/drawing/2014/main" id="{2C0E9806-4AD1-44FF-8E9F-9598ED4DE36F}"/>
              </a:ext>
            </a:extLst>
          </p:cNvPr>
          <p:cNvPicPr>
            <a:picLocks noGrp="1" noChangeAspect="1"/>
          </p:cNvPicPr>
          <p:nvPr>
            <p:ph type="pic" sz="quarter" idx="13"/>
          </p:nvPr>
        </p:nvPicPr>
        <p:blipFill>
          <a:blip r:embed="rId3"/>
          <a:srcRect l="19353" r="19353"/>
          <a:stretch>
            <a:fillRect/>
          </a:stretch>
        </p:blipFill>
        <p:spPr/>
      </p:pic>
    </p:spTree>
    <p:extLst>
      <p:ext uri="{BB962C8B-B14F-4D97-AF65-F5344CB8AC3E}">
        <p14:creationId xmlns:p14="http://schemas.microsoft.com/office/powerpoint/2010/main" val="2104782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E1C88-627C-4655-A4FB-0BB02EDB078A}"/>
              </a:ext>
            </a:extLst>
          </p:cNvPr>
          <p:cNvSpPr>
            <a:spLocks noGrp="1"/>
          </p:cNvSpPr>
          <p:nvPr>
            <p:ph type="title"/>
          </p:nvPr>
        </p:nvSpPr>
        <p:spPr>
          <a:xfrm>
            <a:off x="6348334" y="1062164"/>
            <a:ext cx="5005466" cy="1325563"/>
          </a:xfrm>
        </p:spPr>
        <p:txBody>
          <a:bodyPr rtlCol="0" anchor="ctr">
            <a:normAutofit/>
          </a:bodyPr>
          <a:lstStyle/>
          <a:p>
            <a:pPr rtl="0"/>
            <a:r>
              <a:rPr lang="fr-FR" dirty="0"/>
              <a:t>Des centaines de métiers spécialisés</a:t>
            </a:r>
          </a:p>
        </p:txBody>
      </p:sp>
      <p:pic>
        <p:nvPicPr>
          <p:cNvPr id="23" name="Espace réservé du contenu 22" descr="Une image contenant extérieur, herbe, personne, fleur&#10;&#10;Description générée automatiquement">
            <a:extLst>
              <a:ext uri="{FF2B5EF4-FFF2-40B4-BE49-F238E27FC236}">
                <a16:creationId xmlns:a16="http://schemas.microsoft.com/office/drawing/2014/main" id="{41908259-41D7-44DD-B6A1-2B7CC57A3E1E}"/>
              </a:ext>
            </a:extLst>
          </p:cNvPr>
          <p:cNvPicPr>
            <a:picLocks noGrp="1" noChangeAspect="1"/>
          </p:cNvPicPr>
          <p:nvPr>
            <p:ph type="pic" sz="quarter" idx="13"/>
          </p:nvPr>
        </p:nvPicPr>
        <p:blipFill rotWithShape="1">
          <a:blip r:embed="rId3"/>
          <a:srcRect l="20343" r="7346" b="2"/>
          <a:stretch/>
        </p:blipFill>
        <p:spPr>
          <a:xfrm>
            <a:off x="861935" y="1143000"/>
            <a:ext cx="4953000" cy="4572000"/>
          </a:xfrm>
          <a:noFill/>
        </p:spPr>
      </p:pic>
      <p:sp>
        <p:nvSpPr>
          <p:cNvPr id="3" name="Espace réservé du contenu 2">
            <a:extLst>
              <a:ext uri="{FF2B5EF4-FFF2-40B4-BE49-F238E27FC236}">
                <a16:creationId xmlns:a16="http://schemas.microsoft.com/office/drawing/2014/main" id="{033634FE-ADF0-4BC3-A0A9-447EA9DD096B}"/>
              </a:ext>
            </a:extLst>
          </p:cNvPr>
          <p:cNvSpPr>
            <a:spLocks noGrp="1"/>
          </p:cNvSpPr>
          <p:nvPr>
            <p:ph type="body" sz="quarter" idx="14"/>
          </p:nvPr>
        </p:nvSpPr>
        <p:spPr>
          <a:xfrm>
            <a:off x="6376988" y="2555875"/>
            <a:ext cx="4953000" cy="3159125"/>
          </a:xfrm>
        </p:spPr>
        <p:txBody>
          <a:bodyPr vert="horz" lIns="91440" tIns="45720" rIns="91440" bIns="45720" rtlCol="0">
            <a:normAutofit/>
          </a:bodyPr>
          <a:lstStyle/>
          <a:p>
            <a:pPr rtl="0">
              <a:spcAft>
                <a:spcPts val="600"/>
              </a:spcAft>
            </a:pPr>
            <a:r>
              <a:rPr lang="fr-FR" dirty="0"/>
              <a:t>Jeux : la liste des métiers </a:t>
            </a:r>
          </a:p>
          <a:p>
            <a:pPr rtl="0">
              <a:spcAft>
                <a:spcPts val="600"/>
              </a:spcAft>
            </a:pPr>
            <a:endParaRPr lang="fr-FR" dirty="0"/>
          </a:p>
          <a:p>
            <a:pPr rtl="0">
              <a:spcAft>
                <a:spcPts val="600"/>
              </a:spcAft>
            </a:pPr>
            <a:r>
              <a:rPr lang="fr-FR" dirty="0"/>
              <a:t>Écrivez le plus de métiers en lien avec les plantes qui vous passent par la tête. </a:t>
            </a:r>
          </a:p>
          <a:p>
            <a:pPr rtl="0">
              <a:spcAft>
                <a:spcPts val="600"/>
              </a:spcAft>
            </a:pPr>
            <a:endParaRPr lang="fr-FR" dirty="0"/>
          </a:p>
          <a:p>
            <a:pPr rtl="0">
              <a:spcAft>
                <a:spcPts val="600"/>
              </a:spcAft>
            </a:pPr>
            <a:r>
              <a:rPr lang="fr-FR" dirty="0"/>
              <a:t>Remise de la liste des métiers. </a:t>
            </a:r>
          </a:p>
        </p:txBody>
      </p:sp>
      <p:sp>
        <p:nvSpPr>
          <p:cNvPr id="7" name="Espace réservé de la date 6">
            <a:extLst>
              <a:ext uri="{FF2B5EF4-FFF2-40B4-BE49-F238E27FC236}">
                <a16:creationId xmlns:a16="http://schemas.microsoft.com/office/drawing/2014/main" id="{69D8B6D9-B727-44AB-9039-91773DFE2E18}"/>
              </a:ext>
            </a:extLst>
          </p:cNvPr>
          <p:cNvSpPr>
            <a:spLocks noGrp="1"/>
          </p:cNvSpPr>
          <p:nvPr>
            <p:ph type="dt" sz="half" idx="10"/>
          </p:nvPr>
        </p:nvSpPr>
        <p:spPr>
          <a:xfrm>
            <a:off x="838200" y="6356350"/>
            <a:ext cx="2743200" cy="365125"/>
          </a:xfrm>
        </p:spPr>
        <p:txBody>
          <a:bodyPr rtlCol="0" anchor="ctr">
            <a:normAutofit/>
          </a:bodyPr>
          <a:lstStyle/>
          <a:p>
            <a:pPr rtl="0">
              <a:spcAft>
                <a:spcPts val="600"/>
              </a:spcAft>
            </a:pPr>
            <a:r>
              <a:rPr lang="fr-FR" dirty="0"/>
              <a:t>2022</a:t>
            </a:r>
          </a:p>
        </p:txBody>
      </p:sp>
      <p:sp>
        <p:nvSpPr>
          <p:cNvPr id="8" name="Espace réservé du pied de page 7">
            <a:extLst>
              <a:ext uri="{FF2B5EF4-FFF2-40B4-BE49-F238E27FC236}">
                <a16:creationId xmlns:a16="http://schemas.microsoft.com/office/drawing/2014/main" id="{A3952661-D636-4FDB-9C08-C984DD2246D6}"/>
              </a:ext>
            </a:extLst>
          </p:cNvPr>
          <p:cNvSpPr>
            <a:spLocks noGrp="1"/>
          </p:cNvSpPr>
          <p:nvPr>
            <p:ph type="ftr" sz="quarter" idx="11"/>
          </p:nvPr>
        </p:nvSpPr>
        <p:spPr>
          <a:xfrm>
            <a:off x="4038600" y="6356350"/>
            <a:ext cx="4114800" cy="365125"/>
          </a:xfrm>
        </p:spPr>
        <p:txBody>
          <a:bodyPr rtlCol="0" anchor="ctr">
            <a:normAutofit/>
          </a:bodyPr>
          <a:lstStyle/>
          <a:p>
            <a:pPr rtl="0">
              <a:spcAft>
                <a:spcPts val="600"/>
              </a:spcAft>
            </a:pPr>
            <a:r>
              <a:rPr lang="fr-FR" dirty="0"/>
              <a:t>6</a:t>
            </a:r>
          </a:p>
        </p:txBody>
      </p:sp>
      <p:sp>
        <p:nvSpPr>
          <p:cNvPr id="9" name="Espace réservé du numéro de diapositive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nchor="ctr">
            <a:normAutofit/>
          </a:bodyPr>
          <a:lstStyle/>
          <a:p>
            <a:pPr rtl="0">
              <a:spcAft>
                <a:spcPts val="600"/>
              </a:spcAft>
            </a:pPr>
            <a:fld id="{B5CEABB6-07DC-46E8-9B57-56EC44A396E5}" type="slidenum">
              <a:rPr lang="fr-FR" smtClean="0"/>
              <a:pPr rtl="0">
                <a:spcAft>
                  <a:spcPts val="600"/>
                </a:spcAft>
              </a:pPr>
              <a:t>4</a:t>
            </a:fld>
            <a:endParaRPr lang="fr-FR" dirty="0"/>
          </a:p>
        </p:txBody>
      </p:sp>
    </p:spTree>
    <p:extLst>
      <p:ext uri="{BB962C8B-B14F-4D97-AF65-F5344CB8AC3E}">
        <p14:creationId xmlns:p14="http://schemas.microsoft.com/office/powerpoint/2010/main" val="3751144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5386078" cy="1325563"/>
          </a:xfrm>
        </p:spPr>
        <p:txBody>
          <a:bodyPr rtlCol="0"/>
          <a:lstStyle/>
          <a:p>
            <a:pPr rtl="0"/>
            <a:r>
              <a:rPr lang="fr-FR" dirty="0"/>
              <a:t>Types d’horticulture</a:t>
            </a:r>
          </a:p>
        </p:txBody>
      </p:sp>
      <p:sp>
        <p:nvSpPr>
          <p:cNvPr id="4" name="Espace réservé du contenu 3">
            <a:extLst>
              <a:ext uri="{FF2B5EF4-FFF2-40B4-BE49-F238E27FC236}">
                <a16:creationId xmlns:a16="http://schemas.microsoft.com/office/drawing/2014/main" id="{8421587F-8DFD-4A31-9931-8A346A92D87A}"/>
              </a:ext>
            </a:extLst>
          </p:cNvPr>
          <p:cNvSpPr>
            <a:spLocks noGrp="1"/>
          </p:cNvSpPr>
          <p:nvPr>
            <p:ph type="body" idx="1"/>
          </p:nvPr>
        </p:nvSpPr>
        <p:spPr>
          <a:xfrm>
            <a:off x="709922" y="1893053"/>
            <a:ext cx="2286000" cy="457200"/>
          </a:xfrm>
        </p:spPr>
        <p:txBody>
          <a:bodyPr vert="horz" lIns="91440" tIns="45720" rIns="91440" bIns="45720" rtlCol="0" anchor="b">
            <a:normAutofit/>
          </a:bodyPr>
          <a:lstStyle/>
          <a:p>
            <a:pPr rtl="0"/>
            <a:r>
              <a:rPr lang="fr-FR" dirty="0"/>
              <a:t>Comestible</a:t>
            </a:r>
          </a:p>
        </p:txBody>
      </p:sp>
      <p:sp>
        <p:nvSpPr>
          <p:cNvPr id="10" name="Espace réservé du texte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2" y="2368970"/>
            <a:ext cx="2286000" cy="1371600"/>
          </a:xfrm>
        </p:spPr>
        <p:txBody>
          <a:bodyPr rtlCol="0"/>
          <a:lstStyle/>
          <a:p>
            <a:pPr rtl="0"/>
            <a:r>
              <a:rPr lang="fr-FR" dirty="0"/>
              <a:t>Maraîchère et fruitière </a:t>
            </a:r>
          </a:p>
        </p:txBody>
      </p:sp>
      <p:sp>
        <p:nvSpPr>
          <p:cNvPr id="12" name="Espace réservé du texte 11">
            <a:extLst>
              <a:ext uri="{FF2B5EF4-FFF2-40B4-BE49-F238E27FC236}">
                <a16:creationId xmlns:a16="http://schemas.microsoft.com/office/drawing/2014/main" id="{CE35F392-E7EE-41F8-98DE-C44067B45776}"/>
              </a:ext>
            </a:extLst>
          </p:cNvPr>
          <p:cNvSpPr>
            <a:spLocks noGrp="1"/>
          </p:cNvSpPr>
          <p:nvPr>
            <p:ph type="body" idx="16"/>
          </p:nvPr>
        </p:nvSpPr>
        <p:spPr>
          <a:xfrm>
            <a:off x="719917" y="3843877"/>
            <a:ext cx="2286000" cy="457200"/>
          </a:xfrm>
        </p:spPr>
        <p:txBody>
          <a:bodyPr rtlCol="0">
            <a:normAutofit/>
          </a:bodyPr>
          <a:lstStyle/>
          <a:p>
            <a:pPr rtl="0"/>
            <a:r>
              <a:rPr lang="fr-FR" dirty="0"/>
              <a:t>Forestière</a:t>
            </a:r>
          </a:p>
        </p:txBody>
      </p:sp>
      <p:sp>
        <p:nvSpPr>
          <p:cNvPr id="14" name="Espace réservé du texte 13">
            <a:extLst>
              <a:ext uri="{FF2B5EF4-FFF2-40B4-BE49-F238E27FC236}">
                <a16:creationId xmlns:a16="http://schemas.microsoft.com/office/drawing/2014/main" id="{413C481E-7E52-4079-A038-14B612438D1B}"/>
              </a:ext>
            </a:extLst>
          </p:cNvPr>
          <p:cNvSpPr>
            <a:spLocks noGrp="1"/>
          </p:cNvSpPr>
          <p:nvPr>
            <p:ph type="body" sz="quarter" idx="18"/>
          </p:nvPr>
        </p:nvSpPr>
        <p:spPr>
          <a:xfrm>
            <a:off x="719917" y="4319794"/>
            <a:ext cx="2286000" cy="1371600"/>
          </a:xfrm>
        </p:spPr>
        <p:txBody>
          <a:bodyPr rtlCol="0"/>
          <a:lstStyle/>
          <a:p>
            <a:pPr rtl="0"/>
            <a:r>
              <a:rPr lang="fr-FR" dirty="0"/>
              <a:t>Les arbres et arbustes pour  le reboisement, la végétalisation des berges,   l’agroforesterie et les PFNL</a:t>
            </a:r>
          </a:p>
        </p:txBody>
      </p:sp>
      <p:sp>
        <p:nvSpPr>
          <p:cNvPr id="8" name="Espace réservé du texte 7">
            <a:extLst>
              <a:ext uri="{FF2B5EF4-FFF2-40B4-BE49-F238E27FC236}">
                <a16:creationId xmlns:a16="http://schemas.microsoft.com/office/drawing/2014/main" id="{A8A9BF88-37A2-4295-9121-C40F6B7169EA}"/>
              </a:ext>
            </a:extLst>
          </p:cNvPr>
          <p:cNvSpPr>
            <a:spLocks noGrp="1"/>
          </p:cNvSpPr>
          <p:nvPr>
            <p:ph type="body" sz="quarter" idx="3"/>
          </p:nvPr>
        </p:nvSpPr>
        <p:spPr>
          <a:xfrm>
            <a:off x="3457506" y="1893053"/>
            <a:ext cx="2286000" cy="457200"/>
          </a:xfrm>
        </p:spPr>
        <p:txBody>
          <a:bodyPr rtlCol="0">
            <a:normAutofit/>
          </a:bodyPr>
          <a:lstStyle/>
          <a:p>
            <a:pPr rtl="0"/>
            <a:r>
              <a:rPr lang="fr-FR" dirty="0"/>
              <a:t>Ornementale</a:t>
            </a:r>
          </a:p>
        </p:txBody>
      </p:sp>
      <p:sp>
        <p:nvSpPr>
          <p:cNvPr id="11" name="Espace réservé du texte 10">
            <a:extLst>
              <a:ext uri="{FF2B5EF4-FFF2-40B4-BE49-F238E27FC236}">
                <a16:creationId xmlns:a16="http://schemas.microsoft.com/office/drawing/2014/main" id="{0374AEC8-628D-47F9-86A0-CB3CACB4A8E3}"/>
              </a:ext>
            </a:extLst>
          </p:cNvPr>
          <p:cNvSpPr>
            <a:spLocks noGrp="1"/>
          </p:cNvSpPr>
          <p:nvPr>
            <p:ph type="body" sz="quarter" idx="15"/>
          </p:nvPr>
        </p:nvSpPr>
        <p:spPr>
          <a:xfrm>
            <a:off x="3457506" y="2355956"/>
            <a:ext cx="2286000" cy="1371600"/>
          </a:xfrm>
        </p:spPr>
        <p:txBody>
          <a:bodyPr rtlCol="0"/>
          <a:lstStyle/>
          <a:p>
            <a:pPr rtl="0"/>
            <a:r>
              <a:rPr lang="fr-FR" dirty="0"/>
              <a:t>Toutes les plantes d’ornements,  intérieurs et extérieurs ; plantes vertes, fleurs, arbres et arbustes…</a:t>
            </a:r>
          </a:p>
        </p:txBody>
      </p:sp>
      <p:sp>
        <p:nvSpPr>
          <p:cNvPr id="13" name="Espace réservé du texte 12">
            <a:extLst>
              <a:ext uri="{FF2B5EF4-FFF2-40B4-BE49-F238E27FC236}">
                <a16:creationId xmlns:a16="http://schemas.microsoft.com/office/drawing/2014/main" id="{F10B5059-BFFF-4CC7-8E57-9456D9CD008B}"/>
              </a:ext>
            </a:extLst>
          </p:cNvPr>
          <p:cNvSpPr>
            <a:spLocks noGrp="1"/>
          </p:cNvSpPr>
          <p:nvPr>
            <p:ph type="body" sz="quarter" idx="17"/>
          </p:nvPr>
        </p:nvSpPr>
        <p:spPr>
          <a:xfrm>
            <a:off x="3467501" y="3843877"/>
            <a:ext cx="2286000" cy="457200"/>
          </a:xfrm>
        </p:spPr>
        <p:txBody>
          <a:bodyPr rtlCol="0">
            <a:normAutofit/>
          </a:bodyPr>
          <a:lstStyle/>
          <a:p>
            <a:pPr rtl="0"/>
            <a:r>
              <a:rPr lang="fr-FR" dirty="0"/>
              <a:t>Autres </a:t>
            </a:r>
          </a:p>
        </p:txBody>
      </p:sp>
      <p:sp>
        <p:nvSpPr>
          <p:cNvPr id="15" name="Espace réservé du texte 14">
            <a:extLst>
              <a:ext uri="{FF2B5EF4-FFF2-40B4-BE49-F238E27FC236}">
                <a16:creationId xmlns:a16="http://schemas.microsoft.com/office/drawing/2014/main" id="{83D922AF-D51F-457C-A9BE-B8F0999CF0F6}"/>
              </a:ext>
            </a:extLst>
          </p:cNvPr>
          <p:cNvSpPr>
            <a:spLocks noGrp="1"/>
          </p:cNvSpPr>
          <p:nvPr>
            <p:ph type="body" sz="quarter" idx="19"/>
          </p:nvPr>
        </p:nvSpPr>
        <p:spPr>
          <a:xfrm>
            <a:off x="3467501" y="4306780"/>
            <a:ext cx="2286000" cy="1371600"/>
          </a:xfrm>
        </p:spPr>
        <p:txBody>
          <a:bodyPr rtlCol="0"/>
          <a:lstStyle/>
          <a:p>
            <a:pPr rtl="0"/>
            <a:r>
              <a:rPr lang="fr-FR" dirty="0"/>
              <a:t>Plantes médicinales, plantes aromatiques, plantes récréatives,  pour les produits de beauté, sapin de noël, phytoremédiation, etc.</a:t>
            </a:r>
          </a:p>
        </p:txBody>
      </p:sp>
      <p:sp>
        <p:nvSpPr>
          <p:cNvPr id="3" name="Espace réservé de la date 2">
            <a:extLst>
              <a:ext uri="{FF2B5EF4-FFF2-40B4-BE49-F238E27FC236}">
                <a16:creationId xmlns:a16="http://schemas.microsoft.com/office/drawing/2014/main" id="{7A6B1F78-3AFD-4744-92CF-5884B6690308}"/>
              </a:ext>
            </a:extLst>
          </p:cNvPr>
          <p:cNvSpPr>
            <a:spLocks noGrp="1"/>
          </p:cNvSpPr>
          <p:nvPr>
            <p:ph type="dt" sz="half" idx="10"/>
          </p:nvPr>
        </p:nvSpPr>
        <p:spPr>
          <a:xfrm>
            <a:off x="838200" y="6356350"/>
            <a:ext cx="1847850" cy="365125"/>
          </a:xfrm>
        </p:spPr>
        <p:txBody>
          <a:bodyPr rtlCol="0"/>
          <a:lstStyle/>
          <a:p>
            <a:pPr rtl="0"/>
            <a:r>
              <a:rPr lang="fr-FR" dirty="0"/>
              <a:t>2022</a:t>
            </a:r>
          </a:p>
        </p:txBody>
      </p:sp>
      <p:sp>
        <p:nvSpPr>
          <p:cNvPr id="6" name="Espace réservé du numéro de diapositive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5</a:t>
            </a:fld>
            <a:endParaRPr lang="fr-FR" dirty="0"/>
          </a:p>
        </p:txBody>
      </p:sp>
      <p:pic>
        <p:nvPicPr>
          <p:cNvPr id="25" name="Espace réservé pour une image  24" descr="Une image contenant extérieur, herbe, personne, machine agricole&#10;&#10;Description générée automatiquement">
            <a:extLst>
              <a:ext uri="{FF2B5EF4-FFF2-40B4-BE49-F238E27FC236}">
                <a16:creationId xmlns:a16="http://schemas.microsoft.com/office/drawing/2014/main" id="{58E2690C-15D8-4EF4-A815-A8003A0F1454}"/>
              </a:ext>
            </a:extLst>
          </p:cNvPr>
          <p:cNvPicPr>
            <a:picLocks noGrp="1" noChangeAspect="1"/>
          </p:cNvPicPr>
          <p:nvPr>
            <p:ph type="pic" sz="quarter" idx="13"/>
          </p:nvPr>
        </p:nvPicPr>
        <p:blipFill>
          <a:blip r:embed="rId3"/>
          <a:srcRect l="23810" r="23810"/>
          <a:stretch>
            <a:fillRect/>
          </a:stretch>
        </p:blipFill>
        <p:spPr/>
      </p:pic>
    </p:spTree>
    <p:extLst>
      <p:ext uri="{BB962C8B-B14F-4D97-AF65-F5344CB8AC3E}">
        <p14:creationId xmlns:p14="http://schemas.microsoft.com/office/powerpoint/2010/main" val="3070187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rtlCol="0"/>
          <a:lstStyle/>
          <a:p>
            <a:pPr rtl="0"/>
            <a:r>
              <a:rPr lang="fr-FR" dirty="0"/>
              <a:t>L’avenir du domaine</a:t>
            </a:r>
          </a:p>
        </p:txBody>
      </p:sp>
      <p:sp>
        <p:nvSpPr>
          <p:cNvPr id="3" name="Espace réservé du contenu 2">
            <a:extLst>
              <a:ext uri="{FF2B5EF4-FFF2-40B4-BE49-F238E27FC236}">
                <a16:creationId xmlns:a16="http://schemas.microsoft.com/office/drawing/2014/main" id="{7D779DE4-CAEA-4617-897E-FEC9A2AC2D6A}"/>
              </a:ext>
            </a:extLst>
          </p:cNvPr>
          <p:cNvSpPr>
            <a:spLocks noGrp="1"/>
          </p:cNvSpPr>
          <p:nvPr>
            <p:ph type="body" idx="1"/>
          </p:nvPr>
        </p:nvSpPr>
        <p:spPr>
          <a:xfrm>
            <a:off x="1508692" y="2001125"/>
            <a:ext cx="4114800" cy="457200"/>
          </a:xfrm>
        </p:spPr>
        <p:txBody>
          <a:bodyPr vert="horz" lIns="91440" tIns="45720" rIns="91440" bIns="45720" rtlCol="0" anchor="b">
            <a:normAutofit/>
          </a:bodyPr>
          <a:lstStyle/>
          <a:p>
            <a:pPr rtl="0"/>
            <a:r>
              <a:rPr lang="fr-FR" dirty="0"/>
              <a:t>Écologie et réglementation</a:t>
            </a:r>
          </a:p>
        </p:txBody>
      </p:sp>
      <p:sp>
        <p:nvSpPr>
          <p:cNvPr id="10" name="Espace réservé du texte 9">
            <a:extLst>
              <a:ext uri="{FF2B5EF4-FFF2-40B4-BE49-F238E27FC236}">
                <a16:creationId xmlns:a16="http://schemas.microsoft.com/office/drawing/2014/main" id="{B6091E26-6697-4FFA-91DC-FF5001DDE6A0}"/>
              </a:ext>
            </a:extLst>
          </p:cNvPr>
          <p:cNvSpPr>
            <a:spLocks noGrp="1"/>
          </p:cNvSpPr>
          <p:nvPr>
            <p:ph type="body" sz="quarter" idx="3"/>
          </p:nvPr>
        </p:nvSpPr>
        <p:spPr>
          <a:xfrm>
            <a:off x="6583887" y="1997597"/>
            <a:ext cx="4114800" cy="457200"/>
          </a:xfrm>
        </p:spPr>
        <p:txBody>
          <a:bodyPr rtlCol="0" anchor="b"/>
          <a:lstStyle/>
          <a:p>
            <a:pPr rtl="0"/>
            <a:r>
              <a:rPr lang="fr-FR" dirty="0"/>
              <a:t>Développement durable</a:t>
            </a:r>
          </a:p>
        </p:txBody>
      </p:sp>
      <p:sp>
        <p:nvSpPr>
          <p:cNvPr id="14" name="Espace réservé du texte 13">
            <a:extLst>
              <a:ext uri="{FF2B5EF4-FFF2-40B4-BE49-F238E27FC236}">
                <a16:creationId xmlns:a16="http://schemas.microsoft.com/office/drawing/2014/main" id="{D32255BC-C6D7-45F4-AA99-1EBC2D1ABC4D}"/>
              </a:ext>
            </a:extLst>
          </p:cNvPr>
          <p:cNvSpPr>
            <a:spLocks noGrp="1"/>
          </p:cNvSpPr>
          <p:nvPr>
            <p:ph type="body" idx="16"/>
          </p:nvPr>
        </p:nvSpPr>
        <p:spPr>
          <a:xfrm>
            <a:off x="1518687" y="3840791"/>
            <a:ext cx="4114800" cy="457200"/>
          </a:xfrm>
        </p:spPr>
        <p:txBody>
          <a:bodyPr rtlCol="0"/>
          <a:lstStyle/>
          <a:p>
            <a:pPr rtl="0"/>
            <a:r>
              <a:rPr lang="fr-FR" dirty="0"/>
              <a:t>Économie locale</a:t>
            </a:r>
          </a:p>
        </p:txBody>
      </p:sp>
      <p:sp>
        <p:nvSpPr>
          <p:cNvPr id="15" name="Espace réservé du texte 14">
            <a:extLst>
              <a:ext uri="{FF2B5EF4-FFF2-40B4-BE49-F238E27FC236}">
                <a16:creationId xmlns:a16="http://schemas.microsoft.com/office/drawing/2014/main" id="{95C519DA-06A3-4391-AAF4-8C7122770C3E}"/>
              </a:ext>
            </a:extLst>
          </p:cNvPr>
          <p:cNvSpPr>
            <a:spLocks noGrp="1"/>
          </p:cNvSpPr>
          <p:nvPr>
            <p:ph type="body" sz="quarter" idx="17"/>
          </p:nvPr>
        </p:nvSpPr>
        <p:spPr>
          <a:xfrm>
            <a:off x="6583887" y="3840791"/>
            <a:ext cx="4114800" cy="457200"/>
          </a:xfrm>
        </p:spPr>
        <p:txBody>
          <a:bodyPr rtlCol="0"/>
          <a:lstStyle/>
          <a:p>
            <a:pPr rtl="0"/>
            <a:r>
              <a:rPr lang="fr-FR" dirty="0"/>
              <a:t>Santé et bien-être</a:t>
            </a:r>
          </a:p>
        </p:txBody>
      </p:sp>
      <p:pic>
        <p:nvPicPr>
          <p:cNvPr id="40" name="Espace réservé d’image 39" descr="pots de fleurs en céramique&#10;">
            <a:extLst>
              <a:ext uri="{FF2B5EF4-FFF2-40B4-BE49-F238E27FC236}">
                <a16:creationId xmlns:a16="http://schemas.microsoft.com/office/drawing/2014/main" id="{FE402C4A-2D7B-4F41-8218-B8594E10571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1524" y="5943600"/>
            <a:ext cx="12188952" cy="914400"/>
          </a:xfrm>
        </p:spPr>
      </p:pic>
      <p:sp>
        <p:nvSpPr>
          <p:cNvPr id="44" name="Espace réservé de la date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rtlCol="0"/>
          <a:lstStyle/>
          <a:p>
            <a:pPr rtl="0"/>
            <a:r>
              <a:rPr lang="fr-FR" dirty="0"/>
              <a:t>2022</a:t>
            </a:r>
          </a:p>
        </p:txBody>
      </p:sp>
      <p:sp>
        <p:nvSpPr>
          <p:cNvPr id="45" name="Espace réservé du pied de page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rtlCol="0"/>
          <a:lstStyle/>
          <a:p>
            <a:pPr rtl="0"/>
            <a:r>
              <a:rPr lang="fr-FR" dirty="0"/>
              <a:t>4</a:t>
            </a:r>
          </a:p>
          <a:p>
            <a:pPr rtl="0"/>
            <a:endParaRPr lang="fr-FR" dirty="0"/>
          </a:p>
        </p:txBody>
      </p:sp>
      <p:sp>
        <p:nvSpPr>
          <p:cNvPr id="46" name="Espace réservé du numéro de diapositive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6</a:t>
            </a:fld>
            <a:endParaRPr lang="fr-FR" dirty="0"/>
          </a:p>
        </p:txBody>
      </p:sp>
    </p:spTree>
    <p:extLst>
      <p:ext uri="{BB962C8B-B14F-4D97-AF65-F5344CB8AC3E}">
        <p14:creationId xmlns:p14="http://schemas.microsoft.com/office/powerpoint/2010/main" val="263441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Visage humain, personne, Front, sourire&#10;&#10;Description générée automatiquement">
            <a:extLst>
              <a:ext uri="{FF2B5EF4-FFF2-40B4-BE49-F238E27FC236}">
                <a16:creationId xmlns:a16="http://schemas.microsoft.com/office/drawing/2014/main" id="{C1DB99C9-E76F-0A16-169B-635EC5DE1BEB}"/>
              </a:ext>
            </a:extLst>
          </p:cNvPr>
          <p:cNvPicPr>
            <a:picLocks noGrp="1" noChangeAspect="1"/>
          </p:cNvPicPr>
          <p:nvPr>
            <p:ph type="pic" sz="quarter" idx="13"/>
          </p:nvPr>
        </p:nvPicPr>
        <p:blipFill>
          <a:blip r:embed="rId2"/>
          <a:srcRect t="10462" b="10462"/>
          <a:stretch>
            <a:fillRect/>
          </a:stretch>
        </p:blipFill>
        <p:spPr>
          <a:xfrm>
            <a:off x="390473" y="1333266"/>
            <a:ext cx="7405116" cy="3903751"/>
          </a:xfrm>
        </p:spPr>
      </p:pic>
      <p:sp>
        <p:nvSpPr>
          <p:cNvPr id="3" name="Titre 2">
            <a:extLst>
              <a:ext uri="{FF2B5EF4-FFF2-40B4-BE49-F238E27FC236}">
                <a16:creationId xmlns:a16="http://schemas.microsoft.com/office/drawing/2014/main" id="{97386C1D-1418-48F8-6301-1DBAF8E94A02}"/>
              </a:ext>
            </a:extLst>
          </p:cNvPr>
          <p:cNvSpPr>
            <a:spLocks noGrp="1"/>
          </p:cNvSpPr>
          <p:nvPr>
            <p:ph type="ctrTitle"/>
          </p:nvPr>
        </p:nvSpPr>
        <p:spPr>
          <a:xfrm>
            <a:off x="7795589" y="827954"/>
            <a:ext cx="3167636" cy="2054388"/>
          </a:xfrm>
        </p:spPr>
        <p:txBody>
          <a:bodyPr>
            <a:normAutofit fontScale="90000"/>
          </a:bodyPr>
          <a:lstStyle/>
          <a:p>
            <a:r>
              <a:rPr lang="fr-CA" dirty="0"/>
              <a:t>Le rapport Pronovost</a:t>
            </a:r>
          </a:p>
        </p:txBody>
      </p:sp>
      <p:sp>
        <p:nvSpPr>
          <p:cNvPr id="6" name="Sous-titre 5">
            <a:extLst>
              <a:ext uri="{FF2B5EF4-FFF2-40B4-BE49-F238E27FC236}">
                <a16:creationId xmlns:a16="http://schemas.microsoft.com/office/drawing/2014/main" id="{D2022627-AC99-D89E-D42E-500773381AAE}"/>
              </a:ext>
            </a:extLst>
          </p:cNvPr>
          <p:cNvSpPr>
            <a:spLocks noGrp="1"/>
          </p:cNvSpPr>
          <p:nvPr>
            <p:ph type="subTitle" idx="1"/>
          </p:nvPr>
        </p:nvSpPr>
        <p:spPr>
          <a:xfrm>
            <a:off x="10217709" y="2882342"/>
            <a:ext cx="3167636" cy="647673"/>
          </a:xfrm>
        </p:spPr>
        <p:txBody>
          <a:bodyPr/>
          <a:lstStyle/>
          <a:p>
            <a:r>
              <a:rPr lang="fr-CA" dirty="0"/>
              <a:t>2008</a:t>
            </a:r>
          </a:p>
        </p:txBody>
      </p:sp>
    </p:spTree>
    <p:extLst>
      <p:ext uri="{BB962C8B-B14F-4D97-AF65-F5344CB8AC3E}">
        <p14:creationId xmlns:p14="http://schemas.microsoft.com/office/powerpoint/2010/main" val="3919354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image 6" descr="Photo d’une femme tenant une succulente dans un pot&#10;&#10;">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58724" y="457200"/>
            <a:ext cx="11274552" cy="5943600"/>
          </a:xfrm>
        </p:spPr>
      </p:pic>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3051112" y="3513220"/>
            <a:ext cx="8682164" cy="1828799"/>
          </a:xfrm>
        </p:spPr>
        <p:txBody>
          <a:bodyPr rtlCol="0" anchor="ctr"/>
          <a:lstStyle/>
          <a:p>
            <a:pPr rtl="0"/>
            <a:r>
              <a:rPr lang="fr-FR" dirty="0"/>
              <a:t>Devenir producteur ou ouvrier horticole ?</a:t>
            </a:r>
          </a:p>
        </p:txBody>
      </p:sp>
    </p:spTree>
    <p:extLst>
      <p:ext uri="{BB962C8B-B14F-4D97-AF65-F5344CB8AC3E}">
        <p14:creationId xmlns:p14="http://schemas.microsoft.com/office/powerpoint/2010/main" val="2393761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AB68-AAD3-4F45-941A-BD76631A9FC7}"/>
              </a:ext>
            </a:extLst>
          </p:cNvPr>
          <p:cNvSpPr>
            <a:spLocks noGrp="1"/>
          </p:cNvSpPr>
          <p:nvPr>
            <p:ph type="title"/>
          </p:nvPr>
        </p:nvSpPr>
        <p:spPr>
          <a:xfrm>
            <a:off x="838200" y="365125"/>
            <a:ext cx="10515600" cy="1325563"/>
          </a:xfrm>
        </p:spPr>
        <p:txBody>
          <a:bodyPr rtlCol="0"/>
          <a:lstStyle/>
          <a:p>
            <a:pPr rtl="0"/>
            <a:r>
              <a:rPr lang="fr-FR" dirty="0"/>
              <a:t>Être entrepreneur </a:t>
            </a:r>
          </a:p>
        </p:txBody>
      </p:sp>
      <p:pic>
        <p:nvPicPr>
          <p:cNvPr id="15" name="Espace réservé d’image 14" descr="Contour du dessin d’un livre ouvert">
            <a:extLst>
              <a:ext uri="{FF2B5EF4-FFF2-40B4-BE49-F238E27FC236}">
                <a16:creationId xmlns:a16="http://schemas.microsoft.com/office/drawing/2014/main" id="{F2339599-DDDD-46FB-ADBA-C1F6F40CFE1B}"/>
              </a:ext>
            </a:extLst>
          </p:cNvPr>
          <p:cNvPicPr>
            <a:picLocks noGrp="1" noChangeAspect="1"/>
          </p:cNvPicPr>
          <p:nvPr>
            <p:ph type="pic" sz="quarter" idx="42"/>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10104" y="1965960"/>
            <a:ext cx="2286000" cy="2286000"/>
          </a:xfrm>
        </p:spPr>
      </p:pic>
      <p:sp>
        <p:nvSpPr>
          <p:cNvPr id="3" name="Espace réservé du texte 2">
            <a:extLst>
              <a:ext uri="{FF2B5EF4-FFF2-40B4-BE49-F238E27FC236}">
                <a16:creationId xmlns:a16="http://schemas.microsoft.com/office/drawing/2014/main" id="{EAA5988A-CD1B-4E4A-9861-EE187D0B6E69}"/>
              </a:ext>
            </a:extLst>
          </p:cNvPr>
          <p:cNvSpPr>
            <a:spLocks noGrp="1"/>
          </p:cNvSpPr>
          <p:nvPr>
            <p:ph type="body" sz="quarter" idx="33"/>
          </p:nvPr>
        </p:nvSpPr>
        <p:spPr>
          <a:xfrm>
            <a:off x="1911096" y="4311688"/>
            <a:ext cx="2286000" cy="360000"/>
          </a:xfrm>
        </p:spPr>
        <p:txBody>
          <a:bodyPr rtlCol="0"/>
          <a:lstStyle/>
          <a:p>
            <a:pPr rtl="0"/>
            <a:r>
              <a:rPr lang="fr-FR" dirty="0"/>
              <a:t>Savoir technique</a:t>
            </a:r>
          </a:p>
        </p:txBody>
      </p:sp>
      <p:sp>
        <p:nvSpPr>
          <p:cNvPr id="30" name="Espace réservé du texte 29">
            <a:extLst>
              <a:ext uri="{FF2B5EF4-FFF2-40B4-BE49-F238E27FC236}">
                <a16:creationId xmlns:a16="http://schemas.microsoft.com/office/drawing/2014/main" id="{A36F47C5-F678-46A9-B786-B6A885C6DFC7}"/>
              </a:ext>
            </a:extLst>
          </p:cNvPr>
          <p:cNvSpPr>
            <a:spLocks noGrp="1"/>
          </p:cNvSpPr>
          <p:nvPr>
            <p:ph type="body" sz="quarter" idx="34"/>
          </p:nvPr>
        </p:nvSpPr>
        <p:spPr>
          <a:xfrm>
            <a:off x="1911096" y="4773702"/>
            <a:ext cx="2628326" cy="1466403"/>
          </a:xfrm>
        </p:spPr>
        <p:txBody>
          <a:bodyPr rtlCol="0">
            <a:normAutofit/>
          </a:bodyPr>
          <a:lstStyle/>
          <a:p>
            <a:pPr rtl="0"/>
            <a:r>
              <a:rPr lang="fr-FR" sz="1600" noProof="1"/>
              <a:t>Formation en horticulture, expérience sur les fermes et en entreprises, formation continue, recherche et expérimentation</a:t>
            </a:r>
          </a:p>
        </p:txBody>
      </p:sp>
      <p:pic>
        <p:nvPicPr>
          <p:cNvPr id="17" name="Espace réservé d’image 16" descr="Contour du dessin d’un groupe">
            <a:extLst>
              <a:ext uri="{FF2B5EF4-FFF2-40B4-BE49-F238E27FC236}">
                <a16:creationId xmlns:a16="http://schemas.microsoft.com/office/drawing/2014/main" id="{76119B79-7A4D-4487-B5F5-8175243D9256}"/>
              </a:ext>
            </a:extLst>
          </p:cNvPr>
          <p:cNvPicPr>
            <a:picLocks noGrp="1" noChangeAspect="1"/>
          </p:cNvPicPr>
          <p:nvPr>
            <p:ph type="pic" sz="quarter" idx="43"/>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951917" y="1965960"/>
            <a:ext cx="2286000" cy="2286000"/>
          </a:xfrm>
        </p:spPr>
      </p:pic>
      <p:sp>
        <p:nvSpPr>
          <p:cNvPr id="31" name="Espace réservé du texte 30">
            <a:extLst>
              <a:ext uri="{FF2B5EF4-FFF2-40B4-BE49-F238E27FC236}">
                <a16:creationId xmlns:a16="http://schemas.microsoft.com/office/drawing/2014/main" id="{21C36C88-F184-4C07-A7C9-E06C46A4DFD2}"/>
              </a:ext>
            </a:extLst>
          </p:cNvPr>
          <p:cNvSpPr>
            <a:spLocks noGrp="1"/>
          </p:cNvSpPr>
          <p:nvPr>
            <p:ph type="body" sz="quarter" idx="35"/>
          </p:nvPr>
        </p:nvSpPr>
        <p:spPr>
          <a:xfrm>
            <a:off x="4956048" y="4311688"/>
            <a:ext cx="2286000" cy="360000"/>
          </a:xfrm>
        </p:spPr>
        <p:txBody>
          <a:bodyPr rtlCol="0"/>
          <a:lstStyle/>
          <a:p>
            <a:pPr rtl="0"/>
            <a:r>
              <a:rPr lang="fr-FR" dirty="0"/>
              <a:t>Réseautage</a:t>
            </a:r>
          </a:p>
        </p:txBody>
      </p:sp>
      <p:sp>
        <p:nvSpPr>
          <p:cNvPr id="32" name="Espace réservé du texte 31">
            <a:extLst>
              <a:ext uri="{FF2B5EF4-FFF2-40B4-BE49-F238E27FC236}">
                <a16:creationId xmlns:a16="http://schemas.microsoft.com/office/drawing/2014/main" id="{D59803FB-DF8C-4F02-9B45-27AAE8E27755}"/>
              </a:ext>
            </a:extLst>
          </p:cNvPr>
          <p:cNvSpPr>
            <a:spLocks noGrp="1"/>
          </p:cNvSpPr>
          <p:nvPr>
            <p:ph type="body" sz="quarter" idx="36"/>
          </p:nvPr>
        </p:nvSpPr>
        <p:spPr>
          <a:xfrm>
            <a:off x="4951916" y="4828766"/>
            <a:ext cx="2700663" cy="1527583"/>
          </a:xfrm>
        </p:spPr>
        <p:txBody>
          <a:bodyPr rtlCol="0">
            <a:normAutofit fontScale="92500"/>
          </a:bodyPr>
          <a:lstStyle/>
          <a:p>
            <a:pPr rtl="0"/>
            <a:r>
              <a:rPr lang="fr-FR" sz="1600" noProof="1"/>
              <a:t>Un bon réseautage est essentiel; nous permet de rester à  jour. Que ce soit au niveau de nos partenaires et fournisseurs, nos associations, nos collègues…</a:t>
            </a:r>
          </a:p>
          <a:p>
            <a:pPr rtl="0"/>
            <a:endParaRPr lang="fr-FR" dirty="0"/>
          </a:p>
        </p:txBody>
      </p:sp>
      <p:pic>
        <p:nvPicPr>
          <p:cNvPr id="19" name="Espace réservé d’image 18" descr="Contour du dessin d’une flèche circulaire">
            <a:extLst>
              <a:ext uri="{FF2B5EF4-FFF2-40B4-BE49-F238E27FC236}">
                <a16:creationId xmlns:a16="http://schemas.microsoft.com/office/drawing/2014/main" id="{3CB47E7C-B154-4810-84C9-C31305D4B934}"/>
              </a:ext>
            </a:extLst>
          </p:cNvPr>
          <p:cNvPicPr>
            <a:picLocks noGrp="1" noChangeAspect="1"/>
          </p:cNvPicPr>
          <p:nvPr>
            <p:ph type="pic" sz="quarter" idx="44"/>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993730" y="1965960"/>
            <a:ext cx="2286000" cy="2286000"/>
          </a:xfrm>
        </p:spPr>
      </p:pic>
      <p:sp>
        <p:nvSpPr>
          <p:cNvPr id="33" name="Espace réservé du texte 32">
            <a:extLst>
              <a:ext uri="{FF2B5EF4-FFF2-40B4-BE49-F238E27FC236}">
                <a16:creationId xmlns:a16="http://schemas.microsoft.com/office/drawing/2014/main" id="{550B1CB9-4A50-4420-AB99-79FC43148662}"/>
              </a:ext>
            </a:extLst>
          </p:cNvPr>
          <p:cNvSpPr>
            <a:spLocks noGrp="1"/>
          </p:cNvSpPr>
          <p:nvPr>
            <p:ph type="body" sz="quarter" idx="37"/>
          </p:nvPr>
        </p:nvSpPr>
        <p:spPr>
          <a:xfrm>
            <a:off x="7991856" y="4311688"/>
            <a:ext cx="2286000" cy="360000"/>
          </a:xfrm>
        </p:spPr>
        <p:txBody>
          <a:bodyPr rtlCol="0"/>
          <a:lstStyle/>
          <a:p>
            <a:pPr rtl="0"/>
            <a:r>
              <a:rPr lang="fr-FR" dirty="0"/>
              <a:t>Habileté en gestion</a:t>
            </a:r>
          </a:p>
        </p:txBody>
      </p:sp>
      <p:sp>
        <p:nvSpPr>
          <p:cNvPr id="34" name="Espace réservé du texte 33">
            <a:extLst>
              <a:ext uri="{FF2B5EF4-FFF2-40B4-BE49-F238E27FC236}">
                <a16:creationId xmlns:a16="http://schemas.microsoft.com/office/drawing/2014/main" id="{5B55CC8A-7C02-4FA0-B265-E6C47B9EB532}"/>
              </a:ext>
            </a:extLst>
          </p:cNvPr>
          <p:cNvSpPr>
            <a:spLocks noGrp="1"/>
          </p:cNvSpPr>
          <p:nvPr>
            <p:ph type="body" sz="quarter" idx="38"/>
          </p:nvPr>
        </p:nvSpPr>
        <p:spPr>
          <a:xfrm>
            <a:off x="7991856" y="4773703"/>
            <a:ext cx="2743200" cy="1466404"/>
          </a:xfrm>
        </p:spPr>
        <p:txBody>
          <a:bodyPr rtlCol="0">
            <a:noAutofit/>
          </a:bodyPr>
          <a:lstStyle/>
          <a:p>
            <a:pPr rtl="0"/>
            <a:r>
              <a:rPr lang="fr-FR" sz="1600" noProof="1"/>
              <a:t>L’entrepreneurship est une qualité, un esprit, un talent.  De la formation en gestion et des connaissances sont aussi  nécessaire pour réussir.</a:t>
            </a:r>
          </a:p>
          <a:p>
            <a:pPr rtl="0"/>
            <a:endParaRPr lang="fr-FR" sz="1600" noProof="1"/>
          </a:p>
        </p:txBody>
      </p:sp>
      <p:sp>
        <p:nvSpPr>
          <p:cNvPr id="122" name="Espace réservé de la date 121">
            <a:extLst>
              <a:ext uri="{FF2B5EF4-FFF2-40B4-BE49-F238E27FC236}">
                <a16:creationId xmlns:a16="http://schemas.microsoft.com/office/drawing/2014/main" id="{145491AF-B0E3-45E3-B13B-B845A699B65D}"/>
              </a:ext>
            </a:extLst>
          </p:cNvPr>
          <p:cNvSpPr>
            <a:spLocks noGrp="1"/>
          </p:cNvSpPr>
          <p:nvPr>
            <p:ph type="dt" sz="half" idx="45"/>
          </p:nvPr>
        </p:nvSpPr>
        <p:spPr>
          <a:xfrm>
            <a:off x="838200" y="6356350"/>
            <a:ext cx="2743200" cy="365125"/>
          </a:xfrm>
        </p:spPr>
        <p:txBody>
          <a:bodyPr rtlCol="0"/>
          <a:lstStyle/>
          <a:p>
            <a:pPr rtl="0"/>
            <a:r>
              <a:rPr lang="fr-FR" dirty="0"/>
              <a:t>2022</a:t>
            </a:r>
          </a:p>
        </p:txBody>
      </p:sp>
      <p:sp>
        <p:nvSpPr>
          <p:cNvPr id="85" name="Espace réservé du pied de page 84">
            <a:extLst>
              <a:ext uri="{FF2B5EF4-FFF2-40B4-BE49-F238E27FC236}">
                <a16:creationId xmlns:a16="http://schemas.microsoft.com/office/drawing/2014/main" id="{6DE2BCA7-4090-47C3-9FBB-639DF1D9AA64}"/>
              </a:ext>
            </a:extLst>
          </p:cNvPr>
          <p:cNvSpPr>
            <a:spLocks noGrp="1"/>
          </p:cNvSpPr>
          <p:nvPr>
            <p:ph type="ftr" sz="quarter" idx="10"/>
          </p:nvPr>
        </p:nvSpPr>
        <p:spPr>
          <a:xfrm>
            <a:off x="4038600" y="6356350"/>
            <a:ext cx="4114800" cy="365125"/>
          </a:xfrm>
        </p:spPr>
        <p:txBody>
          <a:bodyPr rtlCol="0"/>
          <a:lstStyle/>
          <a:p>
            <a:pPr rtl="0"/>
            <a:r>
              <a:rPr lang="fr-FR" dirty="0"/>
              <a:t>8</a:t>
            </a:r>
          </a:p>
        </p:txBody>
      </p:sp>
      <p:sp>
        <p:nvSpPr>
          <p:cNvPr id="86" name="Espace réservé du numéro de diapositive 85">
            <a:extLst>
              <a:ext uri="{FF2B5EF4-FFF2-40B4-BE49-F238E27FC236}">
                <a16:creationId xmlns:a16="http://schemas.microsoft.com/office/drawing/2014/main" id="{38FA7F94-C624-41F7-9020-8AA1485E2AC6}"/>
              </a:ext>
            </a:extLst>
          </p:cNvPr>
          <p:cNvSpPr>
            <a:spLocks noGrp="1"/>
          </p:cNvSpPr>
          <p:nvPr>
            <p:ph type="sldNum" sz="quarter" idx="11"/>
          </p:nvPr>
        </p:nvSpPr>
        <p:spPr>
          <a:xfrm>
            <a:off x="8610600" y="6356350"/>
            <a:ext cx="2743200" cy="365125"/>
          </a:xfrm>
        </p:spPr>
        <p:txBody>
          <a:bodyPr rtlCol="0"/>
          <a:lstStyle/>
          <a:p>
            <a:pPr rtl="0"/>
            <a:fld id="{19B51A1E-902D-48AF-9020-955120F399B6}" type="slidenum">
              <a:rPr lang="fr-FR" smtClean="0"/>
              <a:pPr rtl="0"/>
              <a:t>9</a:t>
            </a:fld>
            <a:endParaRPr lang="fr-FR" dirty="0"/>
          </a:p>
        </p:txBody>
      </p:sp>
    </p:spTree>
    <p:extLst>
      <p:ext uri="{BB962C8B-B14F-4D97-AF65-F5344CB8AC3E}">
        <p14:creationId xmlns:p14="http://schemas.microsoft.com/office/powerpoint/2010/main" val="2216454182"/>
      </p:ext>
    </p:extLst>
  </p:cSld>
  <p:clrMapOvr>
    <a:masterClrMapping/>
  </p:clrMapOvr>
</p:sld>
</file>

<file path=ppt/theme/theme1.xml><?xml version="1.0" encoding="utf-8"?>
<a:theme xmlns:a="http://schemas.openxmlformats.org/drawingml/2006/main" name="Thème Office">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29_TF66722518_Win32" id="{2DE13A5D-9A9F-4C90-83C6-8F354442FF2C}" vid="{4C2085DB-57EA-40F5-A695-E0D8621447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C88140-B977-44ED-8877-83D5BCE76393}">
  <ds:schemaRefs>
    <ds:schemaRef ds:uri="http://schemas.microsoft.com/sharepoint/v3/contenttype/forms"/>
  </ds:schemaRefs>
</ds:datastoreItem>
</file>

<file path=customXml/itemProps2.xml><?xml version="1.0" encoding="utf-8"?>
<ds:datastoreItem xmlns:ds="http://schemas.openxmlformats.org/officeDocument/2006/customXml" ds:itemID="{DBE6AE0A-D4B0-4A5B-9359-3C20E0AE6F6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4F12D6A-2BE8-4847-A724-6F141C79A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Argumentaire de vente avec mise en page aérée</Template>
  <TotalTime>1764</TotalTime>
  <Words>1171</Words>
  <Application>Microsoft Office PowerPoint</Application>
  <PresentationFormat>Grand écran</PresentationFormat>
  <Paragraphs>179</Paragraphs>
  <Slides>23</Slides>
  <Notes>18</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Aldhabi</vt:lpstr>
      <vt:lpstr>Arial</vt:lpstr>
      <vt:lpstr>Bodoni MT</vt:lpstr>
      <vt:lpstr>Calibri</vt:lpstr>
      <vt:lpstr>Roboto</vt:lpstr>
      <vt:lpstr>Source Sans Pro Light</vt:lpstr>
      <vt:lpstr>Times New Roman</vt:lpstr>
      <vt:lpstr>Thème Office</vt:lpstr>
      <vt:lpstr>Les métiers de l’horticulture</vt:lpstr>
      <vt:lpstr>Les plantes nos amies ! </vt:lpstr>
      <vt:lpstr> Production horticole</vt:lpstr>
      <vt:lpstr>Des centaines de métiers spécialisés</vt:lpstr>
      <vt:lpstr>Types d’horticulture</vt:lpstr>
      <vt:lpstr>L’avenir du domaine</vt:lpstr>
      <vt:lpstr>Le rapport Pronovost</vt:lpstr>
      <vt:lpstr>Devenir producteur ou ouvrier horticole ?</vt:lpstr>
      <vt:lpstr>Être entrepreneur </vt:lpstr>
      <vt:lpstr>Les étapes</vt:lpstr>
      <vt:lpstr>Selon les données du dernier recensement agricole de 2021 le secteur de la production agricole réunit 29 380 (16% augmentation en 5 ans), exploitations agricoles, majoritairement familiales, réparties un peu partout sur l’ensemble du territoire habité du Québec. Nous transformons 66 %  de notre production (contrairement à 33 % au Canada –UPA) </vt:lpstr>
      <vt:lpstr>La relève agricole </vt:lpstr>
      <vt:lpstr>Comme employés</vt:lpstr>
      <vt:lpstr>Entretien ou production horticole ?</vt:lpstr>
      <vt:lpstr>Le secteur de la production ornementale</vt:lpstr>
      <vt:lpstr>Les services  horticoles</vt:lpstr>
      <vt:lpstr>La main d’œuvre agricole</vt:lpstr>
      <vt:lpstr>Travailleurs d’ailleurs </vt:lpstr>
      <vt:lpstr>Postes de gestion et spécialisés</vt:lpstr>
      <vt:lpstr>Ce que ça prend !</vt:lpstr>
      <vt:lpstr>Ça commence quand ?</vt:lpstr>
      <vt:lpstr>Le plus beau métier du monde !</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Métiers de l’horticulture</dc:title>
  <dc:creator>Alain Desrochers</dc:creator>
  <cp:lastModifiedBy>Alain Desrochers</cp:lastModifiedBy>
  <cp:revision>23</cp:revision>
  <dcterms:created xsi:type="dcterms:W3CDTF">2022-01-06T20:57:16Z</dcterms:created>
  <dcterms:modified xsi:type="dcterms:W3CDTF">2024-08-12T01:42:37Z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