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6" r:id="rId2"/>
    <p:sldId id="307" r:id="rId3"/>
    <p:sldId id="295" r:id="rId4"/>
    <p:sldId id="293" r:id="rId5"/>
    <p:sldId id="266" r:id="rId6"/>
    <p:sldId id="301" r:id="rId7"/>
    <p:sldId id="303" r:id="rId8"/>
    <p:sldId id="279" r:id="rId9"/>
    <p:sldId id="281" r:id="rId10"/>
    <p:sldId id="297" r:id="rId11"/>
    <p:sldId id="299" r:id="rId12"/>
    <p:sldId id="305" r:id="rId13"/>
    <p:sldId id="286" r:id="rId14"/>
    <p:sldId id="287" r:id="rId15"/>
    <p:sldId id="288" r:id="rId16"/>
  </p:sldIdLst>
  <p:sldSz cx="9144000" cy="6858000" type="screen4x3"/>
  <p:notesSz cx="6954838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-Ève St-Laurent" initials="M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6" autoAdjust="0"/>
    <p:restoredTop sz="86856" autoAdjust="0"/>
  </p:normalViewPr>
  <p:slideViewPr>
    <p:cSldViewPr snapToGrid="0">
      <p:cViewPr>
        <p:scale>
          <a:sx n="70" d="100"/>
          <a:sy n="70" d="100"/>
        </p:scale>
        <p:origin x="-46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26" y="-84"/>
      </p:cViewPr>
      <p:guideLst>
        <p:guide orient="horz" pos="2932"/>
        <p:guide pos="21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285FD-7D0E-4179-99CD-024E07C42FE2}" type="datetimeFigureOut">
              <a:rPr lang="fr-FR" smtClean="0"/>
              <a:t>2016-05-17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7A7F9-8C2D-42AF-A41C-A993BEC394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191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33510A5-E1CC-4304-9CB1-AB757C5B2AFD}" type="datetimeFigureOut">
              <a:rPr lang="fr-FR" smtClean="0"/>
              <a:t>2016-05-17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57515E0-185F-4F7C-B083-580A7F3306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49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15E0-185F-4F7C-B083-580A7F33066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97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15E0-185F-4F7C-B083-580A7F33066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65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Définir un FABLAB</a:t>
            </a:r>
          </a:p>
          <a:p>
            <a:r>
              <a:rPr lang="fr-CA" dirty="0" smtClean="0"/>
              <a:t>Nommer les 21 secteurs</a:t>
            </a:r>
            <a:r>
              <a:rPr lang="fr-CA" baseline="0" dirty="0" smtClean="0"/>
              <a:t> d’activités (voir lien MEES http://www1.mels.gouv.qc.ca/sections/metiers/index.asp?page=recherche)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15E0-185F-4F7C-B083-580A7F33066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12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S’il y</a:t>
            </a:r>
            <a:r>
              <a:rPr lang="fr-CA" baseline="0" dirty="0" smtClean="0"/>
              <a:t> question sur l’horaire</a:t>
            </a:r>
          </a:p>
          <a:p>
            <a:r>
              <a:rPr lang="fr-CA" sz="1400" b="1" dirty="0">
                <a:solidFill>
                  <a:srgbClr val="C00000"/>
                </a:solidFill>
                <a:latin typeface="Futura Book" panose="020B0800000000000000" pitchFamily="34" charset="0"/>
              </a:rPr>
              <a:t>C’est quand?</a:t>
            </a:r>
          </a:p>
          <a:p>
            <a:pPr>
              <a:lnSpc>
                <a:spcPct val="120000"/>
              </a:lnSpc>
              <a:spcBef>
                <a:spcPts val="1220"/>
              </a:spcBef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Le jour, à temps plein, du lundi au vendredi, de 8 h 30 à 16 h.</a:t>
            </a:r>
          </a:p>
          <a:p>
            <a:pPr>
              <a:lnSpc>
                <a:spcPct val="120000"/>
              </a:lnSpc>
              <a:spcBef>
                <a:spcPts val="1220"/>
              </a:spcBef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Durée du programme : environ 500 heures, incluant quelque 200 heures de stage.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15E0-185F-4F7C-B083-580A7F33066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07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600" b="1" dirty="0">
                <a:solidFill>
                  <a:srgbClr val="C00000"/>
                </a:solidFill>
                <a:latin typeface="Futura Book" panose="020B0800000000000000" pitchFamily="34" charset="0"/>
              </a:rPr>
              <a:t>C’est quand?</a:t>
            </a:r>
          </a:p>
          <a:p>
            <a:pPr>
              <a:lnSpc>
                <a:spcPct val="120000"/>
              </a:lnSpc>
              <a:spcBef>
                <a:spcPts val="1220"/>
              </a:spcBef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Le jour, à temps plein, du lundi au vendredi, horaire adapté.</a:t>
            </a:r>
          </a:p>
          <a:p>
            <a:pPr>
              <a:lnSpc>
                <a:spcPct val="120000"/>
              </a:lnSpc>
              <a:spcBef>
                <a:spcPts val="1220"/>
              </a:spcBef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Durée du programme : 900 heures.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15E0-185F-4F7C-B083-580A7F33066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17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400" b="1" dirty="0">
                <a:solidFill>
                  <a:srgbClr val="C00000"/>
                </a:solidFill>
                <a:latin typeface="Futura Book" panose="020B0800000000000000" pitchFamily="34" charset="0"/>
              </a:rPr>
              <a:t>C’est quand?</a:t>
            </a:r>
          </a:p>
          <a:p>
            <a:pPr>
              <a:lnSpc>
                <a:spcPct val="120000"/>
              </a:lnSpc>
              <a:spcBef>
                <a:spcPts val="1220"/>
              </a:spcBef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Le jour, à temps plein, du lundi au vendredi, de 7 h 45 à 14 h 45.</a:t>
            </a:r>
          </a:p>
          <a:p>
            <a:pPr>
              <a:lnSpc>
                <a:spcPct val="120000"/>
              </a:lnSpc>
              <a:spcBef>
                <a:spcPts val="1220"/>
              </a:spcBef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Durée du programme : variable, selon votre profil.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15E0-185F-4F7C-B083-580A7F33066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677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15E0-185F-4F7C-B083-580A7F33066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127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Réussite du 1</a:t>
            </a:r>
            <a:r>
              <a:rPr lang="fr-CA" baseline="30000" dirty="0" smtClean="0"/>
              <a:t>er</a:t>
            </a:r>
            <a:r>
              <a:rPr lang="fr-CA" dirty="0" smtClean="0"/>
              <a:t> cycle du secondaire </a:t>
            </a:r>
            <a:r>
              <a:rPr lang="fr-CA" dirty="0" smtClean="0"/>
              <a:t>(450 heures) et </a:t>
            </a:r>
            <a:r>
              <a:rPr lang="fr-CA" dirty="0" smtClean="0"/>
              <a:t>du métier </a:t>
            </a:r>
            <a:r>
              <a:rPr lang="fr-CA" dirty="0" smtClean="0"/>
              <a:t>semi-spécialisé (450 heures, dont 75 heures</a:t>
            </a:r>
            <a:r>
              <a:rPr lang="fr-CA" baseline="0" dirty="0" smtClean="0"/>
              <a:t> en préparation au marché du travail)</a:t>
            </a:r>
            <a:r>
              <a:rPr lang="fr-CA" dirty="0" smtClean="0"/>
              <a:t>.</a:t>
            </a:r>
            <a:endParaRPr lang="fr-CA" dirty="0" smtClean="0"/>
          </a:p>
          <a:p>
            <a:r>
              <a:rPr lang="fr-CA" dirty="0" smtClean="0"/>
              <a:t>Le TDG peut venir combler la réussite du 1</a:t>
            </a:r>
            <a:r>
              <a:rPr lang="fr-CA" baseline="30000" dirty="0" smtClean="0"/>
              <a:t>er</a:t>
            </a:r>
            <a:r>
              <a:rPr lang="fr-CA" dirty="0" smtClean="0"/>
              <a:t> </a:t>
            </a:r>
            <a:r>
              <a:rPr lang="fr-CA" dirty="0" smtClean="0"/>
              <a:t>cycle</a:t>
            </a:r>
            <a:r>
              <a:rPr lang="fr-CA" baseline="0" dirty="0" smtClean="0"/>
              <a:t> seulement pour l’obtention d’un CFMS mais non pour la passerelle.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15E0-185F-4F7C-B083-580A7F33066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34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2130425"/>
            <a:ext cx="6622504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5696" y="3886200"/>
            <a:ext cx="593670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A02C-873B-49AE-90D0-198F5101406D}" type="datetimeFigureOut">
              <a:rPr lang="fr-CA" smtClean="0"/>
              <a:pPr/>
              <a:t>2016-05-17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A5CF-361A-4D64-8124-C061D3F8359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A02C-873B-49AE-90D0-198F5101406D}" type="datetimeFigureOut">
              <a:rPr lang="fr-CA" smtClean="0"/>
              <a:pPr/>
              <a:t>2016-05-17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A5CF-361A-4D64-8124-C061D3F8359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A02C-873B-49AE-90D0-198F5101406D}" type="datetimeFigureOut">
              <a:rPr lang="fr-CA" smtClean="0"/>
              <a:pPr/>
              <a:t>2016-05-17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A5CF-361A-4D64-8124-C061D3F8359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A02C-873B-49AE-90D0-198F5101406D}" type="datetimeFigureOut">
              <a:rPr lang="fr-CA" smtClean="0"/>
              <a:pPr/>
              <a:t>2016-05-17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A5CF-361A-4D64-8124-C061D3F8359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7" y="4406900"/>
            <a:ext cx="6731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63687" y="2906713"/>
            <a:ext cx="6731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B7A02C-873B-49AE-90D0-198F5101406D}" type="datetimeFigureOut">
              <a:rPr lang="fr-CA" smtClean="0"/>
              <a:pPr/>
              <a:t>2016-05-17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86A5CF-361A-4D64-8124-C061D3F8359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>
            <a:normAutofit/>
          </a:bodyPr>
          <a:lstStyle>
            <a:lvl1pPr marL="177800" indent="-177800">
              <a:defRPr sz="2400"/>
            </a:lvl1pPr>
            <a:lvl2pPr marL="534988" indent="-266700">
              <a:defRPr sz="2000"/>
            </a:lvl2pPr>
            <a:lvl3pPr marL="808038" indent="-228600">
              <a:defRPr sz="1800"/>
            </a:lvl3pPr>
            <a:lvl4pPr marL="1081088" indent="-277813">
              <a:defRPr sz="1600"/>
            </a:lvl4pPr>
            <a:lvl5pPr marL="1265238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A02C-873B-49AE-90D0-198F5101406D}" type="datetimeFigureOut">
              <a:rPr lang="fr-CA" smtClean="0"/>
              <a:pPr/>
              <a:t>2016-05-17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A5CF-361A-4D64-8124-C061D3F8359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13"/>
          </p:nvPr>
        </p:nvSpPr>
        <p:spPr>
          <a:xfrm>
            <a:off x="1719083" y="1611216"/>
            <a:ext cx="3466728" cy="4525963"/>
          </a:xfrm>
        </p:spPr>
        <p:txBody>
          <a:bodyPr>
            <a:normAutofit/>
          </a:bodyPr>
          <a:lstStyle>
            <a:lvl1pPr marL="177800" indent="-177800">
              <a:defRPr sz="2400"/>
            </a:lvl1pPr>
            <a:lvl2pPr marL="534988" indent="-266700">
              <a:defRPr sz="2000"/>
            </a:lvl2pPr>
            <a:lvl3pPr marL="808038" indent="-228600">
              <a:defRPr sz="1800"/>
            </a:lvl3pPr>
            <a:lvl4pPr marL="1081088" indent="-277813">
              <a:defRPr sz="1600"/>
            </a:lvl4pPr>
            <a:lvl5pPr marL="1265238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0072" y="1529389"/>
            <a:ext cx="346672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0072" y="2174875"/>
            <a:ext cx="346672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A02C-873B-49AE-90D0-198F5101406D}" type="datetimeFigureOut">
              <a:rPr lang="fr-CA" smtClean="0"/>
              <a:pPr/>
              <a:t>2016-05-17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A5CF-361A-4D64-8124-C061D3F8359C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702831" y="1529389"/>
            <a:ext cx="346672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1702831" y="2169151"/>
            <a:ext cx="346672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A02C-873B-49AE-90D0-198F5101406D}" type="datetimeFigureOut">
              <a:rPr lang="fr-CA" smtClean="0"/>
              <a:pPr/>
              <a:t>2016-05-17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A5CF-361A-4D64-8124-C061D3F8359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A02C-873B-49AE-90D0-198F5101406D}" type="datetimeFigureOut">
              <a:rPr lang="fr-CA" smtClean="0"/>
              <a:pPr/>
              <a:t>2016-05-17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A5CF-361A-4D64-8124-C061D3F8359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3050"/>
            <a:ext cx="223224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3968" y="273050"/>
            <a:ext cx="4402832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3688" y="1435100"/>
            <a:ext cx="223224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A02C-873B-49AE-90D0-198F5101406D}" type="datetimeFigureOut">
              <a:rPr lang="fr-CA" smtClean="0"/>
              <a:pPr/>
              <a:t>2016-05-17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A5CF-361A-4D64-8124-C061D3F8359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A02C-873B-49AE-90D0-198F5101406D}" type="datetimeFigureOut">
              <a:rPr lang="fr-CA" smtClean="0"/>
              <a:pPr/>
              <a:t>2016-05-17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A5CF-361A-4D64-8124-C061D3F8359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63688" y="1600200"/>
            <a:ext cx="69231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36304" y="6356350"/>
            <a:ext cx="1323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7A02C-873B-49AE-90D0-198F5101406D}" type="datetimeFigureOut">
              <a:rPr lang="fr-CA" smtClean="0"/>
              <a:pPr/>
              <a:t>2016-05-17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56350"/>
            <a:ext cx="179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80312" y="6356350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A5CF-361A-4D64-8124-C061D3F8359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mels.gouv.qc.ca/sections/metiers/index.asp?page=recherch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9194" y="313460"/>
            <a:ext cx="4314305" cy="2078866"/>
          </a:xfrm>
        </p:spPr>
        <p:txBody>
          <a:bodyPr/>
          <a:lstStyle/>
          <a:p>
            <a:pPr algn="l"/>
            <a:r>
              <a:rPr lang="fr-CA" b="1" dirty="0" smtClean="0">
                <a:latin typeface="Futura Book" panose="020B0800000000000000" pitchFamily="34" charset="0"/>
              </a:rPr>
              <a:t>Colloque AQIFGA</a:t>
            </a:r>
            <a:br>
              <a:rPr lang="fr-CA" b="1" dirty="0" smtClean="0">
                <a:latin typeface="Futura Book" panose="020B0800000000000000" pitchFamily="34" charset="0"/>
              </a:rPr>
            </a:br>
            <a:r>
              <a:rPr lang="fr-CA" b="1" dirty="0" smtClean="0">
                <a:latin typeface="Futura Book" panose="020B0800000000000000" pitchFamily="34" charset="0"/>
              </a:rPr>
              <a:t>21 avril 2016</a:t>
            </a:r>
            <a:endParaRPr lang="fr-CA" b="1" dirty="0">
              <a:latin typeface="Futura Book" panose="020B0800000000000000" pitchFamily="34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651378" y="3553257"/>
            <a:ext cx="7492621" cy="2277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«</a:t>
            </a:r>
            <a:r>
              <a:rPr lang="fr-FR" sz="2400" dirty="0"/>
              <a:t> L’objectif de toute éducation devrait être de projeter chacun dans l’aventure d’une vie à découvrir, à orienter, à construire. »</a:t>
            </a:r>
          </a:p>
          <a:p>
            <a:r>
              <a:rPr lang="fr-FR" sz="2400" dirty="0"/>
              <a:t>Albert Jacquard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42" y="1141391"/>
            <a:ext cx="3243936" cy="216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46987" y="2000367"/>
            <a:ext cx="3622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Des plateaux d’exploration pour développer ses compétences en ISP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699182" y="5830416"/>
            <a:ext cx="7397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/>
              <a:t>Tommy Oliveira / </a:t>
            </a:r>
            <a:r>
              <a:rPr lang="fr-CA" dirty="0"/>
              <a:t>agent de développement, </a:t>
            </a:r>
            <a:r>
              <a:rPr lang="fr-CA" dirty="0" smtClean="0"/>
              <a:t>SFPÉA, CS </a:t>
            </a:r>
            <a:r>
              <a:rPr lang="fr-CA" dirty="0"/>
              <a:t>Marie-Victorin</a:t>
            </a:r>
          </a:p>
          <a:p>
            <a:r>
              <a:rPr lang="fr-CA" b="1" dirty="0"/>
              <a:t>Évelyne Turgeon et Sonia </a:t>
            </a:r>
            <a:r>
              <a:rPr lang="fr-CA" b="1" dirty="0" err="1"/>
              <a:t>Sentchenkoff</a:t>
            </a:r>
            <a:r>
              <a:rPr lang="fr-CA" b="1" dirty="0"/>
              <a:t> / </a:t>
            </a:r>
            <a:r>
              <a:rPr lang="fr-CA" dirty="0" smtClean="0"/>
              <a:t>enseignantes ISP, CÉA </a:t>
            </a:r>
            <a:r>
              <a:rPr lang="fr-CA" dirty="0"/>
              <a:t>Le </a:t>
            </a:r>
            <a:r>
              <a:rPr lang="fr-CA" dirty="0" err="1"/>
              <a:t>Moyne</a:t>
            </a:r>
            <a:r>
              <a:rPr lang="fr-CA" dirty="0"/>
              <a:t>-D’Iberville, CS Marie-Victorin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4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735943" y="281074"/>
            <a:ext cx="6876042" cy="8021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Marmite &amp; compagnie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622767" y="1166898"/>
            <a:ext cx="6093607" cy="19096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C’est quoi?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Une 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formation pratique qui totalise 900 heures.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Une représentation fidèle du milieu du travail puisque la formation se déroule dans la cafétéria qui serre les déjeuners, dîners et pauses du Centre d’éducation des adultes 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Le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Moyne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-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D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’Iberville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fr-CA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3" y="4013102"/>
            <a:ext cx="1347677" cy="26819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22767" y="4420880"/>
            <a:ext cx="6119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C’est où?</a:t>
            </a:r>
            <a:endParaRPr lang="fr-CA" sz="2400" b="1" dirty="0">
              <a:solidFill>
                <a:srgbClr val="C00000"/>
              </a:solidFill>
              <a:latin typeface="Futura Book" panose="020B0800000000000000" pitchFamily="34" charset="0"/>
            </a:endParaRPr>
          </a:p>
          <a:p>
            <a:pPr>
              <a:spcBef>
                <a:spcPts val="1200"/>
              </a:spcBef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Au Centre d’éducation des adultes Le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Moyne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-D’Iberville </a:t>
            </a:r>
          </a:p>
          <a:p>
            <a:pPr>
              <a:spcBef>
                <a:spcPts val="1200"/>
              </a:spcBef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560, rue Le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Moyne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 Ouest, Longueuil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2767" y="3076575"/>
            <a:ext cx="62738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CA" sz="2400" b="1" dirty="0">
                <a:solidFill>
                  <a:srgbClr val="C00000"/>
                </a:solidFill>
                <a:latin typeface="Futura Book" panose="020B0800000000000000" pitchFamily="34" charset="0"/>
              </a:rPr>
              <a:t>Pour qui?</a:t>
            </a:r>
          </a:p>
          <a:p>
            <a:pPr>
              <a:spcBef>
                <a:spcPts val="1200"/>
              </a:spcBef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Pour les personnes âgées de 16 ans ou plus qui ont un intérêt pour le secteur de l’alimentation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.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735943" y="281074"/>
            <a:ext cx="6876042" cy="11857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Marmite &amp; compagnie</a:t>
            </a:r>
          </a:p>
          <a:p>
            <a:pPr marL="0" indent="0">
              <a:buNone/>
            </a:pPr>
            <a:r>
              <a:rPr lang="fr-CA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(suite)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602593" y="1466850"/>
            <a:ext cx="6335715" cy="27276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dirty="0">
                <a:solidFill>
                  <a:srgbClr val="C00000"/>
                </a:solidFill>
                <a:latin typeface="Futura Book" panose="020B0800000000000000" pitchFamily="34" charset="0"/>
              </a:rPr>
              <a:t>V</a:t>
            </a:r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ous pouvez devenir 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Commis 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au service à la clientèle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Aide-cuisinière 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ou aide-cuisinier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Préposée ou préposé au service 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alimentaire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97" y="1812119"/>
            <a:ext cx="2179288" cy="32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735943" y="281074"/>
            <a:ext cx="6876042" cy="11857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Formation préparatoire au métier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640693" y="1224048"/>
            <a:ext cx="6876042" cy="5035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À la carte selon votre profil de formation</a:t>
            </a:r>
          </a:p>
          <a:p>
            <a:pPr>
              <a:spcBef>
                <a:spcPts val="1200"/>
              </a:spcBef>
            </a:pPr>
            <a:r>
              <a:rPr lang="fr-CA" sz="1800" dirty="0" smtClean="0">
                <a:latin typeface="Futura Book" panose="020B0800000000000000" pitchFamily="34" charset="0"/>
              </a:rPr>
              <a:t>Attestation du MAPAQ (hygiène et salubrité alimentaires)</a:t>
            </a:r>
          </a:p>
          <a:p>
            <a:pPr>
              <a:spcBef>
                <a:spcPts val="1200"/>
              </a:spcBef>
            </a:pPr>
            <a:r>
              <a:rPr lang="fr-CA" sz="1800" dirty="0" smtClean="0">
                <a:latin typeface="Futura Book" panose="020B0800000000000000" pitchFamily="34" charset="0"/>
              </a:rPr>
              <a:t>Attestation RCR (premiers soins)</a:t>
            </a:r>
          </a:p>
          <a:p>
            <a:pPr>
              <a:spcBef>
                <a:spcPts val="1200"/>
              </a:spcBef>
            </a:pPr>
            <a:r>
              <a:rPr lang="fr-CA" sz="1800" dirty="0" smtClean="0">
                <a:latin typeface="Futura Book" panose="020B0800000000000000" pitchFamily="34" charset="0"/>
              </a:rPr>
              <a:t>Santé et sécurité au travail</a:t>
            </a:r>
          </a:p>
          <a:p>
            <a:pPr>
              <a:spcBef>
                <a:spcPts val="1200"/>
              </a:spcBef>
            </a:pPr>
            <a:r>
              <a:rPr lang="fr-CA" sz="1800" dirty="0" smtClean="0">
                <a:latin typeface="Futura Book" panose="020B0800000000000000" pitchFamily="34" charset="0"/>
              </a:rPr>
              <a:t>Attestation SIMDUT</a:t>
            </a:r>
          </a:p>
          <a:p>
            <a:pPr>
              <a:spcBef>
                <a:spcPts val="1200"/>
              </a:spcBef>
            </a:pPr>
            <a:r>
              <a:rPr lang="fr-CA" sz="1800" dirty="0">
                <a:latin typeface="Futura Book" panose="020B0800000000000000" pitchFamily="34" charset="0"/>
              </a:rPr>
              <a:t>Approche </a:t>
            </a:r>
            <a:r>
              <a:rPr lang="fr-CA" sz="1800" dirty="0" smtClean="0">
                <a:latin typeface="Futura Book" panose="020B0800000000000000" pitchFamily="34" charset="0"/>
              </a:rPr>
              <a:t>client</a:t>
            </a:r>
            <a:endParaRPr lang="fr-CA" sz="1800" dirty="0">
              <a:latin typeface="Futura Book" panose="020B0800000000000000" pitchFamily="34" charset="0"/>
            </a:endParaRPr>
          </a:p>
          <a:p>
            <a:pPr>
              <a:spcBef>
                <a:spcPts val="1200"/>
              </a:spcBef>
            </a:pPr>
            <a:r>
              <a:rPr lang="fr-CA" sz="1800" dirty="0" smtClean="0">
                <a:latin typeface="Futura Book" panose="020B0800000000000000" pitchFamily="34" charset="0"/>
              </a:rPr>
              <a:t>Manutention </a:t>
            </a:r>
          </a:p>
          <a:p>
            <a:pPr>
              <a:spcBef>
                <a:spcPts val="1200"/>
              </a:spcBef>
            </a:pPr>
            <a:r>
              <a:rPr lang="fr-CA" sz="1800" dirty="0" smtClean="0">
                <a:latin typeface="Futura Book" panose="020B0800000000000000" pitchFamily="34" charset="0"/>
              </a:rPr>
              <a:t>Prise d’inventaire</a:t>
            </a:r>
          </a:p>
          <a:p>
            <a:pPr>
              <a:spcBef>
                <a:spcPts val="1200"/>
              </a:spcBef>
            </a:pPr>
            <a:r>
              <a:rPr lang="fr-CA" sz="1800" dirty="0" smtClean="0">
                <a:latin typeface="Futura Book" panose="020B0800000000000000" pitchFamily="34" charset="0"/>
              </a:rPr>
              <a:t>Gestion de commandes </a:t>
            </a:r>
          </a:p>
          <a:p>
            <a:pPr>
              <a:spcBef>
                <a:spcPts val="1200"/>
              </a:spcBef>
            </a:pPr>
            <a:r>
              <a:rPr lang="fr-CA" sz="1800" dirty="0" smtClean="0">
                <a:latin typeface="Futura Book" panose="020B0800000000000000" pitchFamily="34" charset="0"/>
              </a:rPr>
              <a:t>Initiation à l’informatique (</a:t>
            </a:r>
            <a:r>
              <a:rPr lang="fr-CA" sz="1800" dirty="0">
                <a:latin typeface="Futura Book" panose="020B0800000000000000" pitchFamily="34" charset="0"/>
              </a:rPr>
              <a:t>W</a:t>
            </a:r>
            <a:r>
              <a:rPr lang="fr-CA" sz="1800" dirty="0" smtClean="0">
                <a:latin typeface="Futura Book" panose="020B0800000000000000" pitchFamily="34" charset="0"/>
              </a:rPr>
              <a:t>ord, </a:t>
            </a:r>
            <a:r>
              <a:rPr lang="fr-CA" sz="1800" dirty="0">
                <a:latin typeface="Futura Book" panose="020B0800000000000000" pitchFamily="34" charset="0"/>
              </a:rPr>
              <a:t>E</a:t>
            </a:r>
            <a:r>
              <a:rPr lang="fr-CA" sz="1800" dirty="0" smtClean="0">
                <a:latin typeface="Futura Book" panose="020B0800000000000000" pitchFamily="34" charset="0"/>
              </a:rPr>
              <a:t>xcel)</a:t>
            </a:r>
            <a:endParaRPr lang="fr-CA" sz="1800" dirty="0">
              <a:latin typeface="Futura Book" panose="020B08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64" y="2527988"/>
            <a:ext cx="3873179" cy="242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9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735943" y="281074"/>
            <a:ext cx="6876042" cy="11857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Passerelles vers un DEP</a:t>
            </a:r>
            <a:endParaRPr lang="fr-CA" sz="4000" b="1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735943" y="1243098"/>
            <a:ext cx="6876042" cy="18430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3 Centres :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CFP 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Charlotte-Tassé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CFP Jacques-Rousseau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CFP Pierre-Dupuy</a:t>
            </a:r>
            <a:endParaRPr lang="fr-F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735943" y="3310022"/>
            <a:ext cx="6876042" cy="27764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6 programmes à la CSMV sont accessibles via le CFMS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Boucherie de détail	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Boulangerie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Briquetage-maçonnerie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Carrelage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Entretien général d’immeubles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Service de la restauration</a:t>
            </a:r>
          </a:p>
          <a:p>
            <a:pPr marL="0" indent="0">
              <a:spcBef>
                <a:spcPts val="1200"/>
              </a:spcBef>
              <a:buNone/>
            </a:pP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 r="10465" b="9119"/>
          <a:stretch/>
        </p:blipFill>
        <p:spPr>
          <a:xfrm>
            <a:off x="4986670" y="3696073"/>
            <a:ext cx="4157330" cy="31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735942" y="281074"/>
            <a:ext cx="7331858" cy="11857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Reconnaissance des acquis</a:t>
            </a:r>
            <a:endParaRPr lang="fr-CA" sz="4000" b="1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690063"/>
            <a:ext cx="60579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Certificat de formation à un métier semi-spécialisé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(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CFMS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)</a:t>
            </a:r>
          </a:p>
          <a:p>
            <a:pPr algn="ctr">
              <a:spcBef>
                <a:spcPts val="1200"/>
              </a:spcBef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émis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par le ministère de l’Éducation et de l’Enseignement supérieur 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ou</a:t>
            </a:r>
          </a:p>
          <a:p>
            <a:pPr algn="ctr">
              <a:spcBef>
                <a:spcPts val="1200"/>
              </a:spcBef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pPr>
              <a:spcBef>
                <a:spcPts val="1200"/>
              </a:spcBef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Certificat de formation en insertion socioprofessionnelle des adultes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(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CFISA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)</a:t>
            </a:r>
          </a:p>
          <a:p>
            <a:pPr algn="ctr">
              <a:spcBef>
                <a:spcPts val="1200"/>
              </a:spcBef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 émis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par le ministère de l’Éducation et de l’Enseignement supérieur </a:t>
            </a:r>
          </a:p>
          <a:p>
            <a:pPr algn="ctr">
              <a:spcBef>
                <a:spcPts val="1200"/>
              </a:spcBef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ou</a:t>
            </a:r>
          </a:p>
          <a:p>
            <a:pPr>
              <a:spcBef>
                <a:spcPts val="1200"/>
              </a:spcBef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pPr>
              <a:spcBef>
                <a:spcPts val="1200"/>
              </a:spcBef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Attestation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émise par la Commission scolaire Marie-Victorin.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1621643" y="283508"/>
            <a:ext cx="6876042" cy="311891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SARCA</a:t>
            </a:r>
          </a:p>
          <a:p>
            <a:pPr marL="0" indent="0">
              <a:spcBef>
                <a:spcPts val="0"/>
              </a:spcBef>
              <a:buNone/>
            </a:pPr>
            <a:endParaRPr lang="fr-CA" sz="2400" b="1" dirty="0">
              <a:solidFill>
                <a:srgbClr val="C00000"/>
              </a:solidFill>
              <a:latin typeface="Futura Book" panose="020B0800000000000000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Renseignements et inscription</a:t>
            </a:r>
          </a:p>
          <a:p>
            <a:pPr>
              <a:spcBef>
                <a:spcPts val="1200"/>
              </a:spcBef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Inscriptions 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et entrées en formation 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en tout temps</a:t>
            </a:r>
          </a:p>
          <a:p>
            <a:pPr>
              <a:spcBef>
                <a:spcPts val="1200"/>
              </a:spcBef>
            </a:pP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Rencontre et évaluation par un conseiller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pPr>
              <a:spcBef>
                <a:spcPts val="1200"/>
              </a:spcBef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Un seul numéro : 450 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670-0730 poste 2134</a:t>
            </a:r>
            <a:endParaRPr lang="fr-CA" sz="1800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751344" y="3317358"/>
            <a:ext cx="6876042" cy="117312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fr-CA" sz="2400" b="1" dirty="0">
              <a:solidFill>
                <a:srgbClr val="C00000"/>
              </a:solidFill>
              <a:latin typeface="Futura Book" panose="020B0800000000000000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Merci!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78575" y="5205825"/>
            <a:ext cx="5021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 err="1" smtClean="0">
                <a:solidFill>
                  <a:srgbClr val="C00000"/>
                </a:solidFill>
                <a:latin typeface="Futura Book"/>
              </a:rPr>
              <a:t>Partage</a:t>
            </a:r>
            <a:r>
              <a:rPr lang="en-CA" sz="6000" dirty="0" smtClean="0">
                <a:solidFill>
                  <a:srgbClr val="FF0000"/>
                </a:solidFill>
                <a:latin typeface="Futura Book"/>
              </a:rPr>
              <a:t> </a:t>
            </a:r>
            <a:endParaRPr lang="fr-CA" sz="6000" dirty="0">
              <a:solidFill>
                <a:srgbClr val="FF0000"/>
              </a:solidFill>
              <a:latin typeface="Futura Book"/>
            </a:endParaRPr>
          </a:p>
        </p:txBody>
      </p:sp>
    </p:spTree>
    <p:extLst>
      <p:ext uri="{BB962C8B-B14F-4D97-AF65-F5344CB8AC3E}">
        <p14:creationId xmlns:p14="http://schemas.microsoft.com/office/powerpoint/2010/main" val="13799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 txBox="1">
            <a:spLocks/>
          </p:cNvSpPr>
          <p:nvPr/>
        </p:nvSpPr>
        <p:spPr>
          <a:xfrm>
            <a:off x="1735943" y="679216"/>
            <a:ext cx="6876042" cy="257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sz="2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05" y="-41062"/>
            <a:ext cx="4366677" cy="689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7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735943" y="281074"/>
            <a:ext cx="6876042" cy="8021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Nos 3 programmes ISP :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735943" y="1214524"/>
            <a:ext cx="6512708" cy="49862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Programme offert par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Le Centre d’éducation des adultes 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Antoine-Brossard</a:t>
            </a:r>
            <a:endParaRPr lang="fr-CA" sz="2000" b="1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En route vers l’emploi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Programmes offerts par Le Centre d’éducation des adultes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Le </a:t>
            </a:r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Moyne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-D’Iberville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Marmite &amp; compagnie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Passion-travail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50" y="3806456"/>
            <a:ext cx="2503529" cy="267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9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735943" y="281074"/>
            <a:ext cx="6876042" cy="8021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Volet employabilité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735943" y="1214524"/>
            <a:ext cx="7089080" cy="498625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dirty="0" err="1" smtClean="0"/>
              <a:t>Choix</a:t>
            </a:r>
            <a:r>
              <a:rPr lang="en-CA" b="1" dirty="0" smtClean="0"/>
              <a:t> d’un métier</a:t>
            </a:r>
          </a:p>
          <a:p>
            <a:r>
              <a:rPr lang="fr-CA" dirty="0"/>
              <a:t>Portrait professionnel</a:t>
            </a:r>
            <a:endParaRPr lang="fr-FR" dirty="0"/>
          </a:p>
          <a:p>
            <a:pPr marL="0" indent="0">
              <a:buNone/>
            </a:pPr>
            <a:endParaRPr lang="fr-CA" b="1" dirty="0" smtClean="0"/>
          </a:p>
          <a:p>
            <a:pPr marL="0" indent="0">
              <a:buNone/>
            </a:pPr>
            <a:r>
              <a:rPr lang="fr-CA" b="1" dirty="0" smtClean="0"/>
              <a:t>Gestion </a:t>
            </a:r>
            <a:r>
              <a:rPr lang="fr-CA" b="1" dirty="0"/>
              <a:t>des interactions au travail</a:t>
            </a:r>
            <a:endParaRPr lang="fr-FR" dirty="0"/>
          </a:p>
          <a:p>
            <a:pPr lvl="0"/>
            <a:r>
              <a:rPr lang="fr-CA" dirty="0"/>
              <a:t>Communication et affirmation de soi</a:t>
            </a:r>
            <a:endParaRPr lang="fr-FR" dirty="0"/>
          </a:p>
          <a:p>
            <a:pPr lvl="0"/>
            <a:r>
              <a:rPr lang="fr-CA" dirty="0"/>
              <a:t>Estime de soi</a:t>
            </a:r>
            <a:endParaRPr lang="fr-FR" dirty="0"/>
          </a:p>
          <a:p>
            <a:pPr lvl="0"/>
            <a:r>
              <a:rPr lang="fr-CA" dirty="0"/>
              <a:t>Gestion du stress et des émotions</a:t>
            </a:r>
            <a:endParaRPr lang="fr-FR" dirty="0"/>
          </a:p>
          <a:p>
            <a:pPr lvl="0"/>
            <a:r>
              <a:rPr lang="fr-CA" dirty="0" smtClean="0"/>
              <a:t>Travail d’équipe</a:t>
            </a:r>
          </a:p>
          <a:p>
            <a:pPr marL="0" lv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CA" b="1" dirty="0"/>
              <a:t>Conciliation travail-vie-privé</a:t>
            </a:r>
            <a:endParaRPr lang="fr-FR" dirty="0"/>
          </a:p>
          <a:p>
            <a:pPr lvl="0"/>
            <a:r>
              <a:rPr lang="fr-CA" dirty="0"/>
              <a:t>Adaptation aux changements et compréhension du marché du travail</a:t>
            </a:r>
            <a:endParaRPr lang="fr-FR" dirty="0"/>
          </a:p>
          <a:p>
            <a:pPr lvl="0"/>
            <a:r>
              <a:rPr lang="fr-CA" dirty="0"/>
              <a:t>Organisation personnelle et matérielle</a:t>
            </a:r>
            <a:endParaRPr lang="fr-FR" dirty="0"/>
          </a:p>
          <a:p>
            <a:pPr lvl="0"/>
            <a:r>
              <a:rPr lang="fr-CA" dirty="0"/>
              <a:t>Stratégies </a:t>
            </a:r>
            <a:r>
              <a:rPr lang="fr-CA" dirty="0" smtClean="0"/>
              <a:t>d’apprentissage</a:t>
            </a:r>
          </a:p>
          <a:p>
            <a:pPr marL="0" lv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CA" b="1" dirty="0"/>
              <a:t>Outil et recherche d’emploi</a:t>
            </a:r>
            <a:endParaRPr lang="fr-FR" dirty="0"/>
          </a:p>
          <a:p>
            <a:pPr lvl="0"/>
            <a:r>
              <a:rPr lang="fr-CA" dirty="0"/>
              <a:t>Curriculum vitae et lettre de présentation</a:t>
            </a:r>
            <a:endParaRPr lang="fr-FR" dirty="0"/>
          </a:p>
          <a:p>
            <a:pPr lvl="0"/>
            <a:r>
              <a:rPr lang="fr-CA" dirty="0"/>
              <a:t>Recherche d’emploi</a:t>
            </a:r>
            <a:endParaRPr lang="fr-FR" dirty="0"/>
          </a:p>
          <a:p>
            <a:pPr lvl="0"/>
            <a:r>
              <a:rPr lang="fr-CA" dirty="0"/>
              <a:t>Appel aux employeurs </a:t>
            </a:r>
            <a:endParaRPr lang="fr-FR" dirty="0"/>
          </a:p>
          <a:p>
            <a:pPr lvl="0"/>
            <a:r>
              <a:rPr lang="fr-CA" dirty="0"/>
              <a:t>Entrevue d’emploi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87" y="1083253"/>
            <a:ext cx="1981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735943" y="281074"/>
            <a:ext cx="6876042" cy="11857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Volet exploration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735942" y="1681248"/>
            <a:ext cx="7408058" cy="5035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Possibilité d’exploration dans plusieurs plateaux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sz="1800" dirty="0" smtClean="0">
                <a:solidFill>
                  <a:srgbClr val="FF0000"/>
                </a:solidFill>
                <a:latin typeface="Futura Book" panose="020B0800000000000000" pitchFamily="34" charset="0"/>
              </a:rPr>
              <a:t>Interne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Aide-cuisinier (avec Marmite et Cie du Centre LDI)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Préposé à l’entretien ménager (jumelage avec le concierge du Centre LDI)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Commis au service à la clientèle (friperie du Centre LDI)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Manutentionnaire en milieux industriels (imprimerie au CFP Jacques-Rousseau)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Soutien technique machines-outils à commande numérique (FABLAB du Centre LDI)</a:t>
            </a:r>
          </a:p>
          <a:p>
            <a:pPr marL="0" indent="0">
              <a:spcBef>
                <a:spcPts val="1200"/>
              </a:spcBef>
              <a:buNone/>
            </a:pPr>
            <a:endParaRPr lang="fr-CA" sz="1800" dirty="0" smtClean="0">
              <a:solidFill>
                <a:srgbClr val="FF0000"/>
              </a:solidFill>
              <a:latin typeface="Futura Book" panose="020B0800000000000000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r-CA" sz="1800" dirty="0" smtClean="0">
                <a:solidFill>
                  <a:srgbClr val="FF0000"/>
                </a:solidFill>
                <a:latin typeface="Futura Book" panose="020B0800000000000000" pitchFamily="34" charset="0"/>
              </a:rPr>
              <a:t>Externe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sz="1800" dirty="0" smtClean="0">
                <a:latin typeface="Futura Book" panose="020B0800000000000000" pitchFamily="34" charset="0"/>
              </a:rPr>
              <a:t>21 secteurs d’activités en lien avec des entreprises de l’agglomération de Longueuil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sz="1800" dirty="0">
                <a:hlinkClick r:id="rId3"/>
              </a:rPr>
              <a:t>http://</a:t>
            </a:r>
            <a:r>
              <a:rPr lang="fr-CA" sz="1800" dirty="0" smtClean="0">
                <a:hlinkClick r:id="rId3"/>
              </a:rPr>
              <a:t>www1.mels.gouv.qc.ca/sections/metiers/index.asp?page=recherche</a:t>
            </a:r>
            <a:endParaRPr lang="fr-CA" sz="1800" dirty="0" smtClean="0"/>
          </a:p>
          <a:p>
            <a:pPr marL="0" indent="0">
              <a:spcBef>
                <a:spcPts val="1200"/>
              </a:spcBef>
              <a:buNone/>
            </a:pPr>
            <a:endParaRPr lang="fr-CA" sz="1800" dirty="0">
              <a:latin typeface="Futura Book" panose="020B0800000000000000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315" y="421248"/>
            <a:ext cx="1476685" cy="221562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74460" y="1005185"/>
            <a:ext cx="568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/>
              <a:t>En route vers l’emploi et Passion-Travail</a:t>
            </a:r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29503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735943" y="281074"/>
            <a:ext cx="6876042" cy="8021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En route vers l’emploi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609725" y="3624005"/>
            <a:ext cx="7191375" cy="27267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CA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609725" y="1136625"/>
            <a:ext cx="6876042" cy="10674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C’est quoi?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Une formation qui vous prépare au marché du travail et vous permet 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de trouver 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un emploi 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(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dans des métiers non spécialisés ou semi-spécialisés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).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609725" y="2416753"/>
            <a:ext cx="6876042" cy="11741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Pour qui?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Pour les allophones qui ont atteint le niveau intermédiaire à l’oral en français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9725" y="3853875"/>
            <a:ext cx="611969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C’est où?</a:t>
            </a:r>
            <a:endParaRPr lang="fr-CA" sz="2400" b="1" dirty="0">
              <a:solidFill>
                <a:srgbClr val="C00000"/>
              </a:solidFill>
              <a:latin typeface="Futura Book" panose="020B0800000000000000" pitchFamily="34" charset="0"/>
            </a:endParaRPr>
          </a:p>
          <a:p>
            <a:pPr>
              <a:spcBef>
                <a:spcPts val="1200"/>
              </a:spcBef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Au Centre éducatif et communautaire Sainte-Agnès</a:t>
            </a:r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1900, rue Saint-Georges, Longueuil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48" y="3353418"/>
            <a:ext cx="1278257" cy="349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09725" y="5699169"/>
            <a:ext cx="57129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Service d’accompagnement à la recherche d’un emploi offert par le Carrefour jeunesse-emploi La Pinière à la fin de la formation</a:t>
            </a:r>
            <a:endParaRPr lang="fr-CA" b="1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735943" y="281074"/>
            <a:ext cx="6876042" cy="11857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En route vers l’emploi </a:t>
            </a:r>
          </a:p>
          <a:p>
            <a:pPr marL="0" indent="0">
              <a:buNone/>
            </a:pPr>
            <a:r>
              <a:rPr lang="fr-CA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(suite)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735943" y="1539585"/>
            <a:ext cx="6335715" cy="3586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dirty="0">
                <a:solidFill>
                  <a:srgbClr val="C00000"/>
                </a:solidFill>
                <a:latin typeface="Futura Book" panose="020B0800000000000000" pitchFamily="34" charset="0"/>
              </a:rPr>
              <a:t>V</a:t>
            </a:r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ous pouvez devenir 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assistante, assistant en coiffure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commis dans le secteur du commerce de détail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aide-boulanger, aide-cuisinier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commis d’entrepôt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assistante, assistant aux soins esthétiques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aide en garderie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etc.</a:t>
            </a:r>
            <a:endParaRPr lang="fr-CA" sz="1800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64" y="1745589"/>
            <a:ext cx="2116383" cy="31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735943" y="281074"/>
            <a:ext cx="6876042" cy="8021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Passion-Travail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631168" y="1287363"/>
            <a:ext cx="7265182" cy="24083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C’est quoi?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Cette 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formation vous permet de valider votre choix professionnel pour intégrer ou réintégrer le marché du travail dans un métier qui vous plaira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Une formation pratique qui totalise 900 heures.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La 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possibilité de valider votre 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choix professionnel (dans 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un métier semi-spécialisé ou non spécialisé).</a:t>
            </a:r>
          </a:p>
          <a:p>
            <a:pPr marL="0" indent="0">
              <a:spcBef>
                <a:spcPts val="1200"/>
              </a:spcBef>
              <a:buNone/>
            </a:pPr>
            <a:endParaRPr lang="fr-CA" sz="1800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CA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00" y="306012"/>
            <a:ext cx="1890000" cy="12600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1631168" y="3833898"/>
            <a:ext cx="6876042" cy="1419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C’est pour qui?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Pour les personnes âgées de 16 ans ou plus qui souhaitent intégrer le marché de l’emploi.</a:t>
            </a:r>
            <a:endParaRPr lang="fr-CA" sz="1800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631168" y="5231820"/>
            <a:ext cx="7379482" cy="161319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C’est où?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Au Centre d’éducation des adultes Le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Moyne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-D’Iberville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560, rue Le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Moyne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 Ouest, Longueuil</a:t>
            </a:r>
            <a:endParaRPr lang="fr-CA" sz="1800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735943" y="281074"/>
            <a:ext cx="6876042" cy="11857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Passion-Travail</a:t>
            </a:r>
          </a:p>
          <a:p>
            <a:pPr marL="0" indent="0">
              <a:buNone/>
            </a:pPr>
            <a:r>
              <a:rPr lang="fr-CA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(suite)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650217" y="1453859"/>
            <a:ext cx="7398089" cy="390960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b="1" dirty="0">
                <a:solidFill>
                  <a:srgbClr val="C00000"/>
                </a:solidFill>
                <a:latin typeface="Futura Book" panose="020B0800000000000000" pitchFamily="34" charset="0"/>
              </a:rPr>
              <a:t>V</a:t>
            </a:r>
            <a:r>
              <a:rPr lang="fr-CA" sz="2400" b="1" dirty="0" smtClean="0">
                <a:solidFill>
                  <a:srgbClr val="C00000"/>
                </a:solidFill>
                <a:latin typeface="Futura Book" panose="020B0800000000000000" pitchFamily="34" charset="0"/>
              </a:rPr>
              <a:t>ous pouvez devenir :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Manœuvre </a:t>
            </a: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en aménagement paysager, dans </a:t>
            </a:r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une </a:t>
            </a: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jardinerie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Assistant-fleuriste</a:t>
            </a:r>
            <a:endParaRPr lang="fr-FR" sz="2300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Commis aux ventes ou à l’expédition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Commis aux matériaux de construction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Commis d’épicerie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Préposé aux soins des animaux, aide-toiletteur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Aide en garderie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Aide-cuisinier, aide-boucher, aide-boulanger, </a:t>
            </a:r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aide-pâtissier</a:t>
            </a:r>
            <a:endParaRPr lang="fr-FR" sz="2300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Aide-concierge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Assistant en coiffure </a:t>
            </a:r>
            <a:endParaRPr lang="fr-FR" sz="2300" dirty="0" smtClean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• </a:t>
            </a: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ook" panose="020B0800000000000000" pitchFamily="34" charset="0"/>
              </a:rPr>
              <a:t>etc.</a:t>
            </a:r>
            <a:endParaRPr lang="fr-CA" sz="2300" dirty="0">
              <a:solidFill>
                <a:schemeClr val="tx1">
                  <a:lumMod val="75000"/>
                  <a:lumOff val="25000"/>
                </a:schemeClr>
              </a:solidFill>
              <a:latin typeface="Futura Book" panose="020B0800000000000000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95" y="281074"/>
            <a:ext cx="1723380" cy="25897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23" y="4730764"/>
            <a:ext cx="2824076" cy="18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MV_AGIRsurDemainE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CSMV_AGIRsurDemainEA</Template>
  <TotalTime>1143</TotalTime>
  <Words>952</Words>
  <Application>Microsoft Office PowerPoint</Application>
  <PresentationFormat>Affichage à l'écran (4:3)</PresentationFormat>
  <Paragraphs>170</Paragraphs>
  <Slides>15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CSMV_AGIRsurDemainEA</vt:lpstr>
      <vt:lpstr>Colloque AQIFGA 21 avril 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CSMV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Nancy Kirkor</dc:creator>
  <cp:lastModifiedBy>CSMV</cp:lastModifiedBy>
  <cp:revision>73</cp:revision>
  <cp:lastPrinted>2016-04-20T15:03:18Z</cp:lastPrinted>
  <dcterms:created xsi:type="dcterms:W3CDTF">2016-03-01T14:51:29Z</dcterms:created>
  <dcterms:modified xsi:type="dcterms:W3CDTF">2016-05-17T19:48:56Z</dcterms:modified>
</cp:coreProperties>
</file>