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0" r:id="rId4"/>
    <p:sldId id="261" r:id="rId5"/>
    <p:sldId id="264" r:id="rId6"/>
    <p:sldId id="263" r:id="rId7"/>
    <p:sldId id="262" r:id="rId8"/>
    <p:sldId id="265" r:id="rId9"/>
    <p:sldId id="257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105A55-824F-4174-A12E-8333909A8D90}" type="datetimeFigureOut">
              <a:rPr lang="fr-CA" smtClean="0"/>
              <a:t>2013-04-02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98BB90-9296-4478-BD60-9D9068CE3D0D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ticfga.ca/mod/page/view.php?id=1083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 smtClean="0"/>
              <a:t>Ressemblances et différences entre les centrales hydroélectriques, thermiques et nucléaires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600" dirty="0" smtClean="0"/>
              <a:t>Fonctionnement des centrales électriques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9463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électrique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250328" cy="4407408"/>
          </a:xfrm>
        </p:spPr>
        <p:txBody>
          <a:bodyPr/>
          <a:lstStyle/>
          <a:p>
            <a:pPr marL="114300" indent="0">
              <a:buNone/>
            </a:pPr>
            <a:r>
              <a:rPr lang="fr-CA" dirty="0" smtClean="0"/>
              <a:t>Composantes principales: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Hélices ou turbines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Alternateur ou génératrice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Transformateur</a:t>
            </a:r>
          </a:p>
          <a:p>
            <a:pPr marL="868680" lvl="1" indent="-457200">
              <a:buFont typeface="+mj-lt"/>
              <a:buAutoNum type="arabicPeriod"/>
            </a:pPr>
            <a:endParaRPr lang="fr-CA" dirty="0"/>
          </a:p>
          <a:p>
            <a:pPr marL="411480" lvl="1" indent="0">
              <a:buNone/>
            </a:pPr>
            <a:r>
              <a:rPr lang="fr-CA" b="1" dirty="0">
                <a:solidFill>
                  <a:srgbClr val="C00000"/>
                </a:solidFill>
              </a:rPr>
              <a:t>La principale différence </a:t>
            </a:r>
            <a:r>
              <a:rPr lang="fr-CA" dirty="0">
                <a:solidFill>
                  <a:srgbClr val="C00000"/>
                </a:solidFill>
              </a:rPr>
              <a:t>entre une centrale nucléaire, une centrale hydroélectrique, une centrale thermique et même une centrale éolienne réside dans la </a:t>
            </a:r>
            <a:r>
              <a:rPr lang="fr-CA" u="sng" dirty="0">
                <a:solidFill>
                  <a:srgbClr val="C00000"/>
                </a:solidFill>
              </a:rPr>
              <a:t>source d’énergie employée</a:t>
            </a:r>
            <a:r>
              <a:rPr lang="fr-CA" dirty="0"/>
              <a:t>.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6109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Hydroélectrique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88" y="1916832"/>
            <a:ext cx="5148684" cy="2742844"/>
          </a:xfrm>
        </p:spPr>
      </p:pic>
      <p:sp>
        <p:nvSpPr>
          <p:cNvPr id="8" name="ZoneTexte 7"/>
          <p:cNvSpPr txBox="1"/>
          <p:nvPr/>
        </p:nvSpPr>
        <p:spPr>
          <a:xfrm>
            <a:off x="539552" y="494116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Ce qui actionne la turbine, c’est l’</a:t>
            </a:r>
            <a:r>
              <a:rPr lang="fr-CA" sz="2400" b="1" dirty="0" smtClean="0"/>
              <a:t>eau</a:t>
            </a:r>
            <a:r>
              <a:rPr lang="fr-CA" sz="2400" dirty="0" smtClean="0"/>
              <a:t> elle-même.</a:t>
            </a:r>
          </a:p>
          <a:p>
            <a:pPr algn="ctr"/>
            <a:r>
              <a:rPr lang="fr-CA" sz="2400" dirty="0" smtClean="0"/>
              <a:t>La source est donc </a:t>
            </a:r>
            <a:r>
              <a:rPr lang="fr-CA" sz="2400" b="1" dirty="0" smtClean="0"/>
              <a:t>l’énergie potentielle </a:t>
            </a:r>
            <a:r>
              <a:rPr lang="fr-CA" sz="2400" dirty="0" smtClean="0"/>
              <a:t>gravitationnelle de l’eau.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5604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Éolienne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52292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La </a:t>
            </a:r>
            <a:r>
              <a:rPr lang="fr-CA" sz="2400" b="1" dirty="0" smtClean="0"/>
              <a:t>force du vent </a:t>
            </a:r>
            <a:r>
              <a:rPr lang="fr-CA" sz="2400" dirty="0" smtClean="0"/>
              <a:t>suffit à faire tourner des hélices qui, à leur tour, font tourner une génératrice d’électricité.</a:t>
            </a:r>
          </a:p>
          <a:p>
            <a:pPr algn="ctr"/>
            <a:r>
              <a:rPr lang="fr-CA" sz="2400" dirty="0" smtClean="0"/>
              <a:t>La source est donc </a:t>
            </a:r>
            <a:r>
              <a:rPr lang="fr-CA" sz="2400" b="1" dirty="0" smtClean="0"/>
              <a:t>l’énergie cinétique </a:t>
            </a:r>
            <a:r>
              <a:rPr lang="fr-CA" sz="2400" dirty="0" smtClean="0"/>
              <a:t>du vent.</a:t>
            </a:r>
            <a:endParaRPr lang="fr-CA" sz="24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400600" cy="3308000"/>
          </a:xfrm>
        </p:spPr>
      </p:pic>
    </p:spTree>
    <p:extLst>
      <p:ext uri="{BB962C8B-B14F-4D97-AF65-F5344CB8AC3E}">
        <p14:creationId xmlns:p14="http://schemas.microsoft.com/office/powerpoint/2010/main" val="2928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thermique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772816"/>
            <a:ext cx="6191250" cy="3000375"/>
          </a:xfrm>
        </p:spPr>
      </p:pic>
      <p:sp>
        <p:nvSpPr>
          <p:cNvPr id="5" name="ZoneTexte 4"/>
          <p:cNvSpPr txBox="1"/>
          <p:nvPr/>
        </p:nvSpPr>
        <p:spPr>
          <a:xfrm>
            <a:off x="179512" y="49411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C’est la chaleur produite par la combustion de pétrole, de charbon ou de gaz naturel qui </a:t>
            </a:r>
            <a:r>
              <a:rPr lang="fr-CA" sz="2400" b="1" dirty="0" smtClean="0"/>
              <a:t>transforme l’eau en vapeur</a:t>
            </a:r>
            <a:r>
              <a:rPr lang="fr-CA" sz="2400" dirty="0" smtClean="0"/>
              <a:t> pour faire tourner une turbine.</a:t>
            </a:r>
          </a:p>
          <a:p>
            <a:pPr algn="ctr"/>
            <a:r>
              <a:rPr lang="fr-CA" sz="2400" dirty="0" smtClean="0"/>
              <a:t>La source est donc </a:t>
            </a:r>
            <a:r>
              <a:rPr lang="fr-CA" sz="2400" b="1" dirty="0" smtClean="0"/>
              <a:t>l’énergie chimique </a:t>
            </a:r>
            <a:r>
              <a:rPr lang="fr-CA" sz="2400" dirty="0" smtClean="0"/>
              <a:t>libérée par des réactions de combustion.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5003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nucléaire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90" y="1772816"/>
            <a:ext cx="6581278" cy="3674211"/>
          </a:xfrm>
        </p:spPr>
      </p:pic>
      <p:sp>
        <p:nvSpPr>
          <p:cNvPr id="5" name="ZoneTexte 4"/>
          <p:cNvSpPr txBox="1"/>
          <p:nvPr/>
        </p:nvSpPr>
        <p:spPr>
          <a:xfrm>
            <a:off x="323528" y="5661248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Des réactions de </a:t>
            </a:r>
            <a:r>
              <a:rPr lang="fr-CA" sz="2400" b="1" dirty="0" smtClean="0"/>
              <a:t>fission nucléaire </a:t>
            </a:r>
            <a:r>
              <a:rPr lang="fr-CA" sz="2400" dirty="0" smtClean="0"/>
              <a:t>produisent une intense chaleur qui transforme l’eau en vapeur qui fait tourner une génératrice de courant électrique.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147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Fonctionnement détaillé</a:t>
            </a:r>
            <a:br>
              <a:rPr lang="fr-CA" dirty="0" smtClean="0"/>
            </a:br>
            <a:r>
              <a:rPr lang="fr-CA" dirty="0" smtClean="0"/>
              <a:t> d’une centrale nucléaire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80112" y="2232763"/>
            <a:ext cx="3306688" cy="3644509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002060"/>
                </a:solidFill>
              </a:rPr>
              <a:t>Cœur du réacteur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Barres de contrôle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Modérateur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Caloporteur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Enceinte de confinement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Condensateur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5106144" cy="36445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5858688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Animation dans </a:t>
            </a:r>
            <a:r>
              <a:rPr lang="fr-CA" sz="2400" i="1" cap="small" dirty="0" err="1" smtClean="0"/>
              <a:t>Moodle</a:t>
            </a:r>
            <a:r>
              <a:rPr lang="fr-CA" sz="2400" i="1" dirty="0" smtClean="0"/>
              <a:t> </a:t>
            </a:r>
            <a:r>
              <a:rPr lang="fr-CA" sz="2400" dirty="0" smtClean="0"/>
              <a:t>et travail d’experts en équipes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91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  centrales   Électriques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marL="114300" indent="0">
              <a:buNone/>
            </a:pPr>
            <a:r>
              <a:rPr lang="fr-CA" dirty="0" smtClean="0"/>
              <a:t>Cahier </a:t>
            </a:r>
            <a:r>
              <a:rPr lang="fr-CA" b="1" dirty="0" smtClean="0"/>
              <a:t>p. 114</a:t>
            </a:r>
            <a:r>
              <a:rPr lang="fr-CA" dirty="0" smtClean="0"/>
              <a:t>, dernier paragraphe:</a:t>
            </a:r>
          </a:p>
          <a:p>
            <a:pPr marL="114300" indent="0">
              <a:buNone/>
            </a:pPr>
            <a:endParaRPr lang="fr-CA" dirty="0" smtClean="0"/>
          </a:p>
          <a:p>
            <a:pPr marL="114300" indent="0">
              <a:buNone/>
            </a:pPr>
            <a:r>
              <a:rPr lang="fr-CA" dirty="0" smtClean="0"/>
              <a:t>« </a:t>
            </a:r>
            <a:r>
              <a:rPr lang="fr-CA" dirty="0" smtClean="0">
                <a:solidFill>
                  <a:srgbClr val="002060"/>
                </a:solidFill>
              </a:rPr>
              <a:t>Toutes les centrales électriques, nucléaires ou autres, sont construites selon </a:t>
            </a:r>
            <a:r>
              <a:rPr lang="fr-CA" b="1" dirty="0" smtClean="0">
                <a:solidFill>
                  <a:srgbClr val="002060"/>
                </a:solidFill>
              </a:rPr>
              <a:t>le même principe</a:t>
            </a:r>
            <a:r>
              <a:rPr lang="fr-CA" dirty="0" smtClean="0">
                <a:solidFill>
                  <a:srgbClr val="002060"/>
                </a:solidFill>
              </a:rPr>
              <a:t>: de l’énergie sous forme </a:t>
            </a:r>
            <a:r>
              <a:rPr lang="fr-CA" u="sng" dirty="0" smtClean="0">
                <a:solidFill>
                  <a:srgbClr val="002060"/>
                </a:solidFill>
              </a:rPr>
              <a:t>chimique</a:t>
            </a:r>
            <a:r>
              <a:rPr lang="fr-CA" dirty="0" smtClean="0">
                <a:solidFill>
                  <a:srgbClr val="002060"/>
                </a:solidFill>
              </a:rPr>
              <a:t>, </a:t>
            </a:r>
            <a:r>
              <a:rPr lang="fr-CA" u="sng" dirty="0" smtClean="0">
                <a:solidFill>
                  <a:srgbClr val="002060"/>
                </a:solidFill>
              </a:rPr>
              <a:t>physique</a:t>
            </a:r>
            <a:r>
              <a:rPr lang="fr-CA" dirty="0" smtClean="0">
                <a:solidFill>
                  <a:srgbClr val="002060"/>
                </a:solidFill>
              </a:rPr>
              <a:t> (potentielle ou cinétique) ou </a:t>
            </a:r>
            <a:r>
              <a:rPr lang="fr-CA" u="sng" dirty="0" smtClean="0">
                <a:solidFill>
                  <a:srgbClr val="002060"/>
                </a:solidFill>
              </a:rPr>
              <a:t>nucléaire</a:t>
            </a:r>
            <a:r>
              <a:rPr lang="fr-CA" dirty="0" smtClean="0">
                <a:solidFill>
                  <a:srgbClr val="002060"/>
                </a:solidFill>
              </a:rPr>
              <a:t> est utilisée afin de faire tourner une génératrice qui produit un courant électrique</a:t>
            </a:r>
            <a:r>
              <a:rPr lang="fr-CA" dirty="0" smtClean="0"/>
              <a:t>.</a:t>
            </a:r>
          </a:p>
          <a:p>
            <a:pPr marL="114300" indent="0">
              <a:buNone/>
            </a:pPr>
            <a:r>
              <a:rPr lang="fr-CA" b="1" dirty="0" smtClean="0">
                <a:solidFill>
                  <a:srgbClr val="C00000"/>
                </a:solidFill>
              </a:rPr>
              <a:t>La principale différence </a:t>
            </a:r>
            <a:r>
              <a:rPr lang="fr-CA" dirty="0" smtClean="0">
                <a:solidFill>
                  <a:srgbClr val="C00000"/>
                </a:solidFill>
              </a:rPr>
              <a:t>entre une centrale nucléaire, une centrale hydroélectrique, une centrale thermique et même une centrale éolienne réside dans la </a:t>
            </a:r>
            <a:r>
              <a:rPr lang="fr-CA" u="sng" dirty="0" smtClean="0">
                <a:solidFill>
                  <a:srgbClr val="C00000"/>
                </a:solidFill>
              </a:rPr>
              <a:t>source d’énergie employée</a:t>
            </a:r>
            <a:r>
              <a:rPr lang="fr-CA" dirty="0" smtClean="0"/>
              <a:t>. »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39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électrique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250328" cy="4407408"/>
          </a:xfrm>
        </p:spPr>
        <p:txBody>
          <a:bodyPr/>
          <a:lstStyle/>
          <a:p>
            <a:pPr marL="114300" indent="0">
              <a:buNone/>
            </a:pPr>
            <a:r>
              <a:rPr lang="fr-CA" dirty="0" smtClean="0"/>
              <a:t>Composantes principales: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Hélices ou turbines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2619375" cy="1743075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61322"/>
            <a:ext cx="4032448" cy="23640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339695" cy="38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électrique</a:t>
            </a:r>
            <a:endParaRPr lang="fr-CA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2619375" cy="1743075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61322"/>
            <a:ext cx="4032448" cy="236402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-5920" y="1719070"/>
            <a:ext cx="4937960" cy="513893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CA" dirty="0" smtClean="0"/>
              <a:t>Qu’est-ce qu’une turbine?</a:t>
            </a:r>
          </a:p>
          <a:p>
            <a:r>
              <a:rPr lang="fr-CA" sz="2000" dirty="0" smtClean="0">
                <a:solidFill>
                  <a:srgbClr val="002060"/>
                </a:solidFill>
              </a:rPr>
              <a:t>C’est un dispositif </a:t>
            </a:r>
            <a:r>
              <a:rPr lang="fr-CA" sz="2000" b="1" dirty="0" smtClean="0">
                <a:solidFill>
                  <a:srgbClr val="002060"/>
                </a:solidFill>
              </a:rPr>
              <a:t>rotatif</a:t>
            </a:r>
            <a:r>
              <a:rPr lang="fr-CA" sz="2000" dirty="0" smtClean="0">
                <a:solidFill>
                  <a:srgbClr val="002060"/>
                </a:solidFill>
              </a:rPr>
              <a:t> qui utilise l’énergie </a:t>
            </a:r>
            <a:r>
              <a:rPr lang="fr-CA" sz="2000" b="1" dirty="0" smtClean="0">
                <a:solidFill>
                  <a:srgbClr val="002060"/>
                </a:solidFill>
              </a:rPr>
              <a:t>cinétique</a:t>
            </a:r>
            <a:r>
              <a:rPr lang="fr-CA" sz="2000" dirty="0" smtClean="0">
                <a:solidFill>
                  <a:srgbClr val="002060"/>
                </a:solidFill>
              </a:rPr>
              <a:t> de l’eau, de la vapeur ou d’un gaz de combustion, pour faire tourner un « arbre » . </a:t>
            </a:r>
          </a:p>
          <a:p>
            <a:endParaRPr lang="fr-CA" sz="2000" dirty="0" smtClean="0">
              <a:solidFill>
                <a:srgbClr val="002060"/>
              </a:solidFill>
            </a:endParaRPr>
          </a:p>
          <a:p>
            <a:r>
              <a:rPr lang="fr-CA" sz="2000" dirty="0" smtClean="0">
                <a:solidFill>
                  <a:srgbClr val="002060"/>
                </a:solidFill>
              </a:rPr>
              <a:t>L’«arbre » entraîne un alternateur, une pompe ou un autre récepteur mécanique rotatif.</a:t>
            </a:r>
          </a:p>
          <a:p>
            <a:endParaRPr lang="fr-CA" sz="2000" dirty="0" smtClean="0">
              <a:solidFill>
                <a:srgbClr val="002060"/>
              </a:solidFill>
            </a:endParaRPr>
          </a:p>
          <a:p>
            <a:r>
              <a:rPr lang="fr-CA" sz="2000" dirty="0" smtClean="0">
                <a:solidFill>
                  <a:srgbClr val="002060"/>
                </a:solidFill>
              </a:rPr>
              <a:t>L’énergie cinétique est transformée en énergie mécanique.</a:t>
            </a:r>
          </a:p>
          <a:p>
            <a:pPr marL="411480" lvl="1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9073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électrique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250328" cy="4407408"/>
          </a:xfrm>
        </p:spPr>
        <p:txBody>
          <a:bodyPr/>
          <a:lstStyle/>
          <a:p>
            <a:pPr marL="114300" indent="0">
              <a:buNone/>
            </a:pPr>
            <a:r>
              <a:rPr lang="fr-CA" dirty="0" smtClean="0"/>
              <a:t>Composantes principales: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Hélices ou turbines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Alternateur ou génératrice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79813"/>
            <a:ext cx="3796916" cy="30015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6" y="3356143"/>
            <a:ext cx="3747864" cy="30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électrique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-36512" y="1719070"/>
            <a:ext cx="6594144" cy="502229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r-CA" dirty="0" smtClean="0"/>
              <a:t>Comment fonctionne l’alternateur?</a:t>
            </a:r>
          </a:p>
          <a:p>
            <a:r>
              <a:rPr lang="fr-CA" sz="2400" dirty="0" smtClean="0">
                <a:solidFill>
                  <a:srgbClr val="002060"/>
                </a:solidFill>
              </a:rPr>
              <a:t>Il est formé du </a:t>
            </a:r>
            <a:r>
              <a:rPr lang="fr-CA" sz="2400" b="1" dirty="0" smtClean="0">
                <a:solidFill>
                  <a:srgbClr val="002060"/>
                </a:solidFill>
              </a:rPr>
              <a:t>rotor</a:t>
            </a:r>
            <a:r>
              <a:rPr lang="fr-CA" sz="2400" dirty="0" smtClean="0">
                <a:solidFill>
                  <a:srgbClr val="002060"/>
                </a:solidFill>
              </a:rPr>
              <a:t> (mobile) et du </a:t>
            </a:r>
            <a:r>
              <a:rPr lang="fr-CA" sz="2400" b="1" dirty="0" smtClean="0">
                <a:solidFill>
                  <a:srgbClr val="002060"/>
                </a:solidFill>
              </a:rPr>
              <a:t>stator</a:t>
            </a:r>
            <a:r>
              <a:rPr lang="fr-CA" sz="2400" dirty="0" smtClean="0">
                <a:solidFill>
                  <a:srgbClr val="002060"/>
                </a:solidFill>
              </a:rPr>
              <a:t> (fixe).</a:t>
            </a:r>
          </a:p>
          <a:p>
            <a:r>
              <a:rPr lang="fr-CA" sz="2400" dirty="0" smtClean="0">
                <a:solidFill>
                  <a:srgbClr val="002060"/>
                </a:solidFill>
              </a:rPr>
              <a:t>Le </a:t>
            </a:r>
            <a:r>
              <a:rPr lang="fr-CA" sz="2400" b="1" dirty="0" smtClean="0">
                <a:solidFill>
                  <a:srgbClr val="002060"/>
                </a:solidFill>
              </a:rPr>
              <a:t>rotor</a:t>
            </a:r>
            <a:r>
              <a:rPr lang="fr-CA" sz="2400" dirty="0" smtClean="0">
                <a:solidFill>
                  <a:srgbClr val="002060"/>
                </a:solidFill>
              </a:rPr>
              <a:t> est constitué d’électroaimants qui sont en fait des fils enroulés autour d’un noyau de métal.</a:t>
            </a:r>
          </a:p>
          <a:p>
            <a:r>
              <a:rPr lang="fr-CA" sz="2400" dirty="0" smtClean="0">
                <a:solidFill>
                  <a:srgbClr val="002060"/>
                </a:solidFill>
              </a:rPr>
              <a:t>Le </a:t>
            </a:r>
            <a:r>
              <a:rPr lang="fr-CA" sz="2400" b="1" dirty="0" smtClean="0">
                <a:solidFill>
                  <a:srgbClr val="002060"/>
                </a:solidFill>
              </a:rPr>
              <a:t>stator</a:t>
            </a:r>
            <a:r>
              <a:rPr lang="fr-CA" sz="2400" dirty="0" smtClean="0">
                <a:solidFill>
                  <a:srgbClr val="002060"/>
                </a:solidFill>
              </a:rPr>
              <a:t> se compose d’un enroulement de barres de cuivre.</a:t>
            </a:r>
          </a:p>
          <a:p>
            <a:r>
              <a:rPr lang="fr-CA" sz="2400" dirty="0" smtClean="0">
                <a:solidFill>
                  <a:srgbClr val="002060"/>
                </a:solidFill>
              </a:rPr>
              <a:t>La mise en rotation du rotor provoque un </a:t>
            </a:r>
            <a:r>
              <a:rPr lang="fr-CA" sz="2400" b="1" dirty="0" smtClean="0">
                <a:solidFill>
                  <a:srgbClr val="002060"/>
                </a:solidFill>
              </a:rPr>
              <a:t>déplacement d’électrons </a:t>
            </a:r>
            <a:r>
              <a:rPr lang="fr-CA" sz="2400" dirty="0" smtClean="0">
                <a:solidFill>
                  <a:srgbClr val="002060"/>
                </a:solidFill>
              </a:rPr>
              <a:t>à l’intérieur du stator.</a:t>
            </a:r>
          </a:p>
          <a:p>
            <a:r>
              <a:rPr lang="fr-CA" sz="2400" dirty="0" smtClean="0">
                <a:solidFill>
                  <a:srgbClr val="002060"/>
                </a:solidFill>
              </a:rPr>
              <a:t>Le mouvement des électrons crée ainsi un courant électrique.</a:t>
            </a:r>
          </a:p>
          <a:p>
            <a:pPr marL="114300" indent="0">
              <a:buNone/>
            </a:pP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67949"/>
            <a:ext cx="2736304" cy="22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électrique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Animation flash:</a:t>
            </a:r>
          </a:p>
          <a:p>
            <a:endParaRPr lang="fr-CA" dirty="0"/>
          </a:p>
          <a:p>
            <a:pPr marL="114300" indent="0" algn="ctr">
              <a:buNone/>
            </a:pPr>
            <a:r>
              <a:rPr lang="fr-CA" dirty="0" smtClean="0">
                <a:hlinkClick r:id="rId2"/>
              </a:rPr>
              <a:t>« Turbine et alternateur »</a:t>
            </a: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électrique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250328" cy="4407408"/>
          </a:xfrm>
        </p:spPr>
        <p:txBody>
          <a:bodyPr/>
          <a:lstStyle/>
          <a:p>
            <a:pPr marL="114300" indent="0">
              <a:buNone/>
            </a:pPr>
            <a:r>
              <a:rPr lang="fr-CA" dirty="0" smtClean="0"/>
              <a:t>Composantes principales: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Hélices ou turbines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Alternateur ou génératrice</a:t>
            </a:r>
          </a:p>
          <a:p>
            <a:pPr marL="868680" lvl="1" indent="-457200">
              <a:buFont typeface="+mj-lt"/>
              <a:buAutoNum type="arabicPeriod"/>
            </a:pPr>
            <a:r>
              <a:rPr lang="fr-CA" dirty="0" smtClean="0"/>
              <a:t>Transformateur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0" y="3140968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2772308"/>
            <a:ext cx="3851920" cy="28889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Centrale   Électrique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-36512" y="1752600"/>
            <a:ext cx="5149080" cy="4373563"/>
          </a:xfrm>
        </p:spPr>
        <p:txBody>
          <a:bodyPr/>
          <a:lstStyle/>
          <a:p>
            <a:pPr marL="114300" indent="0">
              <a:buNone/>
            </a:pPr>
            <a:r>
              <a:rPr lang="fr-CA" sz="2800" dirty="0" smtClean="0"/>
              <a:t>À quoi sert le transformateur?</a:t>
            </a:r>
          </a:p>
          <a:p>
            <a:pPr marL="114300" indent="0">
              <a:buNone/>
            </a:pPr>
            <a:endParaRPr lang="fr-CA" sz="20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fr-CA" dirty="0" smtClean="0">
                <a:solidFill>
                  <a:srgbClr val="002060"/>
                </a:solidFill>
              </a:rPr>
              <a:t>À augmenter la tension électrique (voltage) du courant alternatif produit par l’alternateur, afin de diminuer les pertes lors du transport de l’électricité sur de longues distances.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02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142</TotalTime>
  <Words>390</Words>
  <Application>Microsoft Office PowerPoint</Application>
  <PresentationFormat>Affichage à l'écran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Apothicaire</vt:lpstr>
      <vt:lpstr>Fonctionnement des centrales électriques</vt:lpstr>
      <vt:lpstr>Les   centrales   Électriques</vt:lpstr>
      <vt:lpstr>Centrale   électrique</vt:lpstr>
      <vt:lpstr>Centrale   électrique</vt:lpstr>
      <vt:lpstr>Centrale   électrique</vt:lpstr>
      <vt:lpstr>Centrale   électrique</vt:lpstr>
      <vt:lpstr>Centrale   électrique</vt:lpstr>
      <vt:lpstr>Centrale   électrique</vt:lpstr>
      <vt:lpstr>Centrale   Électrique</vt:lpstr>
      <vt:lpstr>Centrale   électrique</vt:lpstr>
      <vt:lpstr>Centrale   Hydroélectrique</vt:lpstr>
      <vt:lpstr>Centrale   Éolienne</vt:lpstr>
      <vt:lpstr>Centrale   thermique</vt:lpstr>
      <vt:lpstr>Centrale   nucléaire</vt:lpstr>
      <vt:lpstr>Fonctionnement détaillé  d’une centrale nucléaire</vt:lpstr>
    </vt:vector>
  </TitlesOfParts>
  <Company>Commission Scolaire des Patriotes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Fonctionnement des centrales électriques</dc:title>
  <dc:creator>Commission Scolaire des Patriotes</dc:creator>
  <cp:lastModifiedBy>Commission Scolaire des Patriotes</cp:lastModifiedBy>
  <cp:revision>23</cp:revision>
  <dcterms:created xsi:type="dcterms:W3CDTF">2013-04-02T18:27:10Z</dcterms:created>
  <dcterms:modified xsi:type="dcterms:W3CDTF">2013-04-02T20:49:23Z</dcterms:modified>
</cp:coreProperties>
</file>