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63" r:id="rId10"/>
    <p:sldId id="265" r:id="rId11"/>
    <p:sldId id="264" r:id="rId12"/>
    <p:sldId id="267" r:id="rId13"/>
    <p:sldId id="266" r:id="rId14"/>
    <p:sldId id="268" r:id="rId15"/>
    <p:sldId id="269" r:id="rId16"/>
    <p:sldId id="270" r:id="rId17"/>
    <p:sldId id="274" r:id="rId18"/>
    <p:sldId id="271" r:id="rId19"/>
    <p:sldId id="272" r:id="rId20"/>
    <p:sldId id="275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5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9FDC4-E28C-6340-B66A-71800A10A74B}" type="datetimeFigureOut">
              <a:rPr lang="fr-FR" smtClean="0"/>
              <a:t>2016-09-20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09B02-F616-D04B-BAB4-D3710680C0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10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09B02-F616-D04B-BAB4-D3710680C07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0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‹N°›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19" y="5046035"/>
            <a:ext cx="523875" cy="5143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57" y="5670514"/>
            <a:ext cx="1431925" cy="266700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1221097" y="1706180"/>
            <a:ext cx="7543800" cy="2593975"/>
          </a:xfrm>
        </p:spPr>
        <p:txBody>
          <a:bodyPr/>
          <a:lstStyle/>
          <a:p>
            <a:r>
              <a:rPr lang="fr-FR" dirty="0" smtClean="0"/>
              <a:t>    ISP en imprimerie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271" y="5046035"/>
            <a:ext cx="1219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7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Est-ce qu’il y a de l’emploi dans ce domaine?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-1849965" y="658556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0" y="1725694"/>
            <a:ext cx="9144000" cy="5132306"/>
          </a:xfrm>
        </p:spPr>
        <p:txBody>
          <a:bodyPr>
            <a:normAutofit/>
          </a:bodyPr>
          <a:lstStyle/>
          <a:p>
            <a:pPr algn="ctr"/>
            <a:endParaRPr lang="fr-FR" sz="2800" dirty="0" smtClean="0"/>
          </a:p>
          <a:p>
            <a:pPr algn="ctr"/>
            <a:r>
              <a:rPr lang="fr-FR" sz="2800" dirty="0" smtClean="0"/>
              <a:t>Pour savoir s’il y a une demande dans ce secteur, regardons ensemble les offres affichées sur le site d’Emploi-Québec.</a:t>
            </a:r>
          </a:p>
          <a:p>
            <a:pPr algn="ctr"/>
            <a:endParaRPr lang="fr-FR" sz="2800" dirty="0"/>
          </a:p>
          <a:p>
            <a:pPr algn="ctr"/>
            <a:r>
              <a:rPr lang="fr-FR" sz="2800" dirty="0" smtClean="0"/>
              <a:t>Ces offres étaient affichées la semaine dernière.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84129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6-09-15 à 08.22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lèche vers la gauche 4"/>
          <p:cNvSpPr/>
          <p:nvPr/>
        </p:nvSpPr>
        <p:spPr>
          <a:xfrm>
            <a:off x="3132232" y="244095"/>
            <a:ext cx="1171319" cy="156680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a gauche 5"/>
          <p:cNvSpPr/>
          <p:nvPr/>
        </p:nvSpPr>
        <p:spPr>
          <a:xfrm>
            <a:off x="2113313" y="1133451"/>
            <a:ext cx="1171319" cy="156680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a gauche 6"/>
          <p:cNvSpPr/>
          <p:nvPr/>
        </p:nvSpPr>
        <p:spPr>
          <a:xfrm>
            <a:off x="5087564" y="3751996"/>
            <a:ext cx="1171319" cy="156680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a gauche 7"/>
          <p:cNvSpPr/>
          <p:nvPr/>
        </p:nvSpPr>
        <p:spPr>
          <a:xfrm>
            <a:off x="3717891" y="3595316"/>
            <a:ext cx="1171319" cy="156680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a gauche 8"/>
          <p:cNvSpPr/>
          <p:nvPr/>
        </p:nvSpPr>
        <p:spPr>
          <a:xfrm>
            <a:off x="2698972" y="5147507"/>
            <a:ext cx="1171319" cy="156680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58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6-09-15 à 08.40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Flèche vers la gauche 4"/>
          <p:cNvSpPr/>
          <p:nvPr/>
        </p:nvSpPr>
        <p:spPr>
          <a:xfrm>
            <a:off x="1972749" y="2317851"/>
            <a:ext cx="1171319" cy="156680"/>
          </a:xfrm>
          <a:prstGeom prst="leftArrow">
            <a:avLst/>
          </a:prstGeom>
          <a:solidFill>
            <a:srgbClr val="586215"/>
          </a:solidFill>
          <a:ln>
            <a:solidFill>
              <a:srgbClr val="818B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a gauche 5"/>
          <p:cNvSpPr/>
          <p:nvPr/>
        </p:nvSpPr>
        <p:spPr>
          <a:xfrm>
            <a:off x="2710808" y="6701320"/>
            <a:ext cx="1171319" cy="156680"/>
          </a:xfrm>
          <a:prstGeom prst="leftArrow">
            <a:avLst/>
          </a:prstGeom>
          <a:solidFill>
            <a:srgbClr val="586215"/>
          </a:solidFill>
          <a:ln>
            <a:solidFill>
              <a:srgbClr val="818B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a gauche 6"/>
          <p:cNvSpPr/>
          <p:nvPr/>
        </p:nvSpPr>
        <p:spPr>
          <a:xfrm>
            <a:off x="5096602" y="5133312"/>
            <a:ext cx="1171319" cy="156680"/>
          </a:xfrm>
          <a:prstGeom prst="leftArrow">
            <a:avLst/>
          </a:prstGeom>
          <a:solidFill>
            <a:srgbClr val="586215"/>
          </a:solidFill>
          <a:ln>
            <a:solidFill>
              <a:srgbClr val="818B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a gauche 7"/>
          <p:cNvSpPr/>
          <p:nvPr/>
        </p:nvSpPr>
        <p:spPr>
          <a:xfrm>
            <a:off x="1539489" y="1422287"/>
            <a:ext cx="1171319" cy="156680"/>
          </a:xfrm>
          <a:prstGeom prst="leftArrow">
            <a:avLst/>
          </a:prstGeom>
          <a:solidFill>
            <a:srgbClr val="586215"/>
          </a:solidFill>
          <a:ln>
            <a:solidFill>
              <a:srgbClr val="818B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a gauche 8"/>
          <p:cNvSpPr/>
          <p:nvPr/>
        </p:nvSpPr>
        <p:spPr>
          <a:xfrm>
            <a:off x="3666359" y="4976632"/>
            <a:ext cx="1171319" cy="156680"/>
          </a:xfrm>
          <a:prstGeom prst="leftArrow">
            <a:avLst/>
          </a:prstGeom>
          <a:solidFill>
            <a:srgbClr val="586215"/>
          </a:solidFill>
          <a:ln>
            <a:solidFill>
              <a:srgbClr val="818B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72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6-09-15 à 08.45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586215"/>
          </a:solidFill>
          <a:ln>
            <a:solidFill>
              <a:srgbClr val="818B3D"/>
            </a:solidFill>
          </a:ln>
        </p:spPr>
      </p:pic>
      <p:sp>
        <p:nvSpPr>
          <p:cNvPr id="5" name="Flèche vers la gauche 4"/>
          <p:cNvSpPr/>
          <p:nvPr/>
        </p:nvSpPr>
        <p:spPr>
          <a:xfrm>
            <a:off x="2059057" y="1158926"/>
            <a:ext cx="1171319" cy="156680"/>
          </a:xfrm>
          <a:prstGeom prst="leftArrow">
            <a:avLst/>
          </a:prstGeom>
          <a:solidFill>
            <a:srgbClr val="586215"/>
          </a:solidFill>
          <a:ln>
            <a:solidFill>
              <a:srgbClr val="818B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a gauche 5"/>
          <p:cNvSpPr/>
          <p:nvPr/>
        </p:nvSpPr>
        <p:spPr>
          <a:xfrm>
            <a:off x="2749519" y="5363111"/>
            <a:ext cx="1171319" cy="156680"/>
          </a:xfrm>
          <a:prstGeom prst="leftArrow">
            <a:avLst/>
          </a:prstGeom>
          <a:solidFill>
            <a:srgbClr val="586215"/>
          </a:solidFill>
          <a:ln>
            <a:solidFill>
              <a:srgbClr val="818B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a gauche 6"/>
          <p:cNvSpPr/>
          <p:nvPr/>
        </p:nvSpPr>
        <p:spPr>
          <a:xfrm>
            <a:off x="1800133" y="295897"/>
            <a:ext cx="1171319" cy="156680"/>
          </a:xfrm>
          <a:prstGeom prst="leftArrow">
            <a:avLst/>
          </a:prstGeom>
          <a:solidFill>
            <a:srgbClr val="586215"/>
          </a:solidFill>
          <a:ln>
            <a:solidFill>
              <a:srgbClr val="818B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a gauche 7"/>
          <p:cNvSpPr/>
          <p:nvPr/>
        </p:nvSpPr>
        <p:spPr>
          <a:xfrm>
            <a:off x="813758" y="3978667"/>
            <a:ext cx="1171319" cy="156680"/>
          </a:xfrm>
          <a:prstGeom prst="leftArrow">
            <a:avLst/>
          </a:prstGeom>
          <a:solidFill>
            <a:srgbClr val="586215"/>
          </a:solidFill>
          <a:ln>
            <a:solidFill>
              <a:srgbClr val="818B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06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6-09-15 à 08.51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306"/>
            <a:ext cx="9144000" cy="6858000"/>
          </a:xfrm>
          <a:prstGeom prst="rect">
            <a:avLst/>
          </a:prstGeom>
          <a:solidFill>
            <a:srgbClr val="586215"/>
          </a:solidFill>
          <a:ln>
            <a:solidFill>
              <a:srgbClr val="818B3D"/>
            </a:solidFill>
          </a:ln>
        </p:spPr>
      </p:pic>
      <p:sp>
        <p:nvSpPr>
          <p:cNvPr id="5" name="Flèche vers la gauche 4"/>
          <p:cNvSpPr/>
          <p:nvPr/>
        </p:nvSpPr>
        <p:spPr>
          <a:xfrm>
            <a:off x="3144068" y="234252"/>
            <a:ext cx="1171319" cy="156680"/>
          </a:xfrm>
          <a:prstGeom prst="leftArrow">
            <a:avLst/>
          </a:prstGeom>
          <a:solidFill>
            <a:srgbClr val="586215"/>
          </a:solidFill>
          <a:ln>
            <a:solidFill>
              <a:srgbClr val="818B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a gauche 5"/>
          <p:cNvSpPr/>
          <p:nvPr/>
        </p:nvSpPr>
        <p:spPr>
          <a:xfrm>
            <a:off x="2009739" y="542476"/>
            <a:ext cx="1171319" cy="156680"/>
          </a:xfrm>
          <a:prstGeom prst="leftArrow">
            <a:avLst/>
          </a:prstGeom>
          <a:solidFill>
            <a:srgbClr val="586215"/>
          </a:solidFill>
          <a:ln>
            <a:solidFill>
              <a:srgbClr val="818B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a gauche 6"/>
          <p:cNvSpPr/>
          <p:nvPr/>
        </p:nvSpPr>
        <p:spPr>
          <a:xfrm>
            <a:off x="2724860" y="6590360"/>
            <a:ext cx="1171319" cy="156680"/>
          </a:xfrm>
          <a:prstGeom prst="leftArrow">
            <a:avLst/>
          </a:prstGeom>
          <a:solidFill>
            <a:srgbClr val="586215"/>
          </a:solidFill>
          <a:ln>
            <a:solidFill>
              <a:srgbClr val="818B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a gauche 7"/>
          <p:cNvSpPr/>
          <p:nvPr/>
        </p:nvSpPr>
        <p:spPr>
          <a:xfrm>
            <a:off x="7225194" y="5030228"/>
            <a:ext cx="1171319" cy="156680"/>
          </a:xfrm>
          <a:prstGeom prst="leftArrow">
            <a:avLst/>
          </a:prstGeom>
          <a:solidFill>
            <a:srgbClr val="586215"/>
          </a:solidFill>
          <a:ln>
            <a:solidFill>
              <a:srgbClr val="818B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0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6-09-15 à 09.03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586215"/>
          </a:solidFill>
          <a:ln>
            <a:solidFill>
              <a:srgbClr val="818B3D"/>
            </a:solidFill>
          </a:ln>
        </p:spPr>
      </p:pic>
      <p:sp>
        <p:nvSpPr>
          <p:cNvPr id="5" name="Flèche vers la gauche 4"/>
          <p:cNvSpPr/>
          <p:nvPr/>
        </p:nvSpPr>
        <p:spPr>
          <a:xfrm>
            <a:off x="1578199" y="308226"/>
            <a:ext cx="1171319" cy="156680"/>
          </a:xfrm>
          <a:prstGeom prst="leftArrow">
            <a:avLst/>
          </a:prstGeom>
          <a:solidFill>
            <a:srgbClr val="586215"/>
          </a:solidFill>
          <a:ln>
            <a:solidFill>
              <a:srgbClr val="818B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a gauche 5"/>
          <p:cNvSpPr/>
          <p:nvPr/>
        </p:nvSpPr>
        <p:spPr>
          <a:xfrm>
            <a:off x="2749518" y="5548046"/>
            <a:ext cx="1171319" cy="156680"/>
          </a:xfrm>
          <a:prstGeom prst="leftArrow">
            <a:avLst/>
          </a:prstGeom>
          <a:solidFill>
            <a:srgbClr val="586215"/>
          </a:solidFill>
          <a:ln>
            <a:solidFill>
              <a:srgbClr val="818B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a gauche 6"/>
          <p:cNvSpPr/>
          <p:nvPr/>
        </p:nvSpPr>
        <p:spPr>
          <a:xfrm rot="5400000">
            <a:off x="7513136" y="4222663"/>
            <a:ext cx="433345" cy="244790"/>
          </a:xfrm>
          <a:prstGeom prst="leftArrow">
            <a:avLst/>
          </a:prstGeom>
          <a:solidFill>
            <a:srgbClr val="586215"/>
          </a:solidFill>
          <a:ln>
            <a:solidFill>
              <a:srgbClr val="818B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a gauche 7"/>
          <p:cNvSpPr/>
          <p:nvPr/>
        </p:nvSpPr>
        <p:spPr>
          <a:xfrm>
            <a:off x="2163858" y="918074"/>
            <a:ext cx="1171319" cy="156680"/>
          </a:xfrm>
          <a:prstGeom prst="leftArrow">
            <a:avLst/>
          </a:prstGeom>
          <a:solidFill>
            <a:srgbClr val="586215"/>
          </a:solidFill>
          <a:ln>
            <a:solidFill>
              <a:srgbClr val="818B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75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Est-ce qu’il y a de l’emploi dans ce domaine?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dirty="0" smtClean="0"/>
              <a:t>Ce sont 24 postes à combler qui étaient offerts la semaine dernière.</a:t>
            </a:r>
          </a:p>
          <a:p>
            <a:pPr algn="ctr"/>
            <a:endParaRPr lang="fr-FR" sz="3200" dirty="0"/>
          </a:p>
          <a:p>
            <a:pPr algn="ctr"/>
            <a:r>
              <a:rPr lang="fr-FR" sz="3200" dirty="0" smtClean="0"/>
              <a:t>Une preuve tangible qu’il y a une demande pour ce type d’emploi !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99348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/>
        </p:nvSpPr>
        <p:spPr>
          <a:xfrm>
            <a:off x="3491694" y="4402867"/>
            <a:ext cx="994518" cy="815355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Carte entrepris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136"/>
            <a:ext cx="9144000" cy="6956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Flèche vers la gauche 4"/>
          <p:cNvSpPr/>
          <p:nvPr/>
        </p:nvSpPr>
        <p:spPr>
          <a:xfrm rot="5947759">
            <a:off x="3182568" y="5644766"/>
            <a:ext cx="1191502" cy="235198"/>
          </a:xfrm>
          <a:prstGeom prst="lef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a gauche 6"/>
          <p:cNvSpPr/>
          <p:nvPr/>
        </p:nvSpPr>
        <p:spPr>
          <a:xfrm rot="5947759">
            <a:off x="2551720" y="5483755"/>
            <a:ext cx="837651" cy="202691"/>
          </a:xfrm>
          <a:prstGeom prst="lef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a gauche 7"/>
          <p:cNvSpPr/>
          <p:nvPr/>
        </p:nvSpPr>
        <p:spPr>
          <a:xfrm rot="5947759">
            <a:off x="6475465" y="5413424"/>
            <a:ext cx="685181" cy="190952"/>
          </a:xfrm>
          <a:prstGeom prst="lef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" y="56447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La région de Montréal et de la Montérégie compte pour plus de la moitié de toutes les entreprises du secteur au Québec.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085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9468"/>
            <a:ext cx="9144000" cy="1417638"/>
          </a:xfrm>
        </p:spPr>
        <p:txBody>
          <a:bodyPr/>
          <a:lstStyle/>
          <a:p>
            <a:r>
              <a:rPr lang="fr-FR" dirty="0" smtClean="0"/>
              <a:t>La formation débute quand?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744" y="1835647"/>
            <a:ext cx="9034256" cy="5022353"/>
          </a:xfrm>
        </p:spPr>
        <p:txBody>
          <a:bodyPr>
            <a:noAutofit/>
          </a:bodyPr>
          <a:lstStyle/>
          <a:p>
            <a:pPr algn="ctr"/>
            <a:endParaRPr lang="fr-FR" sz="2800" dirty="0" smtClean="0"/>
          </a:p>
          <a:p>
            <a:pPr algn="ctr"/>
            <a:r>
              <a:rPr lang="fr-FR" sz="2800" dirty="0" smtClean="0"/>
              <a:t>La formation débute le lundi 3 octobre 2016</a:t>
            </a:r>
          </a:p>
          <a:p>
            <a:pPr algn="ctr"/>
            <a:endParaRPr lang="fr-FR" sz="2800" dirty="0" smtClean="0"/>
          </a:p>
          <a:p>
            <a:pPr algn="ctr"/>
            <a:r>
              <a:rPr lang="fr-FR" sz="2800" dirty="0" smtClean="0"/>
              <a:t>À raison de 6 heures par jour de 8h à 15h</a:t>
            </a:r>
          </a:p>
          <a:p>
            <a:pPr algn="ctr"/>
            <a:endParaRPr lang="fr-FR" sz="2800" dirty="0" smtClean="0"/>
          </a:p>
          <a:p>
            <a:pPr algn="ctr"/>
            <a:r>
              <a:rPr lang="fr-FR" sz="2800" dirty="0" smtClean="0"/>
              <a:t>La fin de la formation est le 26 janvier 2017</a:t>
            </a:r>
          </a:p>
          <a:p>
            <a:pPr algn="ctr"/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56053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l.ISP_V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2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80592"/>
            <a:ext cx="9144000" cy="259397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  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" y="-432591"/>
            <a:ext cx="9144000" cy="259397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    ISP en imprimerie </a:t>
            </a:r>
            <a:r>
              <a:rPr lang="fr-FR" dirty="0"/>
              <a:t>c’est quoi ?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3105835"/>
            <a:ext cx="91440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 algn="ctr">
              <a:buNone/>
            </a:pPr>
            <a:r>
              <a:rPr lang="fr-FR" sz="3100" dirty="0" smtClean="0">
                <a:solidFill>
                  <a:schemeClr val="bg1"/>
                </a:solidFill>
              </a:rPr>
              <a:t>C’est une formation pour </a:t>
            </a:r>
            <a:r>
              <a:rPr lang="fr-FR" sz="3100" dirty="0">
                <a:solidFill>
                  <a:schemeClr val="bg1"/>
                </a:solidFill>
              </a:rPr>
              <a:t>devenir aide </a:t>
            </a:r>
            <a:r>
              <a:rPr lang="fr-FR" sz="3100" dirty="0" smtClean="0">
                <a:solidFill>
                  <a:schemeClr val="bg1"/>
                </a:solidFill>
              </a:rPr>
              <a:t>général (e) en imprimerie, </a:t>
            </a:r>
            <a:r>
              <a:rPr lang="fr-FR" sz="3200" dirty="0" smtClean="0">
                <a:solidFill>
                  <a:schemeClr val="bg1"/>
                </a:solidFill>
              </a:rPr>
              <a:t>finition</a:t>
            </a:r>
            <a:r>
              <a:rPr lang="fr-FR" sz="3200" dirty="0">
                <a:solidFill>
                  <a:schemeClr val="bg1"/>
                </a:solidFill>
              </a:rPr>
              <a:t>/reliure</a:t>
            </a:r>
          </a:p>
        </p:txBody>
      </p:sp>
    </p:spTree>
    <p:extLst>
      <p:ext uri="{BB962C8B-B14F-4D97-AF65-F5344CB8AC3E}">
        <p14:creationId xmlns:p14="http://schemas.microsoft.com/office/powerpoint/2010/main" val="383372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SP CSMV vidéo promotionnell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4001" cy="6742361"/>
          </a:xfrm>
        </p:spPr>
      </p:pic>
    </p:spTree>
    <p:extLst>
      <p:ext uri="{BB962C8B-B14F-4D97-AF65-F5344CB8AC3E}">
        <p14:creationId xmlns:p14="http://schemas.microsoft.com/office/powerpoint/2010/main" val="92447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9468"/>
            <a:ext cx="9144000" cy="1417638"/>
          </a:xfrm>
        </p:spPr>
        <p:txBody>
          <a:bodyPr/>
          <a:lstStyle/>
          <a:p>
            <a:r>
              <a:rPr lang="fr-FR" dirty="0" smtClean="0"/>
              <a:t>Vous avez des questions?</a:t>
            </a:r>
            <a:endParaRPr lang="fr-FR" dirty="0"/>
          </a:p>
        </p:txBody>
      </p:sp>
      <p:pic>
        <p:nvPicPr>
          <p:cNvPr id="4" name="Espace réservé du contenu 3" descr="Poser_des_questions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9" r="-754"/>
          <a:stretch/>
        </p:blipFill>
        <p:spPr>
          <a:xfrm>
            <a:off x="2351650" y="1912938"/>
            <a:ext cx="4781689" cy="4719637"/>
          </a:xfrm>
        </p:spPr>
      </p:pic>
    </p:spTree>
    <p:extLst>
      <p:ext uri="{BB962C8B-B14F-4D97-AF65-F5344CB8AC3E}">
        <p14:creationId xmlns:p14="http://schemas.microsoft.com/office/powerpoint/2010/main" val="62339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15808"/>
            <a:ext cx="91439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tx2"/>
                </a:solidFill>
              </a:rPr>
              <a:t>C’est quoi un(e) aide-général(e), finition/reliure ?</a:t>
            </a:r>
            <a:r>
              <a:rPr lang="fr-FR" dirty="0">
                <a:solidFill>
                  <a:schemeClr val="tx2"/>
                </a:solidFill>
              </a:rPr>
              <a:t/>
            </a:r>
            <a:br>
              <a:rPr lang="fr-FR" dirty="0">
                <a:solidFill>
                  <a:schemeClr val="tx2"/>
                </a:solidFill>
              </a:rPr>
            </a:b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1595351"/>
            <a:ext cx="914399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2400" dirty="0">
              <a:solidFill>
                <a:schemeClr val="bg1"/>
              </a:solidFill>
            </a:endParaRPr>
          </a:p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C’est </a:t>
            </a:r>
            <a:r>
              <a:rPr lang="fr-FR" sz="2400" dirty="0">
                <a:solidFill>
                  <a:schemeClr val="bg1"/>
                </a:solidFill>
              </a:rPr>
              <a:t>un(e)  employé(e) qui travaille dans le département de la finition dans une imprimerie ou un atelier spécialisé et qui a comme tâches d’aider les opérateurs de machines. </a:t>
            </a:r>
            <a:endParaRPr lang="fr-FR" sz="2400" dirty="0" smtClean="0">
              <a:solidFill>
                <a:schemeClr val="bg1"/>
              </a:solidFill>
            </a:endParaRPr>
          </a:p>
          <a:p>
            <a:pPr algn="ctr"/>
            <a:endParaRPr lang="fr-FR" sz="2400" dirty="0">
              <a:solidFill>
                <a:schemeClr val="bg1"/>
              </a:solidFill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Vous êtes aussi appelés à réaliser divers travaux de reliure que ce soit de façon manuelle ou sur une machine automatisée</a:t>
            </a:r>
            <a:r>
              <a:rPr lang="fr-FR" sz="24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fr-FR" sz="2400" dirty="0" smtClean="0">
              <a:solidFill>
                <a:schemeClr val="bg1"/>
              </a:solidFill>
            </a:endParaRPr>
          </a:p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Vous pouvez faire du triage des produits avant l’emballage pour s’assurer de la qualité de celui-ci.</a:t>
            </a:r>
            <a:endParaRPr lang="fr-FR" sz="2400" dirty="0">
              <a:solidFill>
                <a:schemeClr val="bg1"/>
              </a:solidFill>
            </a:endParaRPr>
          </a:p>
          <a:p>
            <a:pPr algn="ctr"/>
            <a:endParaRPr lang="fr-FR" sz="2400" dirty="0">
              <a:solidFill>
                <a:schemeClr val="bg1"/>
              </a:solidFill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 Il peut vous être demandés de faire de l’emballage de produits finis pour expédition aux clients.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69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9468"/>
            <a:ext cx="9144000" cy="1417638"/>
          </a:xfrm>
        </p:spPr>
        <p:txBody>
          <a:bodyPr/>
          <a:lstStyle/>
          <a:p>
            <a:r>
              <a:rPr lang="fr-FR" dirty="0"/>
              <a:t>Qu’est-ce que cela me donne de suivre cette formation?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31261"/>
            <a:ext cx="9144000" cy="5026739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pPr algn="ctr"/>
            <a:r>
              <a:rPr lang="fr-FR" sz="9600" dirty="0" smtClean="0">
                <a:solidFill>
                  <a:srgbClr val="FFFFFF"/>
                </a:solidFill>
              </a:rPr>
              <a:t>Suivre une formation, apprendre un métier, augmente votre </a:t>
            </a:r>
          </a:p>
          <a:p>
            <a:pPr marL="0" indent="0" algn="ctr">
              <a:buNone/>
            </a:pPr>
            <a:r>
              <a:rPr lang="fr-FR" sz="9600" dirty="0" smtClean="0">
                <a:solidFill>
                  <a:srgbClr val="FFFFFF"/>
                </a:solidFill>
              </a:rPr>
              <a:t>confiance en vous et améliore votre employabilité.</a:t>
            </a:r>
          </a:p>
          <a:p>
            <a:pPr marL="0" indent="0" algn="ctr">
              <a:buNone/>
            </a:pPr>
            <a:r>
              <a:rPr lang="fr-FR" sz="8800" dirty="0" smtClean="0">
                <a:solidFill>
                  <a:srgbClr val="FFFFFF"/>
                </a:solidFill>
              </a:rPr>
              <a:t>de plus</a:t>
            </a:r>
          </a:p>
          <a:p>
            <a:pPr algn="ctr"/>
            <a:r>
              <a:rPr lang="fr-FR" sz="9600" dirty="0" smtClean="0">
                <a:solidFill>
                  <a:srgbClr val="FFFFFF"/>
                </a:solidFill>
              </a:rPr>
              <a:t>À </a:t>
            </a:r>
            <a:r>
              <a:rPr lang="fr-FR" sz="9600" dirty="0">
                <a:solidFill>
                  <a:srgbClr val="FFFFFF"/>
                </a:solidFill>
              </a:rPr>
              <a:t>la fin de la formation vous obtenez soit un CFMS</a:t>
            </a:r>
          </a:p>
          <a:p>
            <a:pPr marL="114300" indent="0" algn="ctr">
              <a:buNone/>
            </a:pPr>
            <a:r>
              <a:rPr lang="fr-FR" sz="9600" dirty="0">
                <a:solidFill>
                  <a:srgbClr val="FFFFFF"/>
                </a:solidFill>
              </a:rPr>
              <a:t>( Certificat de formation de métier semi-spécialisé )</a:t>
            </a:r>
          </a:p>
          <a:p>
            <a:pPr marL="114300" indent="0" algn="ctr">
              <a:buNone/>
            </a:pPr>
            <a:r>
              <a:rPr lang="fr-FR" sz="9600" dirty="0">
                <a:solidFill>
                  <a:srgbClr val="FFFFFF"/>
                </a:solidFill>
              </a:rPr>
              <a:t>Délivré par le MELS</a:t>
            </a:r>
          </a:p>
          <a:p>
            <a:pPr marL="114300" indent="0" algn="ctr">
              <a:buNone/>
            </a:pPr>
            <a:r>
              <a:rPr lang="fr-FR" sz="9600" dirty="0">
                <a:solidFill>
                  <a:srgbClr val="FFFFFF"/>
                </a:solidFill>
              </a:rPr>
              <a:t>ou encore </a:t>
            </a:r>
          </a:p>
          <a:p>
            <a:pPr marL="0" indent="0" algn="ctr">
              <a:buNone/>
            </a:pPr>
            <a:r>
              <a:rPr lang="fr-FR" sz="9600" dirty="0">
                <a:solidFill>
                  <a:srgbClr val="FFFFFF"/>
                </a:solidFill>
              </a:rPr>
              <a:t>Un Certificat maison</a:t>
            </a:r>
          </a:p>
          <a:p>
            <a:pPr algn="ctr"/>
            <a:endParaRPr lang="fr-FR" dirty="0">
              <a:solidFill>
                <a:srgbClr val="FFFFFF"/>
              </a:solidFill>
            </a:endParaRPr>
          </a:p>
          <a:p>
            <a:pPr algn="ctr"/>
            <a:r>
              <a:rPr lang="fr-FR" dirty="0" smtClean="0">
                <a:solidFill>
                  <a:schemeClr val="tx2"/>
                </a:solidFill>
              </a:rPr>
              <a:t>.</a:t>
            </a:r>
            <a:endParaRPr lang="fr-FR" dirty="0">
              <a:solidFill>
                <a:schemeClr val="tx2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662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9468"/>
            <a:ext cx="9144000" cy="1417638"/>
          </a:xfrm>
        </p:spPr>
        <p:txBody>
          <a:bodyPr/>
          <a:lstStyle/>
          <a:p>
            <a:r>
              <a:rPr lang="fr-FR" dirty="0"/>
              <a:t>C’est quoi la durée de la formation?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98348"/>
            <a:ext cx="9144000" cy="5159652"/>
          </a:xfrm>
        </p:spPr>
        <p:txBody>
          <a:bodyPr/>
          <a:lstStyle/>
          <a:p>
            <a:endParaRPr lang="fr-FR" dirty="0">
              <a:solidFill>
                <a:srgbClr val="FFFFFF"/>
              </a:solidFill>
            </a:endParaRPr>
          </a:p>
          <a:p>
            <a:pPr algn="ctr"/>
            <a:r>
              <a:rPr lang="fr-FR" dirty="0">
                <a:solidFill>
                  <a:srgbClr val="FFFFFF"/>
                </a:solidFill>
              </a:rPr>
              <a:t>Le cours est d’une durée de 375 heures incluant 75 heures de </a:t>
            </a:r>
            <a:r>
              <a:rPr lang="fr-FR" dirty="0" smtClean="0">
                <a:solidFill>
                  <a:srgbClr val="FFFFFF"/>
                </a:solidFill>
              </a:rPr>
              <a:t>stage et </a:t>
            </a:r>
            <a:r>
              <a:rPr lang="fr-FR" dirty="0">
                <a:solidFill>
                  <a:srgbClr val="FFFFFF"/>
                </a:solidFill>
              </a:rPr>
              <a:t>échelonné sur 15 </a:t>
            </a:r>
            <a:r>
              <a:rPr lang="fr-FR" dirty="0" smtClean="0">
                <a:solidFill>
                  <a:srgbClr val="FFFFFF"/>
                </a:solidFill>
              </a:rPr>
              <a:t>semaines.</a:t>
            </a:r>
            <a:endParaRPr lang="fr-FR" dirty="0">
              <a:solidFill>
                <a:srgbClr val="FFFFFF"/>
              </a:solidFill>
            </a:endParaRPr>
          </a:p>
          <a:p>
            <a:pPr algn="ctr"/>
            <a:endParaRPr lang="fr-FR" dirty="0">
              <a:solidFill>
                <a:srgbClr val="FFFFFF"/>
              </a:solidFill>
            </a:endParaRPr>
          </a:p>
          <a:p>
            <a:pPr algn="ctr"/>
            <a:r>
              <a:rPr lang="fr-FR" dirty="0">
                <a:solidFill>
                  <a:srgbClr val="FFFFFF"/>
                </a:solidFill>
              </a:rPr>
              <a:t>L’horaire est de jour de 8h à </a:t>
            </a:r>
            <a:r>
              <a:rPr lang="fr-FR" dirty="0" smtClean="0">
                <a:solidFill>
                  <a:srgbClr val="FFFFFF"/>
                </a:solidFill>
              </a:rPr>
              <a:t>15h.</a:t>
            </a:r>
            <a:endParaRPr lang="fr-FR" dirty="0">
              <a:solidFill>
                <a:srgbClr val="FFFFFF"/>
              </a:solidFill>
            </a:endParaRPr>
          </a:p>
          <a:p>
            <a:pPr algn="ctr"/>
            <a:endParaRPr lang="fr-FR" dirty="0">
              <a:solidFill>
                <a:srgbClr val="FFFFFF"/>
              </a:solidFill>
            </a:endParaRPr>
          </a:p>
          <a:p>
            <a:pPr algn="ctr"/>
            <a:r>
              <a:rPr lang="fr-FR" dirty="0">
                <a:solidFill>
                  <a:srgbClr val="FFFFFF"/>
                </a:solidFill>
              </a:rPr>
              <a:t>Le calendrier est fait de manière qu’il y a des semaines de 3 jours et quelques semaines de 4 </a:t>
            </a:r>
            <a:r>
              <a:rPr lang="fr-FR" dirty="0" smtClean="0">
                <a:solidFill>
                  <a:srgbClr val="FFFFFF"/>
                </a:solidFill>
              </a:rPr>
              <a:t>jours</a:t>
            </a:r>
            <a:r>
              <a:rPr lang="fr-FR" dirty="0" smtClean="0">
                <a:solidFill>
                  <a:schemeClr val="tx2"/>
                </a:solidFill>
              </a:rPr>
              <a:t>.</a:t>
            </a:r>
            <a:endParaRPr lang="fr-FR" dirty="0">
              <a:solidFill>
                <a:schemeClr val="tx2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446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9468"/>
            <a:ext cx="9144000" cy="1417638"/>
          </a:xfrm>
        </p:spPr>
        <p:txBody>
          <a:bodyPr/>
          <a:lstStyle/>
          <a:p>
            <a:r>
              <a:rPr lang="fr-FR" dirty="0"/>
              <a:t>Que vais-je apprendre durant cette formation?</a:t>
            </a:r>
          </a:p>
        </p:txBody>
      </p:sp>
      <p:sp>
        <p:nvSpPr>
          <p:cNvPr id="9" name="Rectangle 8"/>
          <p:cNvSpPr/>
          <p:nvPr/>
        </p:nvSpPr>
        <p:spPr>
          <a:xfrm>
            <a:off x="88900" y="1674842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FFFFFF"/>
                </a:solidFill>
              </a:rPr>
              <a:t>Premièrement l’emphase sera mise sur la manipulation du papier.</a:t>
            </a:r>
          </a:p>
          <a:p>
            <a:pPr algn="ctr"/>
            <a:endParaRPr lang="fr-FR" sz="2400" dirty="0">
              <a:solidFill>
                <a:srgbClr val="FFFFFF"/>
              </a:solidFill>
            </a:endParaRPr>
          </a:p>
          <a:p>
            <a:pPr algn="ctr"/>
            <a:r>
              <a:rPr lang="fr-FR" sz="2400" dirty="0">
                <a:solidFill>
                  <a:srgbClr val="FFFFFF"/>
                </a:solidFill>
              </a:rPr>
              <a:t>Vous apprendrez à utiliser divers appareils servant à la finition d’imprimés :</a:t>
            </a:r>
          </a:p>
          <a:p>
            <a:endParaRPr lang="fr-FR" sz="2400" dirty="0">
              <a:solidFill>
                <a:srgbClr val="FFFFFF"/>
              </a:solidFill>
            </a:endParaRPr>
          </a:p>
          <a:p>
            <a:r>
              <a:rPr lang="fr-FR" sz="2400" dirty="0" smtClean="0">
                <a:solidFill>
                  <a:srgbClr val="FFFFFF"/>
                </a:solidFill>
              </a:rPr>
              <a:t>      Le </a:t>
            </a:r>
            <a:r>
              <a:rPr lang="fr-FR" sz="2400" dirty="0">
                <a:solidFill>
                  <a:srgbClr val="FFFFFF"/>
                </a:solidFill>
              </a:rPr>
              <a:t>massicot			         </a:t>
            </a:r>
            <a:r>
              <a:rPr lang="fr-FR" sz="2400" dirty="0" smtClean="0">
                <a:solidFill>
                  <a:srgbClr val="FFFFFF"/>
                </a:solidFill>
              </a:rPr>
              <a:t> La </a:t>
            </a:r>
            <a:r>
              <a:rPr lang="fr-FR" sz="2400" dirty="0" err="1" smtClean="0">
                <a:solidFill>
                  <a:srgbClr val="FFFFFF"/>
                </a:solidFill>
              </a:rPr>
              <a:t>troueuse</a:t>
            </a:r>
            <a:r>
              <a:rPr lang="fr-FR" sz="2400" dirty="0" smtClean="0">
                <a:solidFill>
                  <a:srgbClr val="FFFFFF"/>
                </a:solidFill>
              </a:rPr>
              <a:t>  </a:t>
            </a:r>
            <a:endParaRPr lang="fr-FR" sz="2400" dirty="0">
              <a:solidFill>
                <a:srgbClr val="FFFFFF"/>
              </a:solidFill>
            </a:endParaRPr>
          </a:p>
          <a:p>
            <a:endParaRPr lang="fr-FR" sz="2400" dirty="0">
              <a:solidFill>
                <a:srgbClr val="FFFFFF"/>
              </a:solidFill>
            </a:endParaRPr>
          </a:p>
          <a:p>
            <a:endParaRPr lang="fr-FR" sz="2400" dirty="0">
              <a:solidFill>
                <a:srgbClr val="FFFFFF"/>
              </a:solidFill>
            </a:endParaRPr>
          </a:p>
          <a:p>
            <a:r>
              <a:rPr lang="fr-FR" sz="2400" dirty="0" smtClean="0">
                <a:solidFill>
                  <a:srgbClr val="FFFFFF"/>
                </a:solidFill>
              </a:rPr>
              <a:t>      La </a:t>
            </a:r>
            <a:r>
              <a:rPr lang="fr-FR" sz="2400" dirty="0">
                <a:solidFill>
                  <a:srgbClr val="FFFFFF"/>
                </a:solidFill>
              </a:rPr>
              <a:t>brocheuse                                         La plieuse</a:t>
            </a:r>
          </a:p>
          <a:p>
            <a:endParaRPr lang="fr-FR" sz="2400" dirty="0" smtClean="0">
              <a:solidFill>
                <a:srgbClr val="FFFFFF"/>
              </a:solidFill>
            </a:endParaRPr>
          </a:p>
          <a:p>
            <a:endParaRPr lang="fr-FR" sz="2400" dirty="0">
              <a:solidFill>
                <a:srgbClr val="FFFFFF"/>
              </a:solidFill>
            </a:endParaRPr>
          </a:p>
          <a:p>
            <a:pPr algn="ctr"/>
            <a:r>
              <a:rPr lang="fr-FR" sz="2400" dirty="0">
                <a:solidFill>
                  <a:srgbClr val="FFFFFF"/>
                </a:solidFill>
              </a:rPr>
              <a:t>Et d’autres appareils, comme la machine à plastifier, l’emballage rétractable, la machine à spirale et la mise en </a:t>
            </a:r>
            <a:r>
              <a:rPr lang="fr-FR" sz="2400" dirty="0" smtClean="0">
                <a:solidFill>
                  <a:srgbClr val="FFFFFF"/>
                </a:solidFill>
              </a:rPr>
              <a:t>tablettes etc.</a:t>
            </a:r>
            <a:endParaRPr lang="fr-FR" sz="2400" dirty="0">
              <a:solidFill>
                <a:srgbClr val="FFFFFF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527" y="3403885"/>
            <a:ext cx="1143000" cy="7112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613" y="4439035"/>
            <a:ext cx="971550" cy="7302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5395" y="3403885"/>
            <a:ext cx="558800" cy="8572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7611" y="4439035"/>
            <a:ext cx="1143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4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9468"/>
            <a:ext cx="9144000" cy="1417638"/>
          </a:xfrm>
        </p:spPr>
        <p:txBody>
          <a:bodyPr/>
          <a:lstStyle/>
          <a:p>
            <a:r>
              <a:rPr lang="fr-FR" dirty="0"/>
              <a:t>Que vais-je apprendre durant </a:t>
            </a:r>
            <a:r>
              <a:rPr lang="fr-FR" dirty="0" smtClean="0"/>
              <a:t>     cette formation</a:t>
            </a:r>
            <a:r>
              <a:rPr lang="fr-FR" dirty="0"/>
              <a:t>?</a:t>
            </a:r>
            <a:r>
              <a:rPr lang="fr-FR" sz="3600" dirty="0" smtClean="0"/>
              <a:t>(</a:t>
            </a:r>
            <a:r>
              <a:rPr lang="fr-FR" sz="3600" dirty="0"/>
              <a:t>suite)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0" y="1645011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2400" dirty="0" smtClean="0">
              <a:solidFill>
                <a:srgbClr val="FFFFFF"/>
              </a:solidFill>
            </a:endParaRPr>
          </a:p>
          <a:p>
            <a:pPr algn="ctr"/>
            <a:endParaRPr lang="fr-FR" sz="2400" dirty="0">
              <a:solidFill>
                <a:srgbClr val="FFFFFF"/>
              </a:solidFill>
            </a:endParaRPr>
          </a:p>
          <a:p>
            <a:pPr algn="ctr"/>
            <a:r>
              <a:rPr lang="fr-FR" sz="2400" dirty="0" smtClean="0">
                <a:solidFill>
                  <a:srgbClr val="FFFFFF"/>
                </a:solidFill>
              </a:rPr>
              <a:t>Il </a:t>
            </a:r>
            <a:r>
              <a:rPr lang="fr-FR" sz="2400" dirty="0">
                <a:solidFill>
                  <a:srgbClr val="FFFFFF"/>
                </a:solidFill>
              </a:rPr>
              <a:t>y aura une partie de la formation consacrée à l’apprentissage de base en sérigraphie.</a:t>
            </a:r>
          </a:p>
          <a:p>
            <a:pPr algn="ctr"/>
            <a:endParaRPr lang="fr-FR" sz="2400" dirty="0">
              <a:solidFill>
                <a:srgbClr val="FFFFFF"/>
              </a:solidFill>
            </a:endParaRPr>
          </a:p>
          <a:p>
            <a:pPr algn="ctr"/>
            <a:r>
              <a:rPr lang="fr-FR" sz="2400" dirty="0">
                <a:solidFill>
                  <a:srgbClr val="FFFFFF"/>
                </a:solidFill>
              </a:rPr>
              <a:t>Vous apprendrez à émulsionner des cadres sérigraphiques</a:t>
            </a:r>
          </a:p>
          <a:p>
            <a:pPr algn="ctr"/>
            <a:endParaRPr lang="fr-FR" sz="2400" dirty="0">
              <a:solidFill>
                <a:srgbClr val="FFFFFF"/>
              </a:solidFill>
            </a:endParaRPr>
          </a:p>
          <a:p>
            <a:pPr algn="ctr"/>
            <a:r>
              <a:rPr lang="fr-FR" sz="2400" dirty="0">
                <a:solidFill>
                  <a:srgbClr val="FFFFFF"/>
                </a:solidFill>
              </a:rPr>
              <a:t>À les insoler, les développer et les dégraver.</a:t>
            </a:r>
          </a:p>
          <a:p>
            <a:pPr algn="ctr"/>
            <a:endParaRPr lang="fr-FR" sz="2400" dirty="0">
              <a:solidFill>
                <a:srgbClr val="FFFFFF"/>
              </a:solidFill>
            </a:endParaRPr>
          </a:p>
          <a:p>
            <a:pPr algn="ctr"/>
            <a:r>
              <a:rPr lang="fr-FR" sz="2400" dirty="0">
                <a:solidFill>
                  <a:srgbClr val="FFFFFF"/>
                </a:solidFill>
              </a:rPr>
              <a:t>Vous ferez de </a:t>
            </a:r>
            <a:r>
              <a:rPr lang="fr-FR" sz="2400" dirty="0" smtClean="0">
                <a:solidFill>
                  <a:srgbClr val="FFFFFF"/>
                </a:solidFill>
              </a:rPr>
              <a:t>l’impression manuelle avec cadres </a:t>
            </a:r>
            <a:r>
              <a:rPr lang="fr-FR" sz="2400" dirty="0">
                <a:solidFill>
                  <a:srgbClr val="FFFFFF"/>
                </a:solidFill>
              </a:rPr>
              <a:t>sur charnières </a:t>
            </a:r>
          </a:p>
          <a:p>
            <a:pPr marL="114300" indent="0" algn="ctr">
              <a:buNone/>
            </a:pPr>
            <a:r>
              <a:rPr lang="fr-FR" sz="2400" dirty="0">
                <a:solidFill>
                  <a:srgbClr val="FFFFFF"/>
                </a:solidFill>
              </a:rPr>
              <a:t>et sur une presse semi-automatique.</a:t>
            </a:r>
          </a:p>
          <a:p>
            <a:pPr algn="ctr"/>
            <a:endParaRPr lang="fr-FR" sz="2400" dirty="0">
              <a:solidFill>
                <a:srgbClr val="FFFFFF"/>
              </a:solidFill>
            </a:endParaRPr>
          </a:p>
          <a:p>
            <a:pPr algn="ctr"/>
            <a:r>
              <a:rPr lang="fr-FR" sz="2400" dirty="0">
                <a:solidFill>
                  <a:srgbClr val="FFFFFF"/>
                </a:solidFill>
              </a:rPr>
              <a:t>  Vous imprimerez du textile sur un carrousel.</a:t>
            </a:r>
          </a:p>
        </p:txBody>
      </p:sp>
    </p:spTree>
    <p:extLst>
      <p:ext uri="{BB962C8B-B14F-4D97-AF65-F5344CB8AC3E}">
        <p14:creationId xmlns:p14="http://schemas.microsoft.com/office/powerpoint/2010/main" val="72122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tx2"/>
                </a:solidFill>
              </a:rPr>
              <a:t>Synthèse </a:t>
            </a:r>
            <a:r>
              <a:rPr lang="fr-FR" sz="4000" dirty="0" smtClean="0">
                <a:solidFill>
                  <a:schemeClr val="tx2"/>
                </a:solidFill>
              </a:rPr>
              <a:t>du programme de formation</a:t>
            </a:r>
            <a:endParaRPr lang="fr-FR" sz="4000" dirty="0">
              <a:solidFill>
                <a:schemeClr val="tx2"/>
              </a:solidFill>
            </a:endParaRPr>
          </a:p>
        </p:txBody>
      </p:sp>
      <p:pic>
        <p:nvPicPr>
          <p:cNvPr id="12" name="Image 11" descr="Synthèse du programme ISPtest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11642"/>
          <a:stretch/>
        </p:blipFill>
        <p:spPr>
          <a:xfrm>
            <a:off x="831868" y="707886"/>
            <a:ext cx="7480264" cy="630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9468"/>
            <a:ext cx="9144000" cy="1417638"/>
          </a:xfrm>
        </p:spPr>
        <p:txBody>
          <a:bodyPr/>
          <a:lstStyle/>
          <a:p>
            <a:r>
              <a:rPr lang="fr-FR" dirty="0"/>
              <a:t>Quelles sont les compétences recherchées?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859340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dirty="0">
              <a:solidFill>
                <a:schemeClr val="tx2"/>
              </a:solidFill>
            </a:endParaRPr>
          </a:p>
          <a:p>
            <a:pPr algn="ctr"/>
            <a:r>
              <a:rPr lang="fr-FR" sz="2800" dirty="0">
                <a:solidFill>
                  <a:srgbClr val="FFFFFF"/>
                </a:solidFill>
              </a:rPr>
              <a:t>Bonne dextérité manuelle  </a:t>
            </a:r>
          </a:p>
          <a:p>
            <a:pPr algn="ctr"/>
            <a:endParaRPr lang="fr-FR" sz="2800" dirty="0">
              <a:solidFill>
                <a:srgbClr val="FFFFFF"/>
              </a:solidFill>
            </a:endParaRPr>
          </a:p>
          <a:p>
            <a:pPr algn="ctr"/>
            <a:r>
              <a:rPr lang="fr-FR" sz="2800" dirty="0">
                <a:solidFill>
                  <a:srgbClr val="FFFFFF"/>
                </a:solidFill>
              </a:rPr>
              <a:t>Persévérance</a:t>
            </a:r>
          </a:p>
          <a:p>
            <a:pPr algn="ctr"/>
            <a:endParaRPr lang="fr-FR" sz="2800" dirty="0">
              <a:solidFill>
                <a:srgbClr val="FFFFFF"/>
              </a:solidFill>
            </a:endParaRPr>
          </a:p>
          <a:p>
            <a:pPr algn="ctr"/>
            <a:r>
              <a:rPr lang="fr-FR" sz="2800" dirty="0">
                <a:solidFill>
                  <a:srgbClr val="FFFFFF"/>
                </a:solidFill>
              </a:rPr>
              <a:t>Souci du détail</a:t>
            </a:r>
          </a:p>
          <a:p>
            <a:pPr algn="ctr"/>
            <a:endParaRPr lang="fr-FR" sz="2800" dirty="0">
              <a:solidFill>
                <a:srgbClr val="FFFFFF"/>
              </a:solidFill>
            </a:endParaRPr>
          </a:p>
          <a:p>
            <a:pPr algn="ctr"/>
            <a:r>
              <a:rPr lang="fr-FR" sz="2800" dirty="0">
                <a:solidFill>
                  <a:srgbClr val="FFFFFF"/>
                </a:solidFill>
              </a:rPr>
              <a:t>Capacité à travailler en équipe</a:t>
            </a:r>
          </a:p>
          <a:p>
            <a:pPr algn="ctr"/>
            <a:endParaRPr lang="fr-FR" sz="2800" dirty="0">
              <a:solidFill>
                <a:srgbClr val="FFFFFF"/>
              </a:solidFill>
            </a:endParaRPr>
          </a:p>
          <a:p>
            <a:pPr algn="ctr"/>
            <a:r>
              <a:rPr lang="fr-FR" sz="2800" dirty="0">
                <a:solidFill>
                  <a:srgbClr val="FFFFFF"/>
                </a:solidFill>
              </a:rPr>
              <a:t>Être motivé(e) à apprendre des nouvelles tâches</a:t>
            </a:r>
          </a:p>
        </p:txBody>
      </p:sp>
    </p:spTree>
    <p:extLst>
      <p:ext uri="{BB962C8B-B14F-4D97-AF65-F5344CB8AC3E}">
        <p14:creationId xmlns:p14="http://schemas.microsoft.com/office/powerpoint/2010/main" val="268801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518</TotalTime>
  <Words>505</Words>
  <Application>Microsoft Office PowerPoint</Application>
  <PresentationFormat>Affichage à l'écran (4:3)</PresentationFormat>
  <Paragraphs>88</Paragraphs>
  <Slides>21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Book Antiqua</vt:lpstr>
      <vt:lpstr>Calibri</vt:lpstr>
      <vt:lpstr>Wingdings 2</vt:lpstr>
      <vt:lpstr>Habitat</vt:lpstr>
      <vt:lpstr>    ISP en imprimerie</vt:lpstr>
      <vt:lpstr>Présentation PowerPoint</vt:lpstr>
      <vt:lpstr>Présentation PowerPoint</vt:lpstr>
      <vt:lpstr>Qu’est-ce que cela me donne de suivre cette formation?</vt:lpstr>
      <vt:lpstr>C’est quoi la durée de la formation?</vt:lpstr>
      <vt:lpstr>Que vais-je apprendre durant cette formation?</vt:lpstr>
      <vt:lpstr>Que vais-je apprendre durant      cette formation?(suite)</vt:lpstr>
      <vt:lpstr>Présentation PowerPoint</vt:lpstr>
      <vt:lpstr>Quelles sont les compétences recherchées?</vt:lpstr>
      <vt:lpstr>Est-ce qu’il y a de l’emploi dans ce domaine?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Est-ce qu’il y a de l’emploi dans ce domaine?</vt:lpstr>
      <vt:lpstr>Présentation PowerPoint</vt:lpstr>
      <vt:lpstr>La formation débute quand?</vt:lpstr>
      <vt:lpstr>Présentation PowerPoint</vt:lpstr>
      <vt:lpstr>Présentation PowerPoint</vt:lpstr>
      <vt:lpstr>Vous avez des questions?</vt:lpstr>
    </vt:vector>
  </TitlesOfParts>
  <Company>CFP Jacques-Rousseau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ISP en imprimerie</dc:title>
  <dc:creator>Gilles  Jean</dc:creator>
  <cp:lastModifiedBy>TOMMY OLIVEIRA</cp:lastModifiedBy>
  <cp:revision>25</cp:revision>
  <dcterms:created xsi:type="dcterms:W3CDTF">2016-09-15T15:43:04Z</dcterms:created>
  <dcterms:modified xsi:type="dcterms:W3CDTF">2016-09-20T17:10:13Z</dcterms:modified>
</cp:coreProperties>
</file>