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7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8" r:id="rId21"/>
    <p:sldId id="279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30/01/2016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55487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30/01/2016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62242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30/01/2016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92928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30/01/2016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51153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30/01/2016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21821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30/01/2016</a:t>
            </a:fld>
            <a:endParaRPr lang="en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59007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30/01/2016</a:t>
            </a:fld>
            <a:endParaRPr lang="en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48402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30/01/2016</a:t>
            </a:fld>
            <a:endParaRPr lang="en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52094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30/01/2016</a:t>
            </a:fld>
            <a:endParaRPr lang="en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43858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30/01/2016</a:t>
            </a:fld>
            <a:endParaRPr lang="en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94976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30/01/2016</a:t>
            </a:fld>
            <a:endParaRPr lang="en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6860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0B6B0B-50E2-48E2-A1F4-3C4F8426B541}" type="datetimeFigureOut">
              <a:rPr lang="en-CA" smtClean="0"/>
              <a:t>30/01/2016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23544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 smtClean="0"/>
              <a:t>Vocabulaire de la santé</a:t>
            </a:r>
            <a:endParaRPr lang="en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A" dirty="0" smtClean="0">
                <a:solidFill>
                  <a:schemeClr val="tx2"/>
                </a:solidFill>
              </a:rPr>
              <a:t>Liste </a:t>
            </a:r>
            <a:r>
              <a:rPr lang="fr-CA" dirty="0" smtClean="0">
                <a:solidFill>
                  <a:schemeClr val="tx2"/>
                </a:solidFill>
              </a:rPr>
              <a:t>7 (deuxième partie)</a:t>
            </a:r>
            <a:endParaRPr lang="en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75272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Brancard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/>
              <a:t>Civière à bras.</a:t>
            </a:r>
            <a:endParaRPr lang="fr-CA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>
                <a:solidFill>
                  <a:schemeClr val="tx2"/>
                </a:solidFill>
              </a:rPr>
              <a:t>Épithète: improvisé</a:t>
            </a: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2676869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Cancérigène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FR" dirty="0"/>
              <a:t>Qui peut provoquer un cancer. </a:t>
            </a:r>
            <a:endParaRPr lang="fr-CA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Synonymes: cancérogène</a:t>
            </a:r>
            <a:r>
              <a:rPr lang="fr-FR" dirty="0">
                <a:solidFill>
                  <a:srgbClr val="FF0000"/>
                </a:solidFill>
              </a:rPr>
              <a:t>, carcinogène, cocarcinogène, oncogène</a:t>
            </a:r>
            <a:r>
              <a:rPr lang="fr-FR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fr-FR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rgbClr val="00B050"/>
                </a:solidFill>
              </a:rPr>
              <a:t>Substance cancérigène, produit </a:t>
            </a:r>
            <a:r>
              <a:rPr lang="fr-FR" dirty="0">
                <a:solidFill>
                  <a:srgbClr val="00B050"/>
                </a:solidFill>
              </a:rPr>
              <a:t>cancérigène</a:t>
            </a:r>
            <a:r>
              <a:rPr lang="fr-FR" dirty="0" smtClean="0">
                <a:solidFill>
                  <a:srgbClr val="00B050"/>
                </a:solidFill>
              </a:rPr>
              <a:t>, potentiellement </a:t>
            </a:r>
            <a:r>
              <a:rPr lang="fr-FR" dirty="0">
                <a:solidFill>
                  <a:srgbClr val="00B050"/>
                </a:solidFill>
              </a:rPr>
              <a:t>cancérigène</a:t>
            </a:r>
            <a:endParaRPr lang="fr-CA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fr-CA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en-CA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fr-CA" dirty="0" smtClean="0"/>
          </a:p>
          <a:p>
            <a:pPr marL="0" indent="0" algn="ctr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368534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Gangrène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fr-FR" dirty="0"/>
              <a:t>Nécrose et putréfaction des tissus à la suite de l’arrêt de l’irrigation sanguine.</a:t>
            </a:r>
            <a:endParaRPr lang="fr-CA" dirty="0"/>
          </a:p>
          <a:p>
            <a:pPr marL="0" indent="0">
              <a:buNone/>
            </a:pPr>
            <a:endParaRPr lang="fr-FR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chemeClr val="tx2"/>
                </a:solidFill>
              </a:rPr>
              <a:t>Épithète: </a:t>
            </a:r>
            <a:r>
              <a:rPr lang="fr-FR" dirty="0">
                <a:solidFill>
                  <a:schemeClr val="tx2"/>
                </a:solidFill>
              </a:rPr>
              <a:t>mortelle</a:t>
            </a: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/>
          </a:p>
          <a:p>
            <a:pPr marL="0" indent="0" algn="just">
              <a:buNone/>
            </a:pPr>
            <a:endParaRPr lang="fr-CA" dirty="0" smtClean="0"/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endParaRPr lang="en-CA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en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6765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Crampe(s)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/>
              <a:t>Contraction douloureuse, involontaire et passagère, d’un ou de plusieurs </a:t>
            </a:r>
            <a:r>
              <a:rPr lang="fr-FR" dirty="0" smtClean="0"/>
              <a:t>muscles.</a:t>
            </a:r>
            <a:endParaRPr lang="fr-CA" dirty="0"/>
          </a:p>
          <a:p>
            <a:pPr marL="0" indent="0" algn="ctr">
              <a:buNone/>
            </a:pPr>
            <a:r>
              <a:rPr lang="fr-FR" dirty="0">
                <a:solidFill>
                  <a:srgbClr val="00B050"/>
                </a:solidFill>
              </a:rPr>
              <a:t>A</a:t>
            </a:r>
            <a:r>
              <a:rPr lang="fr-FR" dirty="0" smtClean="0">
                <a:solidFill>
                  <a:srgbClr val="00B050"/>
                </a:solidFill>
              </a:rPr>
              <a:t>voir </a:t>
            </a:r>
            <a:r>
              <a:rPr lang="fr-FR" dirty="0">
                <a:solidFill>
                  <a:srgbClr val="00B050"/>
                </a:solidFill>
              </a:rPr>
              <a:t>une crampe à la </a:t>
            </a:r>
            <a:r>
              <a:rPr lang="fr-FR" dirty="0" smtClean="0">
                <a:solidFill>
                  <a:srgbClr val="00B050"/>
                </a:solidFill>
              </a:rPr>
              <a:t>jambe.</a:t>
            </a:r>
          </a:p>
          <a:p>
            <a:pPr marL="0" indent="0" algn="just">
              <a:buNone/>
            </a:pPr>
            <a:r>
              <a:rPr lang="fr-CA" dirty="0">
                <a:solidFill>
                  <a:srgbClr val="FF0000"/>
                </a:solidFill>
              </a:rPr>
              <a:t>Synonymes: </a:t>
            </a:r>
            <a:r>
              <a:rPr lang="fr-FR" dirty="0">
                <a:solidFill>
                  <a:srgbClr val="FF0000"/>
                </a:solidFill>
              </a:rPr>
              <a:t>contraction, crispation, pression, rétraction, serrement, spasme, tension.</a:t>
            </a:r>
            <a:endParaRPr lang="fr-CA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chemeClr val="tx2"/>
                </a:solidFill>
              </a:rPr>
              <a:t>Épithètes: </a:t>
            </a:r>
            <a:r>
              <a:rPr lang="fr-FR" dirty="0">
                <a:solidFill>
                  <a:schemeClr val="tx2"/>
                </a:solidFill>
              </a:rPr>
              <a:t>musculaires, abdominales, menstruelles</a:t>
            </a:r>
            <a:endParaRPr lang="fr-CA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fr-CA" dirty="0" smtClean="0"/>
              <a:t>.</a:t>
            </a:r>
            <a:endParaRPr lang="fr-CA" dirty="0" smtClean="0"/>
          </a:p>
          <a:p>
            <a:pPr marL="0" indent="0" algn="just">
              <a:buNone/>
            </a:pPr>
            <a:endParaRPr lang="fr-CA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en-CA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fr-CA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043595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Glande(s)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/>
              <a:t>Organe dont la fonction est de sécréter certaines substances</a:t>
            </a:r>
            <a:endParaRPr lang="fr-CA" dirty="0"/>
          </a:p>
          <a:p>
            <a:pPr marL="0" indent="0">
              <a:buNone/>
            </a:pPr>
            <a:r>
              <a:rPr lang="fr-FR" dirty="0" smtClean="0">
                <a:solidFill>
                  <a:schemeClr val="tx2"/>
                </a:solidFill>
              </a:rPr>
              <a:t>Épithètes: thyroïde</a:t>
            </a:r>
            <a:r>
              <a:rPr lang="fr-FR" dirty="0">
                <a:solidFill>
                  <a:schemeClr val="tx2"/>
                </a:solidFill>
              </a:rPr>
              <a:t>, salivaires, mammaire</a:t>
            </a:r>
            <a:endParaRPr lang="fr-CA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endParaRPr lang="fr-CA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30985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Pansement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/>
              <a:t>Ensemble des éléments appliqués sur une plaie pour la protéger de l’infection et pour favoriser sa cicatrisation.</a:t>
            </a:r>
            <a:endParaRPr lang="fr-CA" dirty="0"/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Synonymes: bandage</a:t>
            </a:r>
            <a:r>
              <a:rPr lang="fr-FR" dirty="0">
                <a:solidFill>
                  <a:srgbClr val="FF0000"/>
                </a:solidFill>
              </a:rPr>
              <a:t>, bande, gaze, mèche.</a:t>
            </a:r>
            <a:endParaRPr lang="fr-CA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chemeClr val="tx2"/>
                </a:solidFill>
              </a:rPr>
              <a:t>Épithètes: compressif</a:t>
            </a:r>
            <a:r>
              <a:rPr lang="fr-FR" dirty="0">
                <a:solidFill>
                  <a:schemeClr val="tx2"/>
                </a:solidFill>
              </a:rPr>
              <a:t>, adhésif, </a:t>
            </a:r>
            <a:r>
              <a:rPr lang="fr-FR" dirty="0" smtClean="0">
                <a:solidFill>
                  <a:schemeClr val="tx2"/>
                </a:solidFill>
              </a:rPr>
              <a:t>stérile.</a:t>
            </a:r>
            <a:endParaRPr lang="fr-CA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fr-CA" dirty="0" smtClean="0"/>
          </a:p>
          <a:p>
            <a:pPr marL="0" indent="0" algn="just">
              <a:buNone/>
            </a:pPr>
            <a:endParaRPr lang="en-CA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7701538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Gant(s)</a:t>
            </a:r>
            <a:endParaRPr lang="en-CA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/>
              <a:t>Objet ressemblant à cette pièce d’habillement et utilisé pour protéger la main dans diverses activités. </a:t>
            </a:r>
            <a:endParaRPr lang="fr-FR" dirty="0" smtClean="0"/>
          </a:p>
          <a:p>
            <a:pPr marL="0" indent="0" algn="ctr">
              <a:buNone/>
            </a:pPr>
            <a:r>
              <a:rPr lang="fr-FR" dirty="0" smtClean="0">
                <a:solidFill>
                  <a:srgbClr val="00B050"/>
                </a:solidFill>
              </a:rPr>
              <a:t>Gant </a:t>
            </a:r>
            <a:r>
              <a:rPr lang="fr-FR" dirty="0">
                <a:solidFill>
                  <a:srgbClr val="00B050"/>
                </a:solidFill>
              </a:rPr>
              <a:t>de latex. Gant de chirurgien.</a:t>
            </a:r>
            <a:endParaRPr lang="fr-CA" dirty="0">
              <a:solidFill>
                <a:srgbClr val="00B050"/>
              </a:solidFill>
            </a:endParaRPr>
          </a:p>
          <a:p>
            <a:pPr marL="0" indent="0" algn="ctr">
              <a:buNone/>
            </a:pPr>
            <a:endParaRPr lang="fr-CA" dirty="0"/>
          </a:p>
          <a:p>
            <a:pPr marL="0" indent="0">
              <a:buNone/>
            </a:pPr>
            <a:endParaRPr lang="fr-CA" dirty="0"/>
          </a:p>
          <a:p>
            <a:pPr marL="0" indent="0">
              <a:buNone/>
            </a:pPr>
            <a:r>
              <a:rPr lang="fr-FR" dirty="0" smtClean="0">
                <a:solidFill>
                  <a:schemeClr val="tx2"/>
                </a:solidFill>
              </a:rPr>
              <a:t>Épithètes: </a:t>
            </a:r>
            <a:r>
              <a:rPr lang="fr-FR" dirty="0">
                <a:solidFill>
                  <a:schemeClr val="tx2"/>
                </a:solidFill>
              </a:rPr>
              <a:t>stériles, chirurgicaux, </a:t>
            </a:r>
            <a:r>
              <a:rPr lang="fr-FR" dirty="0" smtClean="0">
                <a:solidFill>
                  <a:schemeClr val="tx2"/>
                </a:solidFill>
              </a:rPr>
              <a:t>jetables.</a:t>
            </a:r>
            <a:endParaRPr lang="fr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61976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Candidat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/>
              <a:t>M</a:t>
            </a:r>
            <a:r>
              <a:rPr lang="fr-FR" dirty="0" smtClean="0"/>
              <a:t>édicament </a:t>
            </a:r>
            <a:r>
              <a:rPr lang="fr-FR" dirty="0"/>
              <a:t>à l’essai.</a:t>
            </a:r>
            <a:endParaRPr lang="fr-CA" dirty="0"/>
          </a:p>
          <a:p>
            <a:pPr marL="0" indent="0" algn="ctr">
              <a:buNone/>
            </a:pPr>
            <a:endParaRPr lang="fr-CA" dirty="0"/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endParaRPr lang="en-C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53744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Santé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FR" dirty="0"/>
              <a:t>Bon fonctionnement général de l’organisme d’un être </a:t>
            </a:r>
            <a:r>
              <a:rPr lang="fr-FR" dirty="0" smtClean="0"/>
              <a:t>humain.</a:t>
            </a:r>
            <a:endParaRPr lang="fr-CA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>
                <a:solidFill>
                  <a:schemeClr val="tx2"/>
                </a:solidFill>
              </a:rPr>
              <a:t>Épithètes: physique</a:t>
            </a:r>
            <a:r>
              <a:rPr lang="fr-FR" dirty="0">
                <a:solidFill>
                  <a:schemeClr val="tx2"/>
                </a:solidFill>
              </a:rPr>
              <a:t>, mentale, </a:t>
            </a:r>
            <a:r>
              <a:rPr lang="fr-FR" dirty="0" smtClean="0">
                <a:solidFill>
                  <a:schemeClr val="tx2"/>
                </a:solidFill>
              </a:rPr>
              <a:t>précaire.</a:t>
            </a: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/>
          </a:p>
          <a:p>
            <a:pPr marL="0" indent="0" algn="just">
              <a:buNone/>
            </a:pPr>
            <a:endParaRPr lang="fr-CA" dirty="0" smtClean="0"/>
          </a:p>
          <a:p>
            <a:pPr marL="0" indent="0" algn="ctr">
              <a:buNone/>
            </a:pPr>
            <a:endParaRPr lang="fr-CA" dirty="0" smtClean="0"/>
          </a:p>
          <a:p>
            <a:pPr marL="0" indent="0" algn="just">
              <a:buNone/>
            </a:pPr>
            <a:endParaRPr lang="fr-CA" dirty="0" smtClean="0"/>
          </a:p>
          <a:p>
            <a:pPr marL="0" indent="0" algn="ctr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56155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Plancher pelvien</a:t>
            </a:r>
            <a:endParaRPr lang="en-CA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fr-FR" dirty="0"/>
              <a:t>P</a:t>
            </a:r>
            <a:r>
              <a:rPr lang="fr-FR" dirty="0" smtClean="0"/>
              <a:t>érinée - Région </a:t>
            </a:r>
            <a:r>
              <a:rPr lang="fr-FR" dirty="0"/>
              <a:t>du corps qui s’étend de l’anus aux parties génitales.</a:t>
            </a:r>
            <a:endParaRPr lang="fr-CA" dirty="0"/>
          </a:p>
          <a:p>
            <a:pPr marL="0" indent="0">
              <a:buNone/>
            </a:pPr>
            <a:endParaRPr lang="fr-FR" dirty="0" smtClean="0"/>
          </a:p>
          <a:p>
            <a:pPr marL="0" indent="0" algn="ctr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fr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882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Ambulancier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CA" dirty="0"/>
          </a:p>
          <a:p>
            <a:pPr marL="0" indent="0">
              <a:buNone/>
            </a:pPr>
            <a:r>
              <a:rPr lang="fr-FR" dirty="0"/>
              <a:t>ANCIENNEMENT – Infirmier ou infirmière rattachée à une voiture d’ambulance.</a:t>
            </a:r>
            <a:endParaRPr lang="fr-CA" dirty="0"/>
          </a:p>
          <a:p>
            <a:pPr marL="0" indent="0">
              <a:buNone/>
            </a:pPr>
            <a:r>
              <a:rPr lang="fr-FR" dirty="0" smtClean="0"/>
              <a:t>Ambulancier </a:t>
            </a:r>
            <a:r>
              <a:rPr lang="fr-FR" dirty="0"/>
              <a:t>ayant la formation nécessaire pour pratiquer certains actes médicaux d’urgence (intubation, défibrillation cardiaque, etc.).</a:t>
            </a:r>
            <a:endParaRPr lang="fr-CA" dirty="0"/>
          </a:p>
          <a:p>
            <a:pPr marL="0" indent="0">
              <a:buNone/>
            </a:pPr>
            <a:r>
              <a:rPr lang="fr-FR" dirty="0" smtClean="0"/>
              <a:t>secouriste</a:t>
            </a:r>
            <a:endParaRPr lang="fr-CA" dirty="0"/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Synonymes</a:t>
            </a:r>
            <a:r>
              <a:rPr lang="fr-FR" dirty="0" smtClean="0">
                <a:solidFill>
                  <a:srgbClr val="FF0000"/>
                </a:solidFill>
              </a:rPr>
              <a:t>: </a:t>
            </a:r>
            <a:r>
              <a:rPr lang="fr-FR" dirty="0" smtClean="0">
                <a:solidFill>
                  <a:srgbClr val="FF0000"/>
                </a:solidFill>
              </a:rPr>
              <a:t>secouristes, </a:t>
            </a:r>
            <a:r>
              <a:rPr lang="fr-FR" dirty="0" err="1" smtClean="0">
                <a:solidFill>
                  <a:srgbClr val="FF0000"/>
                </a:solidFill>
              </a:rPr>
              <a:t>paramédics</a:t>
            </a:r>
            <a:r>
              <a:rPr lang="fr-FR" dirty="0" smtClean="0">
                <a:solidFill>
                  <a:srgbClr val="FF0000"/>
                </a:solidFill>
              </a:rPr>
              <a:t>.</a:t>
            </a:r>
            <a:endParaRPr lang="fr-CA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en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045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Hanche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/>
              <a:t>Partie de chaque côté du corps où la jambe et le tronc se rejoignent </a:t>
            </a:r>
          </a:p>
          <a:p>
            <a:pPr marL="0" indent="0" algn="ctr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fr-CA" dirty="0">
                <a:solidFill>
                  <a:schemeClr val="tx2"/>
                </a:solidFill>
              </a:rPr>
              <a:t>Épithètes: étroite, larges, artificielle</a:t>
            </a:r>
          </a:p>
          <a:p>
            <a:pPr marL="0" indent="0" algn="ctr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fr-CA" dirty="0">
                <a:solidFill>
                  <a:srgbClr val="FF0000"/>
                </a:solidFill>
              </a:rPr>
              <a:t>Synonymes: ceinture, flanc, taille, articulation coxo-fémorale</a:t>
            </a:r>
            <a:endParaRPr lang="en-CA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2766039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Langage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fr-FR" dirty="0"/>
              <a:t>1-Faculté propre à l’homme de communiquer et d’exprimer sa pensée au moyen d’une langue</a:t>
            </a:r>
            <a:endParaRPr lang="fr-CA" dirty="0"/>
          </a:p>
          <a:p>
            <a:pPr marL="0" indent="0" algn="ctr">
              <a:buNone/>
            </a:pPr>
            <a:r>
              <a:rPr lang="fr-FR" dirty="0"/>
              <a:t>2-Tout système de signes, autre que la parole ou l’écriture, utilisé pour communiquer ou pour exprimer sa pensée, ses sentiments. </a:t>
            </a:r>
            <a:endParaRPr lang="fr-FR" dirty="0" smtClean="0"/>
          </a:p>
          <a:p>
            <a:pPr marL="0" indent="0" algn="ctr">
              <a:buNone/>
            </a:pPr>
            <a:r>
              <a:rPr lang="fr-FR" dirty="0" smtClean="0">
                <a:solidFill>
                  <a:srgbClr val="00B050"/>
                </a:solidFill>
              </a:rPr>
              <a:t>Langage </a:t>
            </a:r>
            <a:r>
              <a:rPr lang="fr-FR" dirty="0">
                <a:solidFill>
                  <a:srgbClr val="00B050"/>
                </a:solidFill>
              </a:rPr>
              <a:t>gestuel. Langage de la peinture, de la musique.</a:t>
            </a:r>
            <a:endParaRPr lang="fr-CA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Synonymes: articulation</a:t>
            </a:r>
            <a:r>
              <a:rPr lang="fr-FR" dirty="0">
                <a:solidFill>
                  <a:srgbClr val="FF0000"/>
                </a:solidFill>
              </a:rPr>
              <a:t>, débit, </a:t>
            </a:r>
            <a:r>
              <a:rPr lang="fr-FR" dirty="0" smtClean="0">
                <a:solidFill>
                  <a:srgbClr val="FF0000"/>
                </a:solidFill>
              </a:rPr>
              <a:t>élocution</a:t>
            </a:r>
            <a:r>
              <a:rPr lang="fr-FR" dirty="0">
                <a:solidFill>
                  <a:srgbClr val="FF0000"/>
                </a:solidFill>
              </a:rPr>
              <a:t>, </a:t>
            </a:r>
            <a:r>
              <a:rPr lang="fr-FR" dirty="0" smtClean="0">
                <a:solidFill>
                  <a:srgbClr val="FF0000"/>
                </a:solidFill>
              </a:rPr>
              <a:t>expression</a:t>
            </a:r>
            <a:r>
              <a:rPr lang="fr-FR" dirty="0">
                <a:solidFill>
                  <a:srgbClr val="FF0000"/>
                </a:solidFill>
              </a:rPr>
              <a:t>, langue, parole, </a:t>
            </a:r>
            <a:r>
              <a:rPr lang="fr-FR" dirty="0" smtClean="0">
                <a:solidFill>
                  <a:srgbClr val="FF0000"/>
                </a:solidFill>
              </a:rPr>
              <a:t>prononciation</a:t>
            </a:r>
            <a:r>
              <a:rPr lang="fr-FR" dirty="0">
                <a:solidFill>
                  <a:srgbClr val="FF0000"/>
                </a:solidFill>
              </a:rPr>
              <a:t>, </a:t>
            </a:r>
            <a:r>
              <a:rPr lang="fr-FR" dirty="0" smtClean="0">
                <a:solidFill>
                  <a:srgbClr val="FF0000"/>
                </a:solidFill>
              </a:rPr>
              <a:t>voix</a:t>
            </a:r>
            <a:r>
              <a:rPr lang="fr-FR" dirty="0">
                <a:solidFill>
                  <a:srgbClr val="FF0000"/>
                </a:solidFill>
              </a:rPr>
              <a:t>.</a:t>
            </a:r>
            <a:endParaRPr lang="fr-CA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chemeClr val="tx2"/>
                </a:solidFill>
              </a:rPr>
              <a:t>Épithète: corporel</a:t>
            </a:r>
            <a:endParaRPr lang="fr-CA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302705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Angine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 smtClean="0"/>
              <a:t>1-Inflammation </a:t>
            </a:r>
            <a:r>
              <a:rPr lang="fr-FR" dirty="0"/>
              <a:t>du pharynx, de la gorge.</a:t>
            </a:r>
            <a:endParaRPr lang="fr-CA" dirty="0"/>
          </a:p>
          <a:p>
            <a:pPr marL="0" indent="0" algn="ctr">
              <a:buNone/>
            </a:pPr>
            <a:r>
              <a:rPr lang="fr-FR" i="1" dirty="0" smtClean="0"/>
              <a:t>2- Angine de poitrine</a:t>
            </a:r>
          </a:p>
          <a:p>
            <a:pPr marL="0" indent="0" algn="ctr">
              <a:buNone/>
            </a:pPr>
            <a:r>
              <a:rPr lang="fr-FR" dirty="0" smtClean="0"/>
              <a:t>Angor</a:t>
            </a:r>
            <a:r>
              <a:rPr lang="fr-FR" dirty="0"/>
              <a:t>, syndrome caractérisé par une douloureuse et angoissante sensation de resserrement dans la région thoracique placée devant le cœur.</a:t>
            </a:r>
            <a:endParaRPr lang="fr-CA" dirty="0"/>
          </a:p>
          <a:p>
            <a:pPr marL="0" indent="0" algn="just">
              <a:buNone/>
            </a:pPr>
            <a:endParaRPr lang="fr-C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8240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Amputation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Opération chirurgicale au cours de laquelle est coupé un membre, une partie de membre ou une partie saillante.</a:t>
            </a:r>
            <a:endParaRPr lang="fr-CA" dirty="0"/>
          </a:p>
          <a:p>
            <a:pPr marL="0" indent="0">
              <a:buNone/>
            </a:pPr>
            <a:endParaRPr lang="fr-FR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chemeClr val="tx2"/>
                </a:solidFill>
              </a:rPr>
              <a:t>Épithètes</a:t>
            </a:r>
            <a:r>
              <a:rPr lang="fr-FR" dirty="0" smtClean="0">
                <a:solidFill>
                  <a:schemeClr val="tx2"/>
                </a:solidFill>
              </a:rPr>
              <a:t>: </a:t>
            </a:r>
            <a:r>
              <a:rPr lang="fr-FR" dirty="0">
                <a:solidFill>
                  <a:schemeClr val="tx2"/>
                </a:solidFill>
              </a:rPr>
              <a:t>partielle, double, inévitable</a:t>
            </a:r>
            <a:endParaRPr lang="fr-CA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fr-CA" dirty="0" smtClean="0"/>
          </a:p>
          <a:p>
            <a:pPr marL="0" indent="0" algn="ctr">
              <a:buNone/>
            </a:pPr>
            <a:endParaRPr lang="fr-CA" dirty="0" smtClean="0"/>
          </a:p>
          <a:p>
            <a:pPr marL="0" indent="0" algn="just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27913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Antidote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/>
              <a:t>Contrepoison. </a:t>
            </a:r>
            <a:endParaRPr lang="fr-FR" dirty="0" smtClean="0"/>
          </a:p>
          <a:p>
            <a:pPr marL="0" indent="0" algn="ctr">
              <a:buNone/>
            </a:pPr>
            <a:r>
              <a:rPr lang="fr-FR" dirty="0" smtClean="0"/>
              <a:t>FIGURÉ </a:t>
            </a:r>
            <a:r>
              <a:rPr lang="fr-FR" dirty="0"/>
              <a:t>– Remède contre un mal qui n’est pas physique, mais plutôt moral ou psychologique. </a:t>
            </a:r>
            <a:endParaRPr lang="fr-FR" dirty="0" smtClean="0"/>
          </a:p>
          <a:p>
            <a:pPr marL="0" indent="0" algn="ctr">
              <a:buNone/>
            </a:pPr>
            <a:r>
              <a:rPr lang="fr-FR" dirty="0" smtClean="0">
                <a:solidFill>
                  <a:schemeClr val="accent3"/>
                </a:solidFill>
              </a:rPr>
              <a:t>La </a:t>
            </a:r>
            <a:r>
              <a:rPr lang="fr-FR" dirty="0">
                <a:solidFill>
                  <a:schemeClr val="accent3"/>
                </a:solidFill>
              </a:rPr>
              <a:t>lecture est un antidote à la solitude, contre la solitude.</a:t>
            </a:r>
            <a:endParaRPr lang="fr-CA" dirty="0">
              <a:solidFill>
                <a:schemeClr val="accent3"/>
              </a:solidFill>
            </a:endParaRPr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211151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Anticorps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FR" dirty="0" smtClean="0"/>
              <a:t>Protéine participant </a:t>
            </a:r>
            <a:r>
              <a:rPr lang="fr-FR" dirty="0"/>
              <a:t>au mécanisme de l’immunité, produite par l’organisme en réponse à l’injection d’un antigène avec lequel elle se combine pour neutraliser son éventuelle toxicité.</a:t>
            </a:r>
            <a:endParaRPr lang="fr-CA" dirty="0"/>
          </a:p>
          <a:p>
            <a:pPr marL="0" indent="0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fr-CA" dirty="0" smtClean="0">
                <a:solidFill>
                  <a:schemeClr val="tx2"/>
                </a:solidFill>
              </a:rPr>
              <a:t>Épithètes</a:t>
            </a:r>
            <a:r>
              <a:rPr lang="fr-CA" dirty="0">
                <a:solidFill>
                  <a:schemeClr val="tx2"/>
                </a:solidFill>
              </a:rPr>
              <a:t> : </a:t>
            </a:r>
            <a:r>
              <a:rPr lang="fr-FR" dirty="0">
                <a:solidFill>
                  <a:schemeClr val="tx2"/>
                </a:solidFill>
              </a:rPr>
              <a:t>sécrété, produit</a:t>
            </a:r>
            <a:endParaRPr lang="fr-CA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/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/>
          </a:p>
          <a:p>
            <a:pPr marL="0" indent="0" algn="just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610421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Antibiotique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/>
              <a:t>Substance chimique </a:t>
            </a:r>
            <a:r>
              <a:rPr lang="fr-FR" dirty="0" smtClean="0"/>
              <a:t>utilisée </a:t>
            </a:r>
            <a:r>
              <a:rPr lang="fr-FR" dirty="0"/>
              <a:t>pour détruire des micro-organismes ou pour les empêcher de se développer. </a:t>
            </a:r>
            <a:endParaRPr lang="fr-FR" dirty="0" smtClean="0"/>
          </a:p>
          <a:p>
            <a:pPr marL="0" indent="0" algn="just">
              <a:buNone/>
            </a:pPr>
            <a:endParaRPr lang="fr-FR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fr-FR" dirty="0" smtClean="0">
                <a:solidFill>
                  <a:schemeClr val="tx2"/>
                </a:solidFill>
              </a:rPr>
              <a:t>Épithètes: </a:t>
            </a:r>
            <a:r>
              <a:rPr lang="fr-FR" dirty="0" smtClean="0">
                <a:solidFill>
                  <a:schemeClr val="tx2"/>
                </a:solidFill>
              </a:rPr>
              <a:t>prescrit</a:t>
            </a:r>
            <a:r>
              <a:rPr lang="fr-FR" dirty="0">
                <a:solidFill>
                  <a:schemeClr val="tx2"/>
                </a:solidFill>
              </a:rPr>
              <a:t>, administré, efficace</a:t>
            </a:r>
            <a:endParaRPr lang="fr-CA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4993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Antiseptique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/>
              <a:t>Produit qui, en détruisant les microbes, empêche la putréfaction. </a:t>
            </a:r>
            <a:endParaRPr lang="fr-CA" dirty="0"/>
          </a:p>
          <a:p>
            <a:pPr marL="0" indent="0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Synonymes: anti-infectieux</a:t>
            </a:r>
            <a:r>
              <a:rPr lang="fr-FR" dirty="0">
                <a:solidFill>
                  <a:srgbClr val="FF0000"/>
                </a:solidFill>
              </a:rPr>
              <a:t>, antiputride, désinfectant, germicide, stérilisant.</a:t>
            </a:r>
            <a:endParaRPr lang="fr-CA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CA" dirty="0"/>
          </a:p>
          <a:p>
            <a:pPr marL="0" indent="0" algn="ctr">
              <a:buNone/>
            </a:pPr>
            <a:endParaRPr lang="fr-CA" dirty="0"/>
          </a:p>
          <a:p>
            <a:pPr marL="0" indent="0" algn="ctr">
              <a:buNone/>
            </a:pPr>
            <a:endParaRPr lang="fr-CA" dirty="0"/>
          </a:p>
          <a:p>
            <a:pPr marL="0" indent="0" algn="ctr">
              <a:buNone/>
            </a:pPr>
            <a:endParaRPr lang="fr-CA" dirty="0"/>
          </a:p>
          <a:p>
            <a:pPr marL="0" indent="0" algn="ctr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999699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Bandage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/>
              <a:t>Ensemble des bandes de tissu utilisées pour bander une plaie, une blessure. </a:t>
            </a:r>
            <a:endParaRPr lang="fr-FR" dirty="0" smtClean="0"/>
          </a:p>
          <a:p>
            <a:pPr marL="0" indent="0" algn="just">
              <a:buNone/>
            </a:pPr>
            <a:endParaRPr lang="fr-FR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fr-FR" dirty="0" smtClean="0">
                <a:solidFill>
                  <a:srgbClr val="FF0000"/>
                </a:solidFill>
              </a:rPr>
              <a:t>Synonymes: </a:t>
            </a:r>
            <a:r>
              <a:rPr lang="fr-FR" dirty="0" smtClean="0">
                <a:solidFill>
                  <a:srgbClr val="FF0000"/>
                </a:solidFill>
              </a:rPr>
              <a:t>bande, gaze, mèche, pansement.</a:t>
            </a:r>
            <a:endParaRPr lang="fr-CA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chemeClr val="tx2"/>
                </a:solidFill>
              </a:rPr>
              <a:t>Épithètes: </a:t>
            </a:r>
            <a:r>
              <a:rPr lang="fr-FR" dirty="0">
                <a:solidFill>
                  <a:schemeClr val="tx2"/>
                </a:solidFill>
              </a:rPr>
              <a:t>compressif, appliqué, ensanglanté</a:t>
            </a: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 smtClean="0"/>
          </a:p>
        </p:txBody>
      </p:sp>
    </p:spTree>
    <p:extLst>
      <p:ext uri="{BB962C8B-B14F-4D97-AF65-F5344CB8AC3E}">
        <p14:creationId xmlns:p14="http://schemas.microsoft.com/office/powerpoint/2010/main" val="260360283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580</Words>
  <Application>Microsoft Office PowerPoint</Application>
  <PresentationFormat>Affichage à l'écran (4:3)</PresentationFormat>
  <Paragraphs>128</Paragraphs>
  <Slides>21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2" baseType="lpstr">
      <vt:lpstr>Thème Office</vt:lpstr>
      <vt:lpstr>Vocabulaire de la santé</vt:lpstr>
      <vt:lpstr>Ambulancier</vt:lpstr>
      <vt:lpstr>Angine</vt:lpstr>
      <vt:lpstr>Amputation</vt:lpstr>
      <vt:lpstr>Antidote</vt:lpstr>
      <vt:lpstr>Anticorps</vt:lpstr>
      <vt:lpstr>Antibiotique</vt:lpstr>
      <vt:lpstr>Antiseptique</vt:lpstr>
      <vt:lpstr>Bandage</vt:lpstr>
      <vt:lpstr>Brancard</vt:lpstr>
      <vt:lpstr>Cancérigène</vt:lpstr>
      <vt:lpstr>Gangrène</vt:lpstr>
      <vt:lpstr>Crampe(s)</vt:lpstr>
      <vt:lpstr>Glande(s)</vt:lpstr>
      <vt:lpstr>Pansement</vt:lpstr>
      <vt:lpstr>Gant(s)</vt:lpstr>
      <vt:lpstr>Candidat</vt:lpstr>
      <vt:lpstr>Santé</vt:lpstr>
      <vt:lpstr>Plancher pelvien</vt:lpstr>
      <vt:lpstr>Hanche</vt:lpstr>
      <vt:lpstr>Langage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Vocabulaire de la santé</dc:title>
  <dc:creator>Alex</dc:creator>
  <cp:lastModifiedBy>VALESKA</cp:lastModifiedBy>
  <cp:revision>42</cp:revision>
  <dcterms:created xsi:type="dcterms:W3CDTF">2015-11-08T01:07:45Z</dcterms:created>
  <dcterms:modified xsi:type="dcterms:W3CDTF">2016-01-30T15:48:33Z</dcterms:modified>
</cp:coreProperties>
</file>