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23/11/2015</a:t>
            </a:fld>
            <a:endParaRPr lang="en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55487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23/11/2015</a:t>
            </a:fld>
            <a:endParaRPr lang="en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62242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23/11/2015</a:t>
            </a:fld>
            <a:endParaRPr lang="en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92928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23/11/2015</a:t>
            </a:fld>
            <a:endParaRPr lang="en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51153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23/11/2015</a:t>
            </a:fld>
            <a:endParaRPr lang="en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21821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23/11/2015</a:t>
            </a:fld>
            <a:endParaRPr lang="en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59007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23/11/2015</a:t>
            </a:fld>
            <a:endParaRPr lang="en-CA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48402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23/11/2015</a:t>
            </a:fld>
            <a:endParaRPr lang="en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52094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23/11/2015</a:t>
            </a:fld>
            <a:endParaRPr lang="en-C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43858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23/11/2015</a:t>
            </a:fld>
            <a:endParaRPr lang="en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94976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23/11/2015</a:t>
            </a:fld>
            <a:endParaRPr lang="en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86860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0B6B0B-50E2-48E2-A1F4-3C4F8426B541}" type="datetimeFigureOut">
              <a:rPr lang="en-CA" smtClean="0"/>
              <a:t>23/11/2015</a:t>
            </a:fld>
            <a:endParaRPr lang="en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23544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A" dirty="0" smtClean="0"/>
              <a:t>Vocabulaire de la santé</a:t>
            </a:r>
            <a:endParaRPr lang="en-CA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CA" dirty="0" smtClean="0">
                <a:solidFill>
                  <a:schemeClr val="tx2"/>
                </a:solidFill>
              </a:rPr>
              <a:t>Liste </a:t>
            </a:r>
            <a:r>
              <a:rPr lang="fr-CA" dirty="0" smtClean="0">
                <a:solidFill>
                  <a:schemeClr val="tx2"/>
                </a:solidFill>
              </a:rPr>
              <a:t>3 </a:t>
            </a:r>
            <a:r>
              <a:rPr lang="fr-CA" dirty="0" smtClean="0">
                <a:solidFill>
                  <a:schemeClr val="tx2"/>
                </a:solidFill>
              </a:rPr>
              <a:t>(première partie)</a:t>
            </a:r>
            <a:endParaRPr lang="en-CA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75272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Bain de siège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 smtClean="0"/>
              <a:t>Bain où seul le postérieur est immergé.</a:t>
            </a:r>
            <a:endParaRPr lang="fr-CA" dirty="0" smtClean="0"/>
          </a:p>
          <a:p>
            <a:pPr marL="0" indent="0" algn="ctr">
              <a:buNone/>
            </a:pPr>
            <a:endParaRPr lang="fr-CA" dirty="0"/>
          </a:p>
          <a:p>
            <a:pPr marL="0" indent="0" algn="ctr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368534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Croissance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fr-CA" dirty="0" smtClean="0"/>
              <a:t>1-Action, fait de croître (grandir) en parlant d’un organisme vivant.</a:t>
            </a:r>
          </a:p>
          <a:p>
            <a:pPr marL="0" indent="0" algn="ctr">
              <a:buNone/>
            </a:pPr>
            <a:r>
              <a:rPr lang="fr-CA" dirty="0" smtClean="0"/>
              <a:t>2-Extension, augmentation progressive.</a:t>
            </a:r>
            <a:endParaRPr lang="fr-CA" dirty="0" smtClean="0"/>
          </a:p>
          <a:p>
            <a:pPr marL="0" indent="0" algn="ctr">
              <a:buNone/>
            </a:pPr>
            <a:endParaRPr lang="fr-CA" dirty="0"/>
          </a:p>
          <a:p>
            <a:pPr marL="0" indent="0" algn="just">
              <a:buNone/>
            </a:pPr>
            <a:r>
              <a:rPr lang="fr-CA" dirty="0" smtClean="0">
                <a:solidFill>
                  <a:schemeClr val="tx2"/>
                </a:solidFill>
              </a:rPr>
              <a:t>Épithètes: </a:t>
            </a:r>
            <a:r>
              <a:rPr lang="fr-CA" dirty="0" smtClean="0">
                <a:solidFill>
                  <a:schemeClr val="tx2"/>
                </a:solidFill>
              </a:rPr>
              <a:t>rapide, lente, organique</a:t>
            </a:r>
          </a:p>
          <a:p>
            <a:pPr marL="0" indent="0" algn="just">
              <a:buNone/>
            </a:pPr>
            <a:r>
              <a:rPr lang="fr-CA" dirty="0">
                <a:solidFill>
                  <a:srgbClr val="FF0000"/>
                </a:solidFill>
              </a:rPr>
              <a:t>Synonymes: </a:t>
            </a:r>
            <a:r>
              <a:rPr lang="fr-CA" dirty="0" smtClean="0">
                <a:solidFill>
                  <a:srgbClr val="FF0000"/>
                </a:solidFill>
              </a:rPr>
              <a:t>accroissement, </a:t>
            </a:r>
            <a:r>
              <a:rPr lang="fr-CA" dirty="0" err="1" smtClean="0">
                <a:solidFill>
                  <a:srgbClr val="FF0000"/>
                </a:solidFill>
              </a:rPr>
              <a:t>développment</a:t>
            </a:r>
            <a:r>
              <a:rPr lang="fr-CA" dirty="0" smtClean="0">
                <a:solidFill>
                  <a:srgbClr val="FF0000"/>
                </a:solidFill>
              </a:rPr>
              <a:t>, dilatation, expansion.</a:t>
            </a:r>
            <a:endParaRPr lang="en-CA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fr-CA" dirty="0" smtClean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en-CA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76765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Prélèvements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 smtClean="0"/>
              <a:t>Prélever, prendre une partie d’un ensemble; extraire.</a:t>
            </a:r>
          </a:p>
          <a:p>
            <a:pPr marL="0" indent="0" algn="just">
              <a:buNone/>
            </a:pPr>
            <a:r>
              <a:rPr lang="fr-CA" dirty="0">
                <a:solidFill>
                  <a:schemeClr val="tx2"/>
                </a:solidFill>
              </a:rPr>
              <a:t>Épithètes: </a:t>
            </a:r>
            <a:r>
              <a:rPr lang="fr-CA" dirty="0" smtClean="0">
                <a:solidFill>
                  <a:schemeClr val="tx2"/>
                </a:solidFill>
              </a:rPr>
              <a:t>sanguins, effectués, urinaires, bactériologiques, indolores.</a:t>
            </a:r>
            <a:endParaRPr lang="fr-CA" dirty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fr-CA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fr-CA" dirty="0" err="1" smtClean="0">
                <a:solidFill>
                  <a:srgbClr val="FF0000"/>
                </a:solidFill>
              </a:rPr>
              <a:t>Synonymes:biopsie</a:t>
            </a:r>
            <a:r>
              <a:rPr lang="fr-CA" dirty="0" smtClean="0">
                <a:solidFill>
                  <a:srgbClr val="FF0000"/>
                </a:solidFill>
              </a:rPr>
              <a:t>, coupe, piqûre, ponction, prise de sang.</a:t>
            </a:r>
            <a:endParaRPr lang="fr-CA" dirty="0" smtClean="0"/>
          </a:p>
          <a:p>
            <a:pPr marL="0" indent="0" algn="ctr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8043595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Bronches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 smtClean="0"/>
              <a:t>Conduits permettant à l’air de parvenir aux poumons.</a:t>
            </a:r>
            <a:endParaRPr lang="fr-CA" dirty="0" smtClean="0"/>
          </a:p>
          <a:p>
            <a:pPr marL="0" indent="0" algn="just">
              <a:buNone/>
            </a:pPr>
            <a:endParaRPr lang="fr-CA" dirty="0" smtClean="0"/>
          </a:p>
          <a:p>
            <a:pPr marL="0" indent="0" algn="just">
              <a:buNone/>
            </a:pPr>
            <a:r>
              <a:rPr lang="fr-CA" dirty="0" smtClean="0">
                <a:solidFill>
                  <a:schemeClr val="tx2"/>
                </a:solidFill>
              </a:rPr>
              <a:t>Épithètes: </a:t>
            </a:r>
            <a:r>
              <a:rPr lang="fr-CA" dirty="0" smtClean="0">
                <a:solidFill>
                  <a:schemeClr val="tx2"/>
                </a:solidFill>
              </a:rPr>
              <a:t>obstrués, droit, gauche</a:t>
            </a:r>
            <a:endParaRPr lang="fr-CA" dirty="0" smtClean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fr-CA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30985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Inquiétude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fr-CA" dirty="0" smtClean="0"/>
              <a:t>État pénible d’une personne, causé par la crainte, l’appréhension d’un danger, par l’incertitude</a:t>
            </a:r>
            <a:r>
              <a:rPr lang="fr-CA" dirty="0" smtClean="0"/>
              <a:t>.</a:t>
            </a:r>
            <a:endParaRPr lang="fr-CA" dirty="0" smtClean="0"/>
          </a:p>
          <a:p>
            <a:pPr marL="0" indent="0" algn="ctr">
              <a:buNone/>
            </a:pPr>
            <a:endParaRPr lang="fr-CA" dirty="0"/>
          </a:p>
          <a:p>
            <a:pPr marL="0" indent="0" algn="just">
              <a:buNone/>
            </a:pPr>
            <a:r>
              <a:rPr lang="fr-CA" dirty="0" smtClean="0">
                <a:solidFill>
                  <a:schemeClr val="tx2"/>
                </a:solidFill>
              </a:rPr>
              <a:t>Épithètes: </a:t>
            </a:r>
            <a:r>
              <a:rPr lang="fr-CA" dirty="0" smtClean="0">
                <a:solidFill>
                  <a:schemeClr val="tx2"/>
                </a:solidFill>
              </a:rPr>
              <a:t>vive, grandissante, profonde, fondée, partagée.</a:t>
            </a:r>
            <a:endParaRPr lang="fr-CA" dirty="0" smtClean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fr-CA" dirty="0">
              <a:solidFill>
                <a:schemeClr val="tx2"/>
              </a:solidFill>
            </a:endParaRPr>
          </a:p>
          <a:p>
            <a:pPr marL="0" indent="0" algn="just">
              <a:buNone/>
            </a:pPr>
            <a:r>
              <a:rPr lang="fr-CA" dirty="0" smtClean="0">
                <a:solidFill>
                  <a:srgbClr val="FF0000"/>
                </a:solidFill>
              </a:rPr>
              <a:t>Synonymes: </a:t>
            </a:r>
            <a:r>
              <a:rPr lang="fr-CA" dirty="0" smtClean="0">
                <a:solidFill>
                  <a:srgbClr val="FF0000"/>
                </a:solidFill>
              </a:rPr>
              <a:t>agitation, préoccupation, angoisse, anxiété, tracas.</a:t>
            </a:r>
            <a:endParaRPr lang="en-CA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01538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Ouate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 smtClean="0"/>
              <a:t>Coton soyeux et fin, spécialement préparé pour servir aux soins d’hygiène. </a:t>
            </a:r>
            <a:endParaRPr lang="fr-CA" dirty="0" smtClean="0"/>
          </a:p>
          <a:p>
            <a:pPr marL="0" indent="0" algn="ctr">
              <a:buNone/>
            </a:pPr>
            <a:endParaRPr lang="fr-CA" dirty="0"/>
          </a:p>
          <a:p>
            <a:pPr marL="0" indent="0" algn="just">
              <a:buNone/>
            </a:pPr>
            <a:r>
              <a:rPr lang="fr-CA" dirty="0" smtClean="0">
                <a:solidFill>
                  <a:schemeClr val="tx2"/>
                </a:solidFill>
              </a:rPr>
              <a:t>Épithètes: </a:t>
            </a:r>
            <a:r>
              <a:rPr lang="fr-CA" dirty="0" smtClean="0">
                <a:solidFill>
                  <a:schemeClr val="tx2"/>
                </a:solidFill>
              </a:rPr>
              <a:t>hydrophile, épaisse, imbib</a:t>
            </a:r>
            <a:r>
              <a:rPr lang="fr-CA" dirty="0" smtClean="0">
                <a:solidFill>
                  <a:schemeClr val="tx2"/>
                </a:solidFill>
              </a:rPr>
              <a:t>ée.</a:t>
            </a:r>
            <a:endParaRPr lang="en-CA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61976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Plainte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r-CA" dirty="0" smtClean="0"/>
              <a:t>1-Lamentation, cri qui exprime une douleur physique ou morale.</a:t>
            </a:r>
          </a:p>
          <a:p>
            <a:pPr marL="0" indent="0">
              <a:buNone/>
            </a:pPr>
            <a:r>
              <a:rPr lang="fr-CA" dirty="0" smtClean="0"/>
              <a:t>2-Expression du mécontentement.</a:t>
            </a:r>
          </a:p>
          <a:p>
            <a:pPr marL="0" indent="0">
              <a:buNone/>
            </a:pPr>
            <a:r>
              <a:rPr lang="fr-CA" dirty="0" smtClean="0"/>
              <a:t>3-Acte par lequel une personne dénonce en justice une infraction dont elle a été victime. </a:t>
            </a:r>
          </a:p>
          <a:p>
            <a:pPr marL="0" indent="0">
              <a:buNone/>
            </a:pPr>
            <a:r>
              <a:rPr lang="fr-CA" i="1" dirty="0" smtClean="0"/>
              <a:t>Porter, déposer une plainte.</a:t>
            </a:r>
            <a:endParaRPr lang="fr-CA" i="1" dirty="0" smtClean="0"/>
          </a:p>
          <a:p>
            <a:pPr marL="0" indent="0" algn="ctr">
              <a:buNone/>
            </a:pPr>
            <a:endParaRPr lang="fr-CA" dirty="0" smtClean="0">
              <a:solidFill>
                <a:schemeClr val="tx2"/>
              </a:solidFill>
            </a:endParaRPr>
          </a:p>
          <a:p>
            <a:pPr marL="0" indent="0" algn="just">
              <a:buNone/>
            </a:pPr>
            <a:r>
              <a:rPr lang="fr-CA" dirty="0" smtClean="0">
                <a:solidFill>
                  <a:schemeClr val="tx2"/>
                </a:solidFill>
              </a:rPr>
              <a:t>Épithètes</a:t>
            </a:r>
            <a:r>
              <a:rPr lang="fr-CA" dirty="0" smtClean="0">
                <a:solidFill>
                  <a:schemeClr val="tx2"/>
                </a:solidFill>
              </a:rPr>
              <a:t>: </a:t>
            </a:r>
            <a:r>
              <a:rPr lang="fr-CA" dirty="0" smtClean="0">
                <a:solidFill>
                  <a:schemeClr val="tx2"/>
                </a:solidFill>
              </a:rPr>
              <a:t>(1) douloureuses, continuelles (2) formulées, fondées, justifiées (3) déposée, portée, rejetée. </a:t>
            </a:r>
          </a:p>
          <a:p>
            <a:pPr marL="0" indent="0" algn="just">
              <a:buNone/>
            </a:pPr>
            <a:r>
              <a:rPr lang="fr-CA" dirty="0" smtClean="0">
                <a:solidFill>
                  <a:srgbClr val="FF0000"/>
                </a:solidFill>
              </a:rPr>
              <a:t>Synonymes</a:t>
            </a:r>
            <a:r>
              <a:rPr lang="fr-CA" dirty="0" smtClean="0">
                <a:solidFill>
                  <a:srgbClr val="FF0000"/>
                </a:solidFill>
              </a:rPr>
              <a:t>: </a:t>
            </a:r>
            <a:r>
              <a:rPr lang="fr-CA" dirty="0">
                <a:solidFill>
                  <a:srgbClr val="FF0000"/>
                </a:solidFill>
              </a:rPr>
              <a:t>accusations, reproches (3) dénonciation, accusation, allégation</a:t>
            </a:r>
          </a:p>
          <a:p>
            <a:pPr marL="0" indent="0" algn="just">
              <a:buNone/>
            </a:pPr>
            <a:endParaRPr lang="en-CA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53744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Infarctus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 smtClean="0"/>
              <a:t>Lésion nécrotique d’un tissu ou d’un organe provoquée par l’oblitération de l’artère qui assure son irrigation.</a:t>
            </a:r>
          </a:p>
          <a:p>
            <a:pPr marL="0" indent="0" algn="ctr">
              <a:buNone/>
            </a:pPr>
            <a:r>
              <a:rPr lang="fr-CA" i="1" dirty="0" smtClean="0"/>
              <a:t>Infarctus du myocarde</a:t>
            </a:r>
            <a:r>
              <a:rPr lang="fr-CA" dirty="0" smtClean="0"/>
              <a:t>: lésion du cœur due à un spasme prolongé ou une thrombose des artères coronaires.</a:t>
            </a:r>
          </a:p>
          <a:p>
            <a:pPr marL="0" indent="0" algn="just">
              <a:buNone/>
            </a:pPr>
            <a:r>
              <a:rPr lang="fr-CA" dirty="0">
                <a:solidFill>
                  <a:schemeClr val="tx2"/>
                </a:solidFill>
              </a:rPr>
              <a:t>Épithètes: </a:t>
            </a:r>
            <a:r>
              <a:rPr lang="fr-CA" dirty="0" smtClean="0">
                <a:solidFill>
                  <a:schemeClr val="tx2"/>
                </a:solidFill>
              </a:rPr>
              <a:t>cérébral, osseux, aigu, cardiaque, pulmonaire.</a:t>
            </a:r>
            <a:endParaRPr lang="fr-CA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fr-CA" dirty="0" smtClean="0"/>
          </a:p>
          <a:p>
            <a:pPr marL="0" indent="0" algn="ctr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856155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Cécité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 smtClean="0"/>
              <a:t>État d’une personne aveugle.</a:t>
            </a:r>
            <a:endParaRPr lang="fr-CA" dirty="0" smtClean="0"/>
          </a:p>
          <a:p>
            <a:pPr marL="0" indent="0" algn="ctr">
              <a:buNone/>
            </a:pPr>
            <a:endParaRPr lang="fr-CA" dirty="0"/>
          </a:p>
          <a:p>
            <a:pPr marL="0" indent="0" algn="just">
              <a:buNone/>
            </a:pPr>
            <a:r>
              <a:rPr lang="fr-CA" dirty="0" smtClean="0">
                <a:solidFill>
                  <a:schemeClr val="tx2"/>
                </a:solidFill>
              </a:rPr>
              <a:t>Épithètes: </a:t>
            </a:r>
            <a:r>
              <a:rPr lang="fr-CA" dirty="0" smtClean="0">
                <a:solidFill>
                  <a:schemeClr val="tx2"/>
                </a:solidFill>
              </a:rPr>
              <a:t>totale, complète, partielle, temporaire</a:t>
            </a:r>
            <a:endParaRPr lang="fr-CA" dirty="0" smtClean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fr-CA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8823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Luxation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 smtClean="0"/>
              <a:t>Déplacement d’un os de son articulation.</a:t>
            </a:r>
            <a:endParaRPr lang="fr-CA" dirty="0" smtClean="0"/>
          </a:p>
          <a:p>
            <a:pPr marL="0" indent="0" algn="ctr">
              <a:buNone/>
            </a:pPr>
            <a:endParaRPr lang="fr-CA" dirty="0" smtClean="0"/>
          </a:p>
          <a:p>
            <a:pPr marL="0" indent="0" algn="just">
              <a:buNone/>
            </a:pPr>
            <a:r>
              <a:rPr lang="fr-CA" dirty="0" smtClean="0">
                <a:solidFill>
                  <a:schemeClr val="tx2"/>
                </a:solidFill>
              </a:rPr>
              <a:t>Épithètes: récidivante, fréquente, rotatoire</a:t>
            </a:r>
            <a:endParaRPr lang="fr-CA" dirty="0" smtClean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fr-CA" dirty="0">
              <a:solidFill>
                <a:schemeClr val="tx2"/>
              </a:solidFill>
            </a:endParaRPr>
          </a:p>
          <a:p>
            <a:pPr marL="0" indent="0" algn="just">
              <a:buNone/>
            </a:pPr>
            <a:r>
              <a:rPr lang="fr-CA" dirty="0" smtClean="0">
                <a:solidFill>
                  <a:srgbClr val="FF0000"/>
                </a:solidFill>
              </a:rPr>
              <a:t>Synonymes: </a:t>
            </a:r>
            <a:r>
              <a:rPr lang="fr-CA" dirty="0" smtClean="0">
                <a:solidFill>
                  <a:srgbClr val="FF0000"/>
                </a:solidFill>
              </a:rPr>
              <a:t>entorse, claquage, déboîtement, dislocation, foulure.</a:t>
            </a:r>
            <a:endParaRPr lang="en-CA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20958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Compresse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fr-CA" dirty="0" smtClean="0"/>
              <a:t>Pièce de gaze ou de linge fin utilisé pour le pansement des plaies.</a:t>
            </a:r>
            <a:endParaRPr lang="fr-CA" dirty="0" smtClean="0"/>
          </a:p>
          <a:p>
            <a:pPr marL="0" indent="0" algn="ctr">
              <a:buNone/>
            </a:pPr>
            <a:endParaRPr lang="fr-CA" dirty="0"/>
          </a:p>
          <a:p>
            <a:pPr marL="0" indent="0" algn="just">
              <a:buNone/>
            </a:pPr>
            <a:r>
              <a:rPr lang="fr-CA" dirty="0" smtClean="0">
                <a:solidFill>
                  <a:schemeClr val="tx2"/>
                </a:solidFill>
              </a:rPr>
              <a:t>Épithètes: </a:t>
            </a:r>
            <a:r>
              <a:rPr lang="fr-CA" dirty="0" smtClean="0">
                <a:solidFill>
                  <a:schemeClr val="tx2"/>
                </a:solidFill>
              </a:rPr>
              <a:t>stérile, imbibée, humide.</a:t>
            </a:r>
          </a:p>
          <a:p>
            <a:pPr marL="0" indent="0" algn="just">
              <a:buNone/>
            </a:pPr>
            <a:endParaRPr lang="fr-CA" dirty="0" smtClean="0">
              <a:solidFill>
                <a:schemeClr val="tx2"/>
              </a:solidFill>
            </a:endParaRPr>
          </a:p>
          <a:p>
            <a:pPr marL="0" indent="0" algn="just">
              <a:buNone/>
            </a:pPr>
            <a:r>
              <a:rPr lang="fr-CA" dirty="0" smtClean="0">
                <a:solidFill>
                  <a:srgbClr val="FF0000"/>
                </a:solidFill>
              </a:rPr>
              <a:t>Synonymes: diachylon, sparadrap.</a:t>
            </a:r>
            <a:endParaRPr lang="fr-CA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fr-CA" dirty="0" smtClean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en-CA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0045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err="1" smtClean="0"/>
              <a:t>Manoeuvre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 smtClean="0"/>
              <a:t>Manipulation thérapeutique.</a:t>
            </a:r>
          </a:p>
          <a:p>
            <a:pPr marL="0" indent="0" algn="ctr">
              <a:buNone/>
            </a:pPr>
            <a:endParaRPr lang="fr-CA" dirty="0" smtClean="0"/>
          </a:p>
          <a:p>
            <a:pPr marL="0" indent="0" algn="ctr">
              <a:buNone/>
            </a:pPr>
            <a:r>
              <a:rPr lang="fr-CA" dirty="0" smtClean="0"/>
              <a:t>Manœuvre obstétricale:</a:t>
            </a:r>
          </a:p>
          <a:p>
            <a:pPr marL="0" indent="0" algn="ctr">
              <a:buNone/>
            </a:pPr>
            <a:r>
              <a:rPr lang="fr-CA" dirty="0" smtClean="0"/>
              <a:t>Procédés utilisés pour faciliter </a:t>
            </a:r>
            <a:r>
              <a:rPr lang="fr-CA" smtClean="0"/>
              <a:t>un accouchement.</a:t>
            </a:r>
            <a:endParaRPr lang="fr-CA" dirty="0" smtClean="0"/>
          </a:p>
          <a:p>
            <a:pPr marL="0" indent="0" algn="ctr">
              <a:buNone/>
            </a:pP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3865731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Gémissements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 smtClean="0"/>
              <a:t>Sons exprimant la douleur, la peine.</a:t>
            </a:r>
          </a:p>
          <a:p>
            <a:pPr marL="0" indent="0" algn="ctr">
              <a:buNone/>
            </a:pPr>
            <a:endParaRPr lang="fr-CA" dirty="0"/>
          </a:p>
          <a:p>
            <a:pPr marL="0" indent="0" algn="just">
              <a:buNone/>
            </a:pPr>
            <a:r>
              <a:rPr lang="fr-CA" dirty="0">
                <a:solidFill>
                  <a:schemeClr val="tx2"/>
                </a:solidFill>
              </a:rPr>
              <a:t>Épithètes: </a:t>
            </a:r>
            <a:r>
              <a:rPr lang="fr-CA" dirty="0" smtClean="0">
                <a:solidFill>
                  <a:schemeClr val="tx2"/>
                </a:solidFill>
              </a:rPr>
              <a:t>plaintifs, faibles, douloureux.</a:t>
            </a:r>
            <a:endParaRPr lang="fr-CA" dirty="0" smtClean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fr-CA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fr-CA" dirty="0" smtClean="0">
                <a:solidFill>
                  <a:srgbClr val="FF0000"/>
                </a:solidFill>
              </a:rPr>
              <a:t>Synonyme</a:t>
            </a:r>
            <a:r>
              <a:rPr lang="fr-CA" dirty="0">
                <a:solidFill>
                  <a:srgbClr val="FF0000"/>
                </a:solidFill>
              </a:rPr>
              <a:t>: </a:t>
            </a:r>
            <a:r>
              <a:rPr lang="fr-CA" dirty="0" smtClean="0">
                <a:solidFill>
                  <a:srgbClr val="FF0000"/>
                </a:solidFill>
              </a:rPr>
              <a:t>lamentation, cri, plainte, </a:t>
            </a:r>
            <a:r>
              <a:rPr lang="fr-CA" dirty="0" err="1" smtClean="0">
                <a:solidFill>
                  <a:srgbClr val="FF0000"/>
                </a:solidFill>
              </a:rPr>
              <a:t>braillage</a:t>
            </a:r>
            <a:r>
              <a:rPr lang="fr-CA" dirty="0" smtClean="0">
                <a:solidFill>
                  <a:srgbClr val="FF0000"/>
                </a:solidFill>
              </a:rPr>
              <a:t> (</a:t>
            </a:r>
            <a:r>
              <a:rPr lang="fr-CA" dirty="0" err="1" smtClean="0">
                <a:solidFill>
                  <a:srgbClr val="FF0000"/>
                </a:solidFill>
              </a:rPr>
              <a:t>Qc</a:t>
            </a:r>
            <a:r>
              <a:rPr lang="fr-CA" dirty="0" smtClean="0">
                <a:solidFill>
                  <a:srgbClr val="FF0000"/>
                </a:solidFill>
              </a:rPr>
              <a:t>)</a:t>
            </a:r>
            <a:endParaRPr lang="fr-CA" dirty="0" smtClean="0"/>
          </a:p>
        </p:txBody>
      </p:sp>
    </p:spTree>
    <p:extLst>
      <p:ext uri="{BB962C8B-B14F-4D97-AF65-F5344CB8AC3E}">
        <p14:creationId xmlns:p14="http://schemas.microsoft.com/office/powerpoint/2010/main" val="21582403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Greffe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fr-CA" dirty="0" smtClean="0"/>
              <a:t>Opération chirurgicale qui consiste à transférer sur un individu une partie du corps </a:t>
            </a:r>
          </a:p>
          <a:p>
            <a:pPr marL="0" indent="0" algn="ctr">
              <a:buNone/>
            </a:pPr>
            <a:r>
              <a:rPr lang="fr-CA" dirty="0" smtClean="0"/>
              <a:t>(tissu, organe) prélevée sur lui-même </a:t>
            </a:r>
          </a:p>
          <a:p>
            <a:pPr marL="0" indent="0" algn="ctr">
              <a:buNone/>
            </a:pPr>
            <a:r>
              <a:rPr lang="fr-CA" dirty="0" smtClean="0"/>
              <a:t>ou sur un autre individu.</a:t>
            </a:r>
            <a:endParaRPr lang="fr-CA" dirty="0" smtClean="0"/>
          </a:p>
          <a:p>
            <a:pPr marL="0" indent="0" algn="ctr">
              <a:buNone/>
            </a:pPr>
            <a:endParaRPr lang="fr-CA" dirty="0" smtClean="0"/>
          </a:p>
          <a:p>
            <a:pPr marL="0" indent="0" algn="just">
              <a:buNone/>
            </a:pPr>
            <a:r>
              <a:rPr lang="fr-CA" dirty="0" smtClean="0">
                <a:solidFill>
                  <a:schemeClr val="tx2"/>
                </a:solidFill>
              </a:rPr>
              <a:t>Épithètes: rénale, cardiaque, osseuse, pulmonaire</a:t>
            </a:r>
          </a:p>
          <a:p>
            <a:pPr marL="0" indent="0" algn="just">
              <a:buNone/>
            </a:pPr>
            <a:endParaRPr lang="fr-CA" dirty="0" smtClean="0">
              <a:solidFill>
                <a:schemeClr val="tx2"/>
              </a:solidFill>
            </a:endParaRPr>
          </a:p>
          <a:p>
            <a:pPr marL="0" indent="0" algn="just">
              <a:buNone/>
            </a:pPr>
            <a:r>
              <a:rPr lang="fr-CA" dirty="0" smtClean="0">
                <a:solidFill>
                  <a:srgbClr val="FF0000"/>
                </a:solidFill>
              </a:rPr>
              <a:t>Synonymes: transplantation, chirurgie restauratrice.</a:t>
            </a:r>
            <a:endParaRPr lang="fr-CA" dirty="0" smtClean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fr-CA" dirty="0" smtClean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5279135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Entourage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 smtClean="0"/>
              <a:t>Ensemble des gens qu’une personne côtoie régulièrement.</a:t>
            </a:r>
            <a:endParaRPr lang="fr-CA" dirty="0" smtClean="0"/>
          </a:p>
          <a:p>
            <a:pPr marL="0" indent="0" algn="ctr">
              <a:buNone/>
            </a:pPr>
            <a:endParaRPr lang="fr-CA" dirty="0"/>
          </a:p>
          <a:p>
            <a:pPr marL="0" indent="0" algn="just">
              <a:buNone/>
            </a:pPr>
            <a:r>
              <a:rPr lang="fr-CA" dirty="0" smtClean="0">
                <a:solidFill>
                  <a:schemeClr val="tx2"/>
                </a:solidFill>
              </a:rPr>
              <a:t>Épithètes: immédiat, proche, familial, professionnel</a:t>
            </a:r>
          </a:p>
          <a:p>
            <a:pPr marL="0" indent="0" algn="just">
              <a:buNone/>
            </a:pPr>
            <a:endParaRPr lang="fr-CA" dirty="0">
              <a:solidFill>
                <a:schemeClr val="tx2"/>
              </a:solidFill>
            </a:endParaRPr>
          </a:p>
          <a:p>
            <a:pPr marL="0" indent="0" algn="just">
              <a:buNone/>
            </a:pPr>
            <a:r>
              <a:rPr lang="fr-CA" dirty="0">
                <a:solidFill>
                  <a:srgbClr val="FF0000"/>
                </a:solidFill>
              </a:rPr>
              <a:t>Synonymes: </a:t>
            </a:r>
            <a:r>
              <a:rPr lang="fr-CA" dirty="0" smtClean="0">
                <a:solidFill>
                  <a:srgbClr val="FF0000"/>
                </a:solidFill>
              </a:rPr>
              <a:t>voisinage, alentours, dans les parages</a:t>
            </a:r>
            <a:endParaRPr lang="fr-CA" dirty="0" smtClean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fr-CA" dirty="0"/>
          </a:p>
          <a:p>
            <a:pPr marL="0" indent="0" algn="just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1610421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Selles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 smtClean="0"/>
              <a:t>Matières fécales.</a:t>
            </a:r>
            <a:endParaRPr lang="fr-CA" dirty="0" smtClean="0"/>
          </a:p>
          <a:p>
            <a:pPr marL="0" indent="0" algn="ctr">
              <a:buNone/>
            </a:pPr>
            <a:endParaRPr lang="fr-CA" dirty="0"/>
          </a:p>
          <a:p>
            <a:pPr marL="0" indent="0" algn="just">
              <a:buNone/>
            </a:pPr>
            <a:r>
              <a:rPr lang="fr-CA" dirty="0" smtClean="0">
                <a:solidFill>
                  <a:schemeClr val="tx2"/>
                </a:solidFill>
              </a:rPr>
              <a:t>Épithètes: </a:t>
            </a:r>
            <a:r>
              <a:rPr lang="fr-CA" dirty="0" smtClean="0">
                <a:solidFill>
                  <a:schemeClr val="tx2"/>
                </a:solidFill>
              </a:rPr>
              <a:t>liquides, molles, </a:t>
            </a:r>
            <a:r>
              <a:rPr lang="fr-CA" dirty="0" err="1" smtClean="0">
                <a:solidFill>
                  <a:schemeClr val="tx2"/>
                </a:solidFill>
              </a:rPr>
              <a:t>diarrhétiques</a:t>
            </a:r>
            <a:r>
              <a:rPr lang="fr-CA" dirty="0" smtClean="0">
                <a:solidFill>
                  <a:schemeClr val="tx2"/>
                </a:solidFill>
              </a:rPr>
              <a:t>, fréquentes.</a:t>
            </a:r>
            <a:endParaRPr lang="fr-CA" dirty="0" smtClean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fr-CA" dirty="0">
              <a:solidFill>
                <a:schemeClr val="tx2"/>
              </a:solidFill>
            </a:endParaRPr>
          </a:p>
          <a:p>
            <a:pPr marL="0" indent="0" algn="just">
              <a:buNone/>
            </a:pPr>
            <a:r>
              <a:rPr lang="fr-CA" dirty="0" smtClean="0">
                <a:solidFill>
                  <a:srgbClr val="FF0000"/>
                </a:solidFill>
              </a:rPr>
              <a:t>Synonymes: </a:t>
            </a:r>
            <a:r>
              <a:rPr lang="fr-CA" dirty="0" smtClean="0">
                <a:solidFill>
                  <a:srgbClr val="FF0000"/>
                </a:solidFill>
              </a:rPr>
              <a:t>déjections, excréments, caca, crotte, gros besoins.</a:t>
            </a:r>
            <a:endParaRPr lang="en-CA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24993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Décès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 smtClean="0"/>
              <a:t>Mort naturelle d’une personne.</a:t>
            </a:r>
          </a:p>
          <a:p>
            <a:pPr marL="0" indent="0" algn="ctr">
              <a:buNone/>
            </a:pPr>
            <a:endParaRPr lang="fr-CA" dirty="0"/>
          </a:p>
          <a:p>
            <a:pPr marL="0" indent="0" algn="just">
              <a:buNone/>
            </a:pPr>
            <a:r>
              <a:rPr lang="fr-CA" dirty="0">
                <a:solidFill>
                  <a:schemeClr val="tx2"/>
                </a:solidFill>
              </a:rPr>
              <a:t>Épithètes: </a:t>
            </a:r>
            <a:r>
              <a:rPr lang="fr-CA" dirty="0" smtClean="0">
                <a:solidFill>
                  <a:schemeClr val="tx2"/>
                </a:solidFill>
              </a:rPr>
              <a:t>accidentel, prématuré, tragique, constaté.</a:t>
            </a:r>
            <a:endParaRPr lang="fr-CA" dirty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fr-CA" dirty="0">
              <a:solidFill>
                <a:schemeClr val="tx2"/>
              </a:solidFill>
            </a:endParaRPr>
          </a:p>
          <a:p>
            <a:pPr marL="0" indent="0" algn="just">
              <a:buNone/>
            </a:pPr>
            <a:r>
              <a:rPr lang="fr-CA" dirty="0">
                <a:solidFill>
                  <a:srgbClr val="FF0000"/>
                </a:solidFill>
              </a:rPr>
              <a:t>Synonymes: </a:t>
            </a:r>
            <a:r>
              <a:rPr lang="fr-CA" dirty="0" smtClean="0">
                <a:solidFill>
                  <a:srgbClr val="FF0000"/>
                </a:solidFill>
              </a:rPr>
              <a:t>disparition, mort, perte, trépas.</a:t>
            </a:r>
            <a:endParaRPr lang="en-CA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9999699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Sonde (vésicale)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 smtClean="0"/>
              <a:t>Tube que l’on introduit dans une cavité.</a:t>
            </a:r>
            <a:endParaRPr lang="fr-CA" dirty="0" smtClean="0"/>
          </a:p>
          <a:p>
            <a:pPr marL="0" indent="0" algn="just">
              <a:buNone/>
            </a:pPr>
            <a:endParaRPr lang="fr-CA" dirty="0" smtClean="0"/>
          </a:p>
          <a:p>
            <a:pPr marL="0" indent="0" algn="just">
              <a:buNone/>
            </a:pPr>
            <a:r>
              <a:rPr lang="fr-CA" dirty="0">
                <a:solidFill>
                  <a:schemeClr val="tx2"/>
                </a:solidFill>
              </a:rPr>
              <a:t>Épithètes: </a:t>
            </a:r>
            <a:r>
              <a:rPr lang="fr-CA" dirty="0" smtClean="0">
                <a:solidFill>
                  <a:schemeClr val="tx2"/>
                </a:solidFill>
              </a:rPr>
              <a:t>gastrique, urinaire, vésicale, nasale.</a:t>
            </a:r>
            <a:endParaRPr lang="fr-CA" dirty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fr-CA" dirty="0"/>
          </a:p>
          <a:p>
            <a:pPr marL="0" indent="0" algn="just">
              <a:buNone/>
            </a:pPr>
            <a:r>
              <a:rPr lang="fr-CA" dirty="0" smtClean="0">
                <a:solidFill>
                  <a:srgbClr val="FF0000"/>
                </a:solidFill>
              </a:rPr>
              <a:t>Synonymes: </a:t>
            </a:r>
            <a:r>
              <a:rPr lang="fr-CA" dirty="0" smtClean="0">
                <a:solidFill>
                  <a:srgbClr val="FF0000"/>
                </a:solidFill>
              </a:rPr>
              <a:t>cathéter, tube.</a:t>
            </a:r>
            <a:endParaRPr lang="en-CA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36028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err="1" smtClean="0"/>
              <a:t>Inspiromètre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 smtClean="0"/>
              <a:t>Appareil servant à mesurer le volume d’air inspiré.</a:t>
            </a:r>
            <a:endParaRPr lang="fr-CA" dirty="0" smtClean="0"/>
          </a:p>
          <a:p>
            <a:pPr marL="0" indent="0" algn="ctr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26768690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575</Words>
  <Application>Microsoft Office PowerPoint</Application>
  <PresentationFormat>Affichage à l'écran (4:3)</PresentationFormat>
  <Paragraphs>102</Paragraphs>
  <Slides>20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20</vt:i4>
      </vt:variant>
    </vt:vector>
  </HeadingPairs>
  <TitlesOfParts>
    <vt:vector size="21" baseType="lpstr">
      <vt:lpstr>Thème Office</vt:lpstr>
      <vt:lpstr>Vocabulaire de la santé</vt:lpstr>
      <vt:lpstr>Compresse</vt:lpstr>
      <vt:lpstr>Gémissements</vt:lpstr>
      <vt:lpstr>Greffe</vt:lpstr>
      <vt:lpstr>Entourage</vt:lpstr>
      <vt:lpstr>Selles</vt:lpstr>
      <vt:lpstr>Décès</vt:lpstr>
      <vt:lpstr>Sonde (vésicale)</vt:lpstr>
      <vt:lpstr>Inspiromètre</vt:lpstr>
      <vt:lpstr>Bain de siège</vt:lpstr>
      <vt:lpstr>Croissance</vt:lpstr>
      <vt:lpstr>Prélèvements</vt:lpstr>
      <vt:lpstr>Bronches</vt:lpstr>
      <vt:lpstr>Inquiétude</vt:lpstr>
      <vt:lpstr>Ouate</vt:lpstr>
      <vt:lpstr>Plainte</vt:lpstr>
      <vt:lpstr>Infarctus</vt:lpstr>
      <vt:lpstr>Cécité</vt:lpstr>
      <vt:lpstr>Luxation</vt:lpstr>
      <vt:lpstr>Manoeuvre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Vocabulaire de la santé</dc:title>
  <dc:creator>Alex</dc:creator>
  <cp:lastModifiedBy>VALESKA</cp:lastModifiedBy>
  <cp:revision>9</cp:revision>
  <dcterms:created xsi:type="dcterms:W3CDTF">2015-11-08T01:07:45Z</dcterms:created>
  <dcterms:modified xsi:type="dcterms:W3CDTF">2015-11-24T01:44:39Z</dcterms:modified>
</cp:coreProperties>
</file>