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01/12/2015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3 (deuxième partie)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Spasme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Contraction musculaire involontaire violente et inattendue.</a:t>
            </a:r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musculaire, nerveux, artériel, digestif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crampe, crispation, tension.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Asthme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Trouble respiratoire d’origine allergique, psychologique, infectieuse ou cardiaque, se caractérisant par un blocage de la respiration.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allergique, chronique, sévère, aigu, grave, bronchique.</a:t>
            </a: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Surdité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Fait d’être sourd.</a:t>
            </a:r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profonde, partielle, </a:t>
            </a:r>
            <a:r>
              <a:rPr lang="fr-CA" dirty="0" smtClean="0">
                <a:solidFill>
                  <a:schemeClr val="tx2"/>
                </a:solidFill>
              </a:rPr>
              <a:t>congénitale (dès la naissance), </a:t>
            </a:r>
            <a:r>
              <a:rPr lang="fr-CA" dirty="0" smtClean="0">
                <a:solidFill>
                  <a:schemeClr val="tx2"/>
                </a:solidFill>
              </a:rPr>
              <a:t>héréditaire.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Entorse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CA" dirty="0" smtClean="0"/>
              <a:t>Lésion douloureuse d’une articulation résultant de sa distorsion brutale avec élongation ou déchirement de ligaments.</a:t>
            </a:r>
          </a:p>
          <a:p>
            <a:pPr marL="0" indent="0" algn="ctr">
              <a:buNone/>
            </a:pPr>
            <a:r>
              <a:rPr lang="fr-CA" dirty="0" smtClean="0"/>
              <a:t>Expression: Faire une entorse au règlement </a:t>
            </a:r>
          </a:p>
          <a:p>
            <a:pPr marL="0" indent="0" algn="ctr">
              <a:buNone/>
            </a:pPr>
            <a:r>
              <a:rPr lang="fr-CA" dirty="0" smtClean="0"/>
              <a:t>= ne pas respecter le règlement</a:t>
            </a:r>
          </a:p>
          <a:p>
            <a:pPr marL="0" indent="0" algn="just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grave, cervicale, lombaire, ligamentaire.</a:t>
            </a: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</a:t>
            </a:r>
            <a:r>
              <a:rPr lang="fr-CA" dirty="0">
                <a:solidFill>
                  <a:srgbClr val="FF0000"/>
                </a:solidFill>
              </a:rPr>
              <a:t>: claquage, foulure, </a:t>
            </a:r>
            <a:r>
              <a:rPr lang="fr-CA" dirty="0" smtClean="0">
                <a:solidFill>
                  <a:srgbClr val="FF0000"/>
                </a:solidFill>
              </a:rPr>
              <a:t>luxation, élongation, déboitement, dislocation.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Autonomie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Liberté, indépendance matérielle, intellectuelle ou morale d’une personne, d’une collectivité ou d’un organisme.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limitée, restreinte, partielle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faculté.</a:t>
            </a:r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Tubulure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Ouverture cylindrique courte sur laquelle on peut raccorder un conduit. </a:t>
            </a: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(État) confusionnel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Relatif à la confusion mentale.</a:t>
            </a:r>
            <a:endParaRPr lang="fr-CA" i="1" dirty="0" smtClean="0"/>
          </a:p>
          <a:p>
            <a:pPr marL="0" indent="0" algn="ctr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</a:t>
            </a:r>
            <a:r>
              <a:rPr lang="fr-CA" dirty="0" smtClean="0">
                <a:solidFill>
                  <a:srgbClr val="FF0000"/>
                </a:solidFill>
              </a:rPr>
              <a:t>démence (type d’état confusionnel).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Tremblement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Agitation du corps ou d’une partie du corps par des petites oscillations.</a:t>
            </a: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Synonyme: </a:t>
            </a:r>
            <a:r>
              <a:rPr lang="fr-CA" dirty="0" smtClean="0">
                <a:solidFill>
                  <a:srgbClr val="FF0000"/>
                </a:solidFill>
              </a:rPr>
              <a:t>Agitation, convulsion, saccade, secousse, tremblotement.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(Bilan) liquidien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Relatif aux liquides, qui renferme un liquide organique.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kyste liquidien, poche liquidienne, masse liquidienne, lésion liquidienne.</a:t>
            </a: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aqueux, fluide.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Aigu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1-Qui atteint un degré élevé.</a:t>
            </a:r>
          </a:p>
          <a:p>
            <a:pPr marL="0" indent="0" algn="ctr">
              <a:buNone/>
            </a:pPr>
            <a:r>
              <a:rPr lang="fr-CA" dirty="0" smtClean="0"/>
              <a:t>2-Qui se manifeste brusquement et évolue rapidement.</a:t>
            </a:r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crise, leucémie, intoxication, hépatite.</a:t>
            </a: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Diète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fr-CA" dirty="0" smtClean="0"/>
              <a:t>1-Régime alimentaire particulier prescrit par le médecin dans un but thérapeutique.</a:t>
            </a:r>
          </a:p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Ex.: diète hydrique (qui ne consomme que de l’eau)</a:t>
            </a:r>
          </a:p>
          <a:p>
            <a:pPr marL="0" indent="0" algn="ctr">
              <a:buNone/>
            </a:pPr>
            <a:r>
              <a:rPr lang="fr-CA" dirty="0" smtClean="0"/>
              <a:t>2-Abstention momentanée, partielle ou complète d’aliments, pour des raisons de santé.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protéinée, sévère, stricte, riche, liquide.</a:t>
            </a: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Rechute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Réapparition d’une maladie qui était en voie de guérison.</a:t>
            </a: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consécutive, probable, possible inévitable.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aggravation, détérioration, récidive.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386573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(Taux) débalancé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Déséquilibré, instable (</a:t>
            </a:r>
            <a:r>
              <a:rPr lang="fr-CA" dirty="0" err="1" smtClean="0"/>
              <a:t>Qc</a:t>
            </a:r>
            <a:r>
              <a:rPr lang="fr-CA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8353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Malaise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Sensation désagréable causée par un mauvais fonctionnement de l’organisme d’une personne.</a:t>
            </a:r>
          </a:p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Avoir, ressentir, éprouver, être pris d’un malaise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profond, cardiaque, passager.</a:t>
            </a: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trouble physique, défaillance, dysfonctionnement, indisposition.</a:t>
            </a: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Bronchiolite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CA" dirty="0" smtClean="0"/>
              <a:t>Inflammation des bronchioles.</a:t>
            </a:r>
          </a:p>
          <a:p>
            <a:pPr marL="0" indent="0" algn="ctr">
              <a:buNone/>
            </a:pPr>
            <a:r>
              <a:rPr lang="fr-FR" dirty="0" smtClean="0"/>
              <a:t>*Les </a:t>
            </a:r>
            <a:r>
              <a:rPr lang="fr-FR" dirty="0"/>
              <a:t>bronchioles sont les premières branches des voies respiratoires qui ne contiennent plus de </a:t>
            </a:r>
            <a:r>
              <a:rPr lang="fr-FR" dirty="0" smtClean="0"/>
              <a:t>cartilage. </a:t>
            </a:r>
            <a:r>
              <a:rPr lang="fr-FR" dirty="0"/>
              <a:t>Elles sont des prolongements des </a:t>
            </a:r>
            <a:r>
              <a:rPr lang="fr-FR" dirty="0" smtClean="0"/>
              <a:t>bronches et </a:t>
            </a:r>
            <a:r>
              <a:rPr lang="fr-FR" dirty="0"/>
              <a:t>ont moins d'un </a:t>
            </a:r>
            <a:r>
              <a:rPr lang="fr-FR" dirty="0" smtClean="0"/>
              <a:t>millimètre de </a:t>
            </a:r>
            <a:r>
              <a:rPr lang="fr-FR" dirty="0"/>
              <a:t>diamètre. Elles sont le prolongement de la bronche et permettent l'accès de l'air aux </a:t>
            </a:r>
            <a:r>
              <a:rPr lang="fr-FR" dirty="0" smtClean="0"/>
              <a:t>alvéoles.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oblitérante (qui cause l’obstruction), </a:t>
            </a:r>
            <a:r>
              <a:rPr lang="fr-CA" dirty="0" smtClean="0">
                <a:solidFill>
                  <a:schemeClr val="tx2"/>
                </a:solidFill>
              </a:rPr>
              <a:t>aiguë.</a:t>
            </a: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Vidange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Action de vider pour nettoyer, pour rendre utilisable.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gastrique, vésicale.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Résection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Opération chirurgicale consistant à couper, à retrancher une portion d’un organe.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chirurgicale, hépatique, digestive.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ablation, abscision, exérèse.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Somnolence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État de demi-conscience, qui se situe entre le sommeil et l’éveil.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diurne, </a:t>
            </a:r>
            <a:r>
              <a:rPr lang="fr-CA" dirty="0" smtClean="0">
                <a:solidFill>
                  <a:schemeClr val="tx2"/>
                </a:solidFill>
              </a:rPr>
              <a:t>postprandiale (après le repas), </a:t>
            </a:r>
            <a:r>
              <a:rPr lang="fr-CA" dirty="0" smtClean="0">
                <a:solidFill>
                  <a:schemeClr val="tx2"/>
                </a:solidFill>
              </a:rPr>
              <a:t>lourde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assoupissement, demi-sommeil.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Cellulite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1-Inflammation du tissu conjonctif, responsable de vives </a:t>
            </a:r>
            <a:r>
              <a:rPr lang="fr-CA" dirty="0"/>
              <a:t>d</a:t>
            </a:r>
            <a:r>
              <a:rPr lang="fr-CA" dirty="0" smtClean="0"/>
              <a:t>ouleurs.</a:t>
            </a:r>
          </a:p>
          <a:p>
            <a:pPr marL="0" indent="0" algn="ctr">
              <a:buNone/>
            </a:pPr>
            <a:r>
              <a:rPr lang="fr-CA" dirty="0" smtClean="0"/>
              <a:t>2-</a:t>
            </a:r>
            <a:r>
              <a:rPr lang="fr-CA" i="1" dirty="0" smtClean="0">
                <a:solidFill>
                  <a:srgbClr val="00B050"/>
                </a:solidFill>
              </a:rPr>
              <a:t>Courant</a:t>
            </a:r>
            <a:r>
              <a:rPr lang="fr-CA" dirty="0" smtClean="0"/>
              <a:t>- Gonflement du tissu sous-cutané qui donne à la peau un aspect capitonné à la manière d’une peau d’orange.</a:t>
            </a:r>
          </a:p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Toilette (faire la)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Ensemble des soins de propreté du corps.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bain, débarbouillage, douche, lavage, nettoyage.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613</Words>
  <Application>Microsoft Office PowerPoint</Application>
  <PresentationFormat>Affichage à l'écran (4:3)</PresentationFormat>
  <Paragraphs>100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Vocabulaire de la santé</vt:lpstr>
      <vt:lpstr>Diète</vt:lpstr>
      <vt:lpstr>Malaise</vt:lpstr>
      <vt:lpstr>Bronchiolite</vt:lpstr>
      <vt:lpstr>Vidange</vt:lpstr>
      <vt:lpstr>Résection</vt:lpstr>
      <vt:lpstr>Somnolence</vt:lpstr>
      <vt:lpstr>Cellulite</vt:lpstr>
      <vt:lpstr>Toilette (faire la)</vt:lpstr>
      <vt:lpstr>Spasme</vt:lpstr>
      <vt:lpstr>Asthme</vt:lpstr>
      <vt:lpstr>Surdité</vt:lpstr>
      <vt:lpstr>Entorse</vt:lpstr>
      <vt:lpstr>Autonomie</vt:lpstr>
      <vt:lpstr>Tubulure</vt:lpstr>
      <vt:lpstr>(État) confusionnel</vt:lpstr>
      <vt:lpstr>Tremblement</vt:lpstr>
      <vt:lpstr>(Bilan) liquidien</vt:lpstr>
      <vt:lpstr>Aigu</vt:lpstr>
      <vt:lpstr>Rechute</vt:lpstr>
      <vt:lpstr>(Taux) débalancé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CSDM</cp:lastModifiedBy>
  <cp:revision>17</cp:revision>
  <dcterms:created xsi:type="dcterms:W3CDTF">2015-11-08T01:07:45Z</dcterms:created>
  <dcterms:modified xsi:type="dcterms:W3CDTF">2015-12-01T12:40:22Z</dcterms:modified>
</cp:coreProperties>
</file>